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diagrams/data11.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3.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3.xml" ContentType="application/vnd.openxmlformats-officedocument.presentationml.notesSlide+xml"/>
  <Override PartName="/ppt/diagrams/data14.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5.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6.xml" ContentType="application/vnd.openxmlformats-officedocument.drawingml.diagramData+xml"/>
  <Override PartName="/ppt/notesSlides/notesSlide27.xml" ContentType="application/vnd.openxmlformats-officedocument.presentationml.notesSlide+xml"/>
  <Override PartName="/ppt/diagrams/data18.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9.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2.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5.xml" ContentType="application/vnd.ms-office.drawingml.diagramDrawing+xml"/>
  <Override PartName="/ppt/diagrams/data23.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6.xml" ContentType="application/vnd.ms-office.drawingml.diagramDrawing+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data9.xml" ContentType="application/vnd.openxmlformats-officedocument.drawingml.diagramData+xml"/>
  <Override PartName="/ppt/diagrams/data12.xml" ContentType="application/vnd.openxmlformats-officedocument.drawingml.diagramData+xml"/>
  <Override PartName="/ppt/diagrams/data17.xml" ContentType="application/vnd.openxmlformats-officedocument.drawingml.diagramData+xml"/>
  <Override PartName="/ppt/diagrams/data20.xml" ContentType="application/vnd.openxmlformats-officedocument.drawingml.diagramData+xml"/>
  <Override PartName="/ppt/diagrams/data21.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2"/>
  </p:notesMasterIdLst>
  <p:handoutMasterIdLst>
    <p:handoutMasterId r:id="rId43"/>
  </p:handoutMasterIdLst>
  <p:sldIdLst>
    <p:sldId id="256" r:id="rId2"/>
    <p:sldId id="258" r:id="rId3"/>
    <p:sldId id="259" r:id="rId4"/>
    <p:sldId id="272" r:id="rId5"/>
    <p:sldId id="260" r:id="rId6"/>
    <p:sldId id="273" r:id="rId7"/>
    <p:sldId id="261" r:id="rId8"/>
    <p:sldId id="277" r:id="rId9"/>
    <p:sldId id="274" r:id="rId10"/>
    <p:sldId id="262" r:id="rId11"/>
    <p:sldId id="263" r:id="rId12"/>
    <p:sldId id="275" r:id="rId13"/>
    <p:sldId id="265" r:id="rId14"/>
    <p:sldId id="298" r:id="rId15"/>
    <p:sldId id="278" r:id="rId16"/>
    <p:sldId id="279" r:id="rId17"/>
    <p:sldId id="281" r:id="rId18"/>
    <p:sldId id="266" r:id="rId19"/>
    <p:sldId id="297" r:id="rId20"/>
    <p:sldId id="299" r:id="rId21"/>
    <p:sldId id="301" r:id="rId22"/>
    <p:sldId id="280" r:id="rId23"/>
    <p:sldId id="283" r:id="rId24"/>
    <p:sldId id="284" r:id="rId25"/>
    <p:sldId id="282" r:id="rId26"/>
    <p:sldId id="285" r:id="rId27"/>
    <p:sldId id="286" r:id="rId28"/>
    <p:sldId id="287" r:id="rId29"/>
    <p:sldId id="288" r:id="rId30"/>
    <p:sldId id="289" r:id="rId31"/>
    <p:sldId id="267" r:id="rId32"/>
    <p:sldId id="290" r:id="rId33"/>
    <p:sldId id="291" r:id="rId34"/>
    <p:sldId id="292" r:id="rId35"/>
    <p:sldId id="293" r:id="rId36"/>
    <p:sldId id="294" r:id="rId37"/>
    <p:sldId id="295" r:id="rId38"/>
    <p:sldId id="296" r:id="rId39"/>
    <p:sldId id="268" r:id="rId40"/>
    <p:sldId id="271"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oua" initials="S" lastIdx="22" clrIdx="0">
    <p:extLst>
      <p:ext uri="{19B8F6BF-5375-455C-9EA6-DF929625EA0E}">
        <p15:presenceInfo xmlns:p15="http://schemas.microsoft.com/office/powerpoint/2012/main" userId="Salou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CC66"/>
    <a:srgbClr val="0F6F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3" autoAdjust="0"/>
    <p:restoredTop sz="92781" autoAdjust="0"/>
  </p:normalViewPr>
  <p:slideViewPr>
    <p:cSldViewPr snapToGrid="0">
      <p:cViewPr>
        <p:scale>
          <a:sx n="75" d="100"/>
          <a:sy n="75" d="100"/>
        </p:scale>
        <p:origin x="43" y="139"/>
      </p:cViewPr>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12.xml.rels><?xml version="1.0" encoding="UTF-8" standalone="yes"?>
<Relationships xmlns="http://schemas.openxmlformats.org/package/2006/relationships"><Relationship Id="rId3" Type="http://schemas.openxmlformats.org/officeDocument/2006/relationships/image" Target="../media/image531.PNG"/><Relationship Id="rId2" Type="http://schemas.openxmlformats.org/officeDocument/2006/relationships/image" Target="../media/image520.PNG"/><Relationship Id="rId1" Type="http://schemas.openxmlformats.org/officeDocument/2006/relationships/image" Target="../media/image510.png"/></Relationships>
</file>

<file path=ppt/diagrams/_rels/data16.xml.rels><?xml version="1.0" encoding="UTF-8" standalone="yes"?>
<Relationships xmlns="http://schemas.openxmlformats.org/package/2006/relationships"><Relationship Id="rId1" Type="http://schemas.openxmlformats.org/officeDocument/2006/relationships/image" Target="../media/image58.png"/></Relationships>
</file>

<file path=ppt/diagrams/_rels/data17.xml.rels><?xml version="1.0" encoding="UTF-8" standalone="yes"?>
<Relationships xmlns="http://schemas.openxmlformats.org/package/2006/relationships"><Relationship Id="rId2" Type="http://schemas.openxmlformats.org/officeDocument/2006/relationships/image" Target="../media/image671.PNG"/><Relationship Id="rId1" Type="http://schemas.openxmlformats.org/officeDocument/2006/relationships/image" Target="../media/image380.png"/></Relationships>
</file>

<file path=ppt/diagrams/_rels/data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image" Target="../media/image130.PNG"/></Relationships>
</file>

<file path=ppt/diagrams/_rels/data20.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image" Target="../media/image380.png"/></Relationships>
</file>

<file path=ppt/diagrams/_rels/data21.xml.rels><?xml version="1.0" encoding="UTF-8" standalone="yes"?>
<Relationships xmlns="http://schemas.openxmlformats.org/package/2006/relationships"><Relationship Id="rId1" Type="http://schemas.openxmlformats.org/officeDocument/2006/relationships/image" Target="../media/image690.png"/></Relationships>
</file>

<file path=ppt/diagrams/_rels/data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image" Target="../media/image38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C5AB28-D382-4D05-9427-84598624ED12}" type="doc">
      <dgm:prSet loTypeId="urn:microsoft.com/office/officeart/2005/8/layout/radial5" loCatId="cycle" qsTypeId="urn:microsoft.com/office/officeart/2005/8/quickstyle/simple2" qsCatId="simple" csTypeId="urn:microsoft.com/office/officeart/2005/8/colors/accent1_2" csCatId="accent1" phldr="1"/>
      <dgm:spPr/>
      <dgm:t>
        <a:bodyPr/>
        <a:lstStyle/>
        <a:p>
          <a:endParaRPr lang="fr-FR"/>
        </a:p>
      </dgm:t>
    </dgm:pt>
    <dgm:pt modelId="{F064DD99-260F-4B90-BBCB-E35F823CD7C8}">
      <dgm:prSet phldrT="[Texte]"/>
      <dgm:spPr/>
      <dgm:t>
        <a:bodyPr/>
        <a:lstStyle/>
        <a:p>
          <a:r>
            <a:rPr lang="fr-FR" dirty="0"/>
            <a:t>Etude de trafic</a:t>
          </a:r>
        </a:p>
      </dgm:t>
    </dgm:pt>
    <dgm:pt modelId="{32D18DD1-BA1D-46F2-81E1-32726CA18D60}" type="parTrans" cxnId="{7924B06D-340A-4B3B-AFDB-DD817413FED4}">
      <dgm:prSet/>
      <dgm:spPr/>
      <dgm:t>
        <a:bodyPr/>
        <a:lstStyle/>
        <a:p>
          <a:endParaRPr lang="fr-FR"/>
        </a:p>
      </dgm:t>
    </dgm:pt>
    <dgm:pt modelId="{AF9CC6BA-0257-4B8F-B2AE-B610F7C7460C}" type="sibTrans" cxnId="{7924B06D-340A-4B3B-AFDB-DD817413FED4}">
      <dgm:prSet/>
      <dgm:spPr/>
      <dgm:t>
        <a:bodyPr/>
        <a:lstStyle/>
        <a:p>
          <a:endParaRPr lang="fr-FR"/>
        </a:p>
      </dgm:t>
    </dgm:pt>
    <dgm:pt modelId="{F4BAE65D-04B4-485E-9D48-A722DC498792}">
      <dgm:prSet phldrT="[Texte]"/>
      <dgm:spPr/>
      <dgm:t>
        <a:bodyPr/>
        <a:lstStyle/>
        <a:p>
          <a:r>
            <a:rPr lang="fr-FR" dirty="0"/>
            <a:t>2017 : année de comptage</a:t>
          </a:r>
        </a:p>
      </dgm:t>
    </dgm:pt>
    <dgm:pt modelId="{EE318FCE-6BAB-4B72-BA7F-AA679A69612F}" type="parTrans" cxnId="{3BB9D524-D7D8-4347-AD74-2A2171E3C508}">
      <dgm:prSet/>
      <dgm:spPr/>
      <dgm:t>
        <a:bodyPr/>
        <a:lstStyle/>
        <a:p>
          <a:endParaRPr lang="fr-FR"/>
        </a:p>
      </dgm:t>
    </dgm:pt>
    <dgm:pt modelId="{7D324552-0564-43CA-8A67-A92095C25D8E}" type="sibTrans" cxnId="{3BB9D524-D7D8-4347-AD74-2A2171E3C508}">
      <dgm:prSet/>
      <dgm:spPr/>
      <dgm:t>
        <a:bodyPr/>
        <a:lstStyle/>
        <a:p>
          <a:endParaRPr lang="fr-FR"/>
        </a:p>
      </dgm:t>
    </dgm:pt>
    <dgm:pt modelId="{FB1DA76E-5F37-46E4-8559-5D6E00C28C49}">
      <dgm:prSet phldrT="[Texte]"/>
      <dgm:spPr/>
      <dgm:t>
        <a:bodyPr/>
        <a:lstStyle/>
        <a:p>
          <a:r>
            <a:rPr lang="fr-FR" dirty="0"/>
            <a:t>2023 : </a:t>
          </a:r>
          <a:r>
            <a:rPr lang="fr-FR" b="0" i="0" dirty="0"/>
            <a:t>année de mise en service</a:t>
          </a:r>
          <a:endParaRPr lang="fr-FR" dirty="0"/>
        </a:p>
      </dgm:t>
    </dgm:pt>
    <dgm:pt modelId="{024CC871-261D-4E18-BD86-D38098EBB6D4}" type="parTrans" cxnId="{F07111CF-B6F7-49A6-9C10-DD9DB16B9F5B}">
      <dgm:prSet/>
      <dgm:spPr/>
      <dgm:t>
        <a:bodyPr/>
        <a:lstStyle/>
        <a:p>
          <a:endParaRPr lang="fr-FR"/>
        </a:p>
      </dgm:t>
    </dgm:pt>
    <dgm:pt modelId="{5E28ADB4-FBA5-49D4-BA2D-2092A2ADE17F}" type="sibTrans" cxnId="{F07111CF-B6F7-49A6-9C10-DD9DB16B9F5B}">
      <dgm:prSet/>
      <dgm:spPr/>
      <dgm:t>
        <a:bodyPr/>
        <a:lstStyle/>
        <a:p>
          <a:endParaRPr lang="fr-FR"/>
        </a:p>
      </dgm:t>
    </dgm:pt>
    <dgm:pt modelId="{AB9270EB-7905-49FF-B9FF-079606A14923}">
      <dgm:prSet phldrT="[Texte]"/>
      <dgm:spPr/>
      <dgm:t>
        <a:bodyPr/>
        <a:lstStyle/>
        <a:p>
          <a:r>
            <a:rPr lang="fr-FR" dirty="0"/>
            <a:t>20 ans : </a:t>
          </a:r>
          <a:r>
            <a:rPr lang="fr-FR" b="0" i="0" dirty="0"/>
            <a:t>durée de vie du projet</a:t>
          </a:r>
          <a:endParaRPr lang="fr-FR" dirty="0"/>
        </a:p>
      </dgm:t>
    </dgm:pt>
    <dgm:pt modelId="{61579425-6F59-4C1B-801B-63DB39FBF0FD}" type="parTrans" cxnId="{FB3593A5-2DC5-47DD-B5EB-D62E28C835B9}">
      <dgm:prSet/>
      <dgm:spPr/>
      <dgm:t>
        <a:bodyPr/>
        <a:lstStyle/>
        <a:p>
          <a:endParaRPr lang="fr-FR"/>
        </a:p>
      </dgm:t>
    </dgm:pt>
    <dgm:pt modelId="{C64DB616-73C6-4FAF-9D86-D4B5C3EBEE07}" type="sibTrans" cxnId="{FB3593A5-2DC5-47DD-B5EB-D62E28C835B9}">
      <dgm:prSet/>
      <dgm:spPr/>
      <dgm:t>
        <a:bodyPr/>
        <a:lstStyle/>
        <a:p>
          <a:endParaRPr lang="fr-FR"/>
        </a:p>
      </dgm:t>
    </dgm:pt>
    <mc:AlternateContent xmlns:mc="http://schemas.openxmlformats.org/markup-compatibility/2006" xmlns:a14="http://schemas.microsoft.com/office/drawing/2010/main">
      <mc:Choice Requires="a14">
        <dgm:pt modelId="{15EA5A36-9314-43E3-BDAF-FD73266AFA80}">
          <dgm:prSet phldrT="[Texte]"/>
          <dgm:spPr/>
          <dgm:t>
            <a:bodyPr/>
            <a:lstStyle/>
            <a:p>
              <a14:m>
                <m:oMath xmlns:m="http://schemas.openxmlformats.org/officeDocument/2006/math">
                  <m:r>
                    <a:rPr lang="fr-FR" i="1" smtClean="0">
                      <a:solidFill>
                        <a:schemeClr val="bg1"/>
                      </a:solidFill>
                      <a:latin typeface="Cambria Math" panose="02040503050406030204" pitchFamily="18" charset="0"/>
                    </a:rPr>
                    <m:t>𝜏</m:t>
                  </m:r>
                  <m:r>
                    <a:rPr lang="fr-FR" b="0" i="1" smtClean="0">
                      <a:solidFill>
                        <a:schemeClr val="bg1"/>
                      </a:solidFill>
                      <a:latin typeface="Cambria Math" panose="02040503050406030204" pitchFamily="18" charset="0"/>
                    </a:rPr>
                    <m:t>=3%</m:t>
                  </m:r>
                </m:oMath>
              </a14:m>
              <a:r>
                <a:rPr lang="fr-FR" dirty="0"/>
                <a:t> :  </a:t>
              </a:r>
              <a:r>
                <a:rPr lang="fr-FR" b="0" i="0" dirty="0"/>
                <a:t>taux de croissance annuelle</a:t>
              </a:r>
              <a:endParaRPr lang="fr-FR" dirty="0"/>
            </a:p>
          </dgm:t>
        </dgm:pt>
      </mc:Choice>
      <mc:Fallback xmlns="">
        <dgm:pt modelId="{15EA5A36-9314-43E3-BDAF-FD73266AFA80}">
          <dgm:prSet phldrT="[Texte]"/>
          <dgm:spPr/>
          <dgm:t>
            <a:bodyPr/>
            <a:lstStyle/>
            <a:p>
              <a:r>
                <a:rPr lang="fr-FR" i="0">
                  <a:solidFill>
                    <a:schemeClr val="bg1"/>
                  </a:solidFill>
                  <a:latin typeface="Cambria Math" panose="02040503050406030204" pitchFamily="18" charset="0"/>
                </a:rPr>
                <a:t>𝜏</a:t>
              </a:r>
              <a:r>
                <a:rPr lang="fr-FR" b="0" i="0">
                  <a:solidFill>
                    <a:schemeClr val="bg1"/>
                  </a:solidFill>
                  <a:latin typeface="Cambria Math" panose="02040503050406030204" pitchFamily="18" charset="0"/>
                </a:rPr>
                <a:t>=3%</a:t>
              </a:r>
              <a:r>
                <a:rPr lang="fr-FR" dirty="0"/>
                <a:t> :  </a:t>
              </a:r>
              <a:r>
                <a:rPr lang="fr-FR" b="0" i="0" dirty="0"/>
                <a:t>taux de croissance annuelle</a:t>
              </a:r>
              <a:endParaRPr lang="fr-FR" dirty="0"/>
            </a:p>
          </dgm:t>
        </dgm:pt>
      </mc:Fallback>
    </mc:AlternateContent>
    <dgm:pt modelId="{B10732E4-61F0-4A7B-B035-61CE2E1867F9}" type="parTrans" cxnId="{12C24BEF-6065-41D5-B48D-94C3A57837A4}">
      <dgm:prSet/>
      <dgm:spPr/>
      <dgm:t>
        <a:bodyPr/>
        <a:lstStyle/>
        <a:p>
          <a:endParaRPr lang="fr-FR"/>
        </a:p>
      </dgm:t>
    </dgm:pt>
    <dgm:pt modelId="{B0557DB8-5928-4E54-A2F1-80F952476445}" type="sibTrans" cxnId="{12C24BEF-6065-41D5-B48D-94C3A57837A4}">
      <dgm:prSet/>
      <dgm:spPr/>
      <dgm:t>
        <a:bodyPr/>
        <a:lstStyle/>
        <a:p>
          <a:endParaRPr lang="fr-FR"/>
        </a:p>
      </dgm:t>
    </dgm:pt>
    <mc:AlternateContent xmlns:mc="http://schemas.openxmlformats.org/markup-compatibility/2006" xmlns:a14="http://schemas.microsoft.com/office/drawing/2010/main">
      <mc:Choice Requires="a14">
        <dgm:pt modelId="{FCBE87CA-7AB2-47C0-92CF-2152EA88375F}">
          <dgm:prSet phldrT="[Texte]"/>
          <dgm:spPr/>
          <dgm:t>
            <a:bodyPr/>
            <a:lstStyle/>
            <a:p>
              <a14:m>
                <m:oMath xmlns:m="http://schemas.openxmlformats.org/officeDocument/2006/math">
                  <m:sSub>
                    <m:sSubPr>
                      <m:ctrlPr>
                        <a:rPr lang="fr-FR" i="1" smtClean="0">
                          <a:solidFill>
                            <a:schemeClr val="bg1"/>
                          </a:solidFill>
                          <a:latin typeface="Cambria Math" panose="02040503050406030204" pitchFamily="18" charset="0"/>
                        </a:rPr>
                      </m:ctrlPr>
                    </m:sSubPr>
                    <m:e>
                      <m:r>
                        <a:rPr lang="fr-FR" i="1">
                          <a:solidFill>
                            <a:schemeClr val="bg1"/>
                          </a:solidFill>
                          <a:latin typeface="Cambria Math" panose="02040503050406030204" pitchFamily="18" charset="0"/>
                        </a:rPr>
                        <m:t>𝑇</m:t>
                      </m:r>
                    </m:e>
                    <m:sub>
                      <m:r>
                        <a:rPr lang="fr-FR" i="1">
                          <a:solidFill>
                            <a:schemeClr val="bg1"/>
                          </a:solidFill>
                          <a:latin typeface="Cambria Math" panose="02040503050406030204" pitchFamily="18" charset="0"/>
                        </a:rPr>
                        <m:t>𝑗</m:t>
                      </m:r>
                    </m:sub>
                  </m:sSub>
                  <m:r>
                    <a:rPr lang="fr-FR" b="0" i="1" smtClean="0">
                      <a:solidFill>
                        <a:schemeClr val="bg1"/>
                      </a:solidFill>
                      <a:latin typeface="Cambria Math" panose="02040503050406030204" pitchFamily="18" charset="0"/>
                    </a:rPr>
                    <m:t>=</m:t>
                  </m:r>
                </m:oMath>
              </a14:m>
              <a:r>
                <a:rPr lang="fr-FR" dirty="0"/>
                <a:t> </a:t>
              </a:r>
              <a14:m>
                <m:oMath xmlns:m="http://schemas.openxmlformats.org/officeDocument/2006/math">
                  <m:r>
                    <a:rPr lang="fr-FR" b="0" i="1" smtClean="0">
                      <a:solidFill>
                        <a:schemeClr val="bg1"/>
                      </a:solidFill>
                      <a:latin typeface="Cambria Math" panose="02040503050406030204" pitchFamily="18" charset="0"/>
                    </a:rPr>
                    <m:t>9764</m:t>
                  </m:r>
                </m:oMath>
              </a14:m>
              <a:endParaRPr lang="fr-FR" b="0" i="1"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b="0" i="1" smtClean="0">
                        <a:solidFill>
                          <a:schemeClr val="bg1"/>
                        </a:solidFill>
                        <a:latin typeface="Cambria Math" panose="02040503050406030204" pitchFamily="18" charset="0"/>
                      </a:rPr>
                      <m:t>𝑢𝑣𝑝</m:t>
                    </m:r>
                  </m:oMath>
                </m:oMathPara>
              </a14:m>
              <a:endParaRPr lang="fr-FR" dirty="0"/>
            </a:p>
          </dgm:t>
        </dgm:pt>
      </mc:Choice>
      <mc:Fallback xmlns="">
        <dgm:pt modelId="{FCBE87CA-7AB2-47C0-92CF-2152EA88375F}">
          <dgm:prSet phldrT="[Texte]"/>
          <dgm:spPr/>
          <dgm:t>
            <a:bodyPr/>
            <a:lstStyle/>
            <a:p>
              <a:r>
                <a:rPr lang="fr-FR" i="0">
                  <a:solidFill>
                    <a:schemeClr val="bg1"/>
                  </a:solidFill>
                  <a:latin typeface="Cambria Math" panose="02040503050406030204" pitchFamily="18" charset="0"/>
                </a:rPr>
                <a:t>𝑇_𝑗</a:t>
              </a:r>
              <a:r>
                <a:rPr lang="fr-FR" b="0" i="0">
                  <a:solidFill>
                    <a:schemeClr val="bg1"/>
                  </a:solidFill>
                  <a:latin typeface="Cambria Math" panose="02040503050406030204" pitchFamily="18" charset="0"/>
                </a:rPr>
                <a:t>=</a:t>
              </a:r>
              <a:r>
                <a:rPr lang="fr-FR" dirty="0"/>
                <a:t> </a:t>
              </a:r>
              <a:r>
                <a:rPr lang="fr-FR" b="0" i="0">
                  <a:solidFill>
                    <a:schemeClr val="bg1"/>
                  </a:solidFill>
                  <a:latin typeface="Cambria Math" panose="02040503050406030204" pitchFamily="18" charset="0"/>
                </a:rPr>
                <a:t>9764</a:t>
              </a:r>
              <a:endParaRPr lang="fr-FR" b="0" i="1" dirty="0">
                <a:solidFill>
                  <a:schemeClr val="bg1"/>
                </a:solidFill>
                <a:latin typeface="Cambria Math" panose="02040503050406030204" pitchFamily="18" charset="0"/>
              </a:endParaRPr>
            </a:p>
            <a:p>
              <a:r>
                <a:rPr lang="fr-FR" b="0" i="0">
                  <a:solidFill>
                    <a:schemeClr val="bg1"/>
                  </a:solidFill>
                  <a:latin typeface="Cambria Math" panose="02040503050406030204" pitchFamily="18" charset="0"/>
                </a:rPr>
                <a:t>𝑢𝑣𝑝</a:t>
              </a:r>
              <a:endParaRPr lang="fr-FR" dirty="0"/>
            </a:p>
          </dgm:t>
        </dgm:pt>
      </mc:Fallback>
    </mc:AlternateContent>
    <dgm:pt modelId="{B3564F7F-4A9F-4988-BF24-03AD0335A891}" type="parTrans" cxnId="{28B73907-D756-4E20-B521-46951FA17B28}">
      <dgm:prSet/>
      <dgm:spPr/>
      <dgm:t>
        <a:bodyPr/>
        <a:lstStyle/>
        <a:p>
          <a:endParaRPr lang="fr-FR"/>
        </a:p>
      </dgm:t>
    </dgm:pt>
    <dgm:pt modelId="{EFC653AF-A817-4C0C-938E-D5963DE8E104}" type="sibTrans" cxnId="{28B73907-D756-4E20-B521-46951FA17B28}">
      <dgm:prSet/>
      <dgm:spPr/>
      <dgm:t>
        <a:bodyPr/>
        <a:lstStyle/>
        <a:p>
          <a:endParaRPr lang="fr-FR"/>
        </a:p>
      </dgm:t>
    </dgm:pt>
    <dgm:pt modelId="{8FD9CFAB-3814-449C-B531-6D8800F14FB7}" type="pres">
      <dgm:prSet presAssocID="{42C5AB28-D382-4D05-9427-84598624ED12}" presName="Name0" presStyleCnt="0">
        <dgm:presLayoutVars>
          <dgm:chMax val="1"/>
          <dgm:dir/>
          <dgm:animLvl val="ctr"/>
          <dgm:resizeHandles val="exact"/>
        </dgm:presLayoutVars>
      </dgm:prSet>
      <dgm:spPr/>
    </dgm:pt>
    <dgm:pt modelId="{D79BD517-960B-4EEA-BF60-9175AB93FA42}" type="pres">
      <dgm:prSet presAssocID="{F064DD99-260F-4B90-BBCB-E35F823CD7C8}" presName="centerShape" presStyleLbl="node0" presStyleIdx="0" presStyleCnt="1"/>
      <dgm:spPr/>
    </dgm:pt>
    <dgm:pt modelId="{39B427D1-0BB2-44E9-9E6C-EDF2F5F7D25E}" type="pres">
      <dgm:prSet presAssocID="{EE318FCE-6BAB-4B72-BA7F-AA679A69612F}" presName="parTrans" presStyleLbl="sibTrans2D1" presStyleIdx="0" presStyleCnt="5"/>
      <dgm:spPr/>
    </dgm:pt>
    <dgm:pt modelId="{077C3C77-E591-45C0-A921-886E5419C953}" type="pres">
      <dgm:prSet presAssocID="{EE318FCE-6BAB-4B72-BA7F-AA679A69612F}" presName="connectorText" presStyleLbl="sibTrans2D1" presStyleIdx="0" presStyleCnt="5"/>
      <dgm:spPr/>
    </dgm:pt>
    <dgm:pt modelId="{F2BE0D1E-9E93-4B0E-A97D-5D4E93A11443}" type="pres">
      <dgm:prSet presAssocID="{F4BAE65D-04B4-485E-9D48-A722DC498792}" presName="node" presStyleLbl="node1" presStyleIdx="0" presStyleCnt="5" custRadScaleRad="99546">
        <dgm:presLayoutVars>
          <dgm:bulletEnabled val="1"/>
        </dgm:presLayoutVars>
      </dgm:prSet>
      <dgm:spPr/>
    </dgm:pt>
    <dgm:pt modelId="{73882664-D87F-4B7E-8AEB-D2D20A1CF208}" type="pres">
      <dgm:prSet presAssocID="{024CC871-261D-4E18-BD86-D38098EBB6D4}" presName="parTrans" presStyleLbl="sibTrans2D1" presStyleIdx="1" presStyleCnt="5"/>
      <dgm:spPr/>
    </dgm:pt>
    <dgm:pt modelId="{42492E6B-D2A5-439D-8C01-43BB9DB07080}" type="pres">
      <dgm:prSet presAssocID="{024CC871-261D-4E18-BD86-D38098EBB6D4}" presName="connectorText" presStyleLbl="sibTrans2D1" presStyleIdx="1" presStyleCnt="5"/>
      <dgm:spPr/>
    </dgm:pt>
    <dgm:pt modelId="{D11F8E84-5555-420A-9D2A-B8C6F106F109}" type="pres">
      <dgm:prSet presAssocID="{FB1DA76E-5F37-46E4-8559-5D6E00C28C49}" presName="node" presStyleLbl="node1" presStyleIdx="1" presStyleCnt="5">
        <dgm:presLayoutVars>
          <dgm:bulletEnabled val="1"/>
        </dgm:presLayoutVars>
      </dgm:prSet>
      <dgm:spPr/>
    </dgm:pt>
    <dgm:pt modelId="{6D9957B2-50A9-48F9-931E-A9BBEECE5044}" type="pres">
      <dgm:prSet presAssocID="{61579425-6F59-4C1B-801B-63DB39FBF0FD}" presName="parTrans" presStyleLbl="sibTrans2D1" presStyleIdx="2" presStyleCnt="5"/>
      <dgm:spPr/>
    </dgm:pt>
    <dgm:pt modelId="{BA375149-AB14-4A80-B575-B7EFFFF329A1}" type="pres">
      <dgm:prSet presAssocID="{61579425-6F59-4C1B-801B-63DB39FBF0FD}" presName="connectorText" presStyleLbl="sibTrans2D1" presStyleIdx="2" presStyleCnt="5"/>
      <dgm:spPr/>
    </dgm:pt>
    <dgm:pt modelId="{BFE98CB1-9045-4F3F-B1BE-BDB001146626}" type="pres">
      <dgm:prSet presAssocID="{AB9270EB-7905-49FF-B9FF-079606A14923}" presName="node" presStyleLbl="node1" presStyleIdx="2" presStyleCnt="5">
        <dgm:presLayoutVars>
          <dgm:bulletEnabled val="1"/>
        </dgm:presLayoutVars>
      </dgm:prSet>
      <dgm:spPr/>
    </dgm:pt>
    <dgm:pt modelId="{82FE13B0-953B-4866-8A8F-6FF92FC73A0C}" type="pres">
      <dgm:prSet presAssocID="{B10732E4-61F0-4A7B-B035-61CE2E1867F9}" presName="parTrans" presStyleLbl="sibTrans2D1" presStyleIdx="3" presStyleCnt="5"/>
      <dgm:spPr/>
    </dgm:pt>
    <dgm:pt modelId="{27193277-7972-436C-A0BB-91216654A5E1}" type="pres">
      <dgm:prSet presAssocID="{B10732E4-61F0-4A7B-B035-61CE2E1867F9}" presName="connectorText" presStyleLbl="sibTrans2D1" presStyleIdx="3" presStyleCnt="5"/>
      <dgm:spPr/>
    </dgm:pt>
    <dgm:pt modelId="{60A309CE-A424-4000-8EEA-3A6C27BCD820}" type="pres">
      <dgm:prSet presAssocID="{15EA5A36-9314-43E3-BDAF-FD73266AFA80}" presName="node" presStyleLbl="node1" presStyleIdx="3" presStyleCnt="5">
        <dgm:presLayoutVars>
          <dgm:bulletEnabled val="1"/>
        </dgm:presLayoutVars>
      </dgm:prSet>
      <dgm:spPr/>
    </dgm:pt>
    <dgm:pt modelId="{B55DCF83-F909-47B1-9F55-E20DFBF4AC73}" type="pres">
      <dgm:prSet presAssocID="{B3564F7F-4A9F-4988-BF24-03AD0335A891}" presName="parTrans" presStyleLbl="sibTrans2D1" presStyleIdx="4" presStyleCnt="5"/>
      <dgm:spPr/>
    </dgm:pt>
    <dgm:pt modelId="{B7A2C95E-1A15-4A9D-85DC-6732D739014D}" type="pres">
      <dgm:prSet presAssocID="{B3564F7F-4A9F-4988-BF24-03AD0335A891}" presName="connectorText" presStyleLbl="sibTrans2D1" presStyleIdx="4" presStyleCnt="5"/>
      <dgm:spPr/>
    </dgm:pt>
    <dgm:pt modelId="{08AC5A23-7F0B-4CFE-BB96-9052B2C0525F}" type="pres">
      <dgm:prSet presAssocID="{FCBE87CA-7AB2-47C0-92CF-2152EA88375F}" presName="node" presStyleLbl="node1" presStyleIdx="4" presStyleCnt="5">
        <dgm:presLayoutVars>
          <dgm:bulletEnabled val="1"/>
        </dgm:presLayoutVars>
      </dgm:prSet>
      <dgm:spPr/>
    </dgm:pt>
  </dgm:ptLst>
  <dgm:cxnLst>
    <dgm:cxn modelId="{28B73907-D756-4E20-B521-46951FA17B28}" srcId="{F064DD99-260F-4B90-BBCB-E35F823CD7C8}" destId="{FCBE87CA-7AB2-47C0-92CF-2152EA88375F}" srcOrd="4" destOrd="0" parTransId="{B3564F7F-4A9F-4988-BF24-03AD0335A891}" sibTransId="{EFC653AF-A817-4C0C-938E-D5963DE8E104}"/>
    <dgm:cxn modelId="{16DD4D0C-E682-4940-9B23-C8AAD990DFA0}" type="presOf" srcId="{61579425-6F59-4C1B-801B-63DB39FBF0FD}" destId="{6D9957B2-50A9-48F9-931E-A9BBEECE5044}" srcOrd="0" destOrd="0" presId="urn:microsoft.com/office/officeart/2005/8/layout/radial5"/>
    <dgm:cxn modelId="{3BB9D524-D7D8-4347-AD74-2A2171E3C508}" srcId="{F064DD99-260F-4B90-BBCB-E35F823CD7C8}" destId="{F4BAE65D-04B4-485E-9D48-A722DC498792}" srcOrd="0" destOrd="0" parTransId="{EE318FCE-6BAB-4B72-BA7F-AA679A69612F}" sibTransId="{7D324552-0564-43CA-8A67-A92095C25D8E}"/>
    <dgm:cxn modelId="{20EE2F2B-4718-4048-98AF-686AD5A7CB4B}" type="presOf" srcId="{AB9270EB-7905-49FF-B9FF-079606A14923}" destId="{BFE98CB1-9045-4F3F-B1BE-BDB001146626}" srcOrd="0" destOrd="0" presId="urn:microsoft.com/office/officeart/2005/8/layout/radial5"/>
    <dgm:cxn modelId="{BE549B2C-612A-43B7-BA20-F4B00DCB0F36}" type="presOf" srcId="{B10732E4-61F0-4A7B-B035-61CE2E1867F9}" destId="{82FE13B0-953B-4866-8A8F-6FF92FC73A0C}" srcOrd="0" destOrd="0" presId="urn:microsoft.com/office/officeart/2005/8/layout/radial5"/>
    <dgm:cxn modelId="{1004033D-E7D5-4087-B3FC-285B5BA917E3}" type="presOf" srcId="{EE318FCE-6BAB-4B72-BA7F-AA679A69612F}" destId="{39B427D1-0BB2-44E9-9E6C-EDF2F5F7D25E}" srcOrd="0" destOrd="0" presId="urn:microsoft.com/office/officeart/2005/8/layout/radial5"/>
    <dgm:cxn modelId="{32908642-5EC0-4D21-9AD7-A992E1CA0941}" type="presOf" srcId="{024CC871-261D-4E18-BD86-D38098EBB6D4}" destId="{73882664-D87F-4B7E-8AEB-D2D20A1CF208}" srcOrd="0" destOrd="0" presId="urn:microsoft.com/office/officeart/2005/8/layout/radial5"/>
    <dgm:cxn modelId="{15B28846-AB0C-4AE9-9C66-8FEDEDD1C45B}" type="presOf" srcId="{B10732E4-61F0-4A7B-B035-61CE2E1867F9}" destId="{27193277-7972-436C-A0BB-91216654A5E1}" srcOrd="1" destOrd="0" presId="urn:microsoft.com/office/officeart/2005/8/layout/radial5"/>
    <dgm:cxn modelId="{BF8DFB4B-6A29-40F4-83A6-A99F713E9BBA}" type="presOf" srcId="{F064DD99-260F-4B90-BBCB-E35F823CD7C8}" destId="{D79BD517-960B-4EEA-BF60-9175AB93FA42}" srcOrd="0" destOrd="0" presId="urn:microsoft.com/office/officeart/2005/8/layout/radial5"/>
    <dgm:cxn modelId="{7924B06D-340A-4B3B-AFDB-DD817413FED4}" srcId="{42C5AB28-D382-4D05-9427-84598624ED12}" destId="{F064DD99-260F-4B90-BBCB-E35F823CD7C8}" srcOrd="0" destOrd="0" parTransId="{32D18DD1-BA1D-46F2-81E1-32726CA18D60}" sibTransId="{AF9CC6BA-0257-4B8F-B2AE-B610F7C7460C}"/>
    <dgm:cxn modelId="{9493774F-E6ED-4E61-BC3D-B80803CFCEE7}" type="presOf" srcId="{FCBE87CA-7AB2-47C0-92CF-2152EA88375F}" destId="{08AC5A23-7F0B-4CFE-BB96-9052B2C0525F}" srcOrd="0" destOrd="0" presId="urn:microsoft.com/office/officeart/2005/8/layout/radial5"/>
    <dgm:cxn modelId="{EB7C4376-F3D5-4673-AC3C-9AFE797C5452}" type="presOf" srcId="{FB1DA76E-5F37-46E4-8559-5D6E00C28C49}" destId="{D11F8E84-5555-420A-9D2A-B8C6F106F109}" srcOrd="0" destOrd="0" presId="urn:microsoft.com/office/officeart/2005/8/layout/radial5"/>
    <dgm:cxn modelId="{F8C82679-7FEF-4E8E-B1B8-1882C7510A7F}" type="presOf" srcId="{B3564F7F-4A9F-4988-BF24-03AD0335A891}" destId="{B7A2C95E-1A15-4A9D-85DC-6732D739014D}" srcOrd="1" destOrd="0" presId="urn:microsoft.com/office/officeart/2005/8/layout/radial5"/>
    <dgm:cxn modelId="{86B5E282-36F8-41BD-BD1C-F78D56552D9B}" type="presOf" srcId="{024CC871-261D-4E18-BD86-D38098EBB6D4}" destId="{42492E6B-D2A5-439D-8C01-43BB9DB07080}" srcOrd="1" destOrd="0" presId="urn:microsoft.com/office/officeart/2005/8/layout/radial5"/>
    <dgm:cxn modelId="{BB65CD85-20E3-43CC-8234-5E2F9BBC0445}" type="presOf" srcId="{42C5AB28-D382-4D05-9427-84598624ED12}" destId="{8FD9CFAB-3814-449C-B531-6D8800F14FB7}" srcOrd="0" destOrd="0" presId="urn:microsoft.com/office/officeart/2005/8/layout/radial5"/>
    <dgm:cxn modelId="{BD5D80A3-72B9-4B5F-B65E-839AB0A67C39}" type="presOf" srcId="{EE318FCE-6BAB-4B72-BA7F-AA679A69612F}" destId="{077C3C77-E591-45C0-A921-886E5419C953}" srcOrd="1" destOrd="0" presId="urn:microsoft.com/office/officeart/2005/8/layout/radial5"/>
    <dgm:cxn modelId="{FB3593A5-2DC5-47DD-B5EB-D62E28C835B9}" srcId="{F064DD99-260F-4B90-BBCB-E35F823CD7C8}" destId="{AB9270EB-7905-49FF-B9FF-079606A14923}" srcOrd="2" destOrd="0" parTransId="{61579425-6F59-4C1B-801B-63DB39FBF0FD}" sibTransId="{C64DB616-73C6-4FAF-9D86-D4B5C3EBEE07}"/>
    <dgm:cxn modelId="{DB8A28A6-65F8-4253-B801-14F0A6E66640}" type="presOf" srcId="{B3564F7F-4A9F-4988-BF24-03AD0335A891}" destId="{B55DCF83-F909-47B1-9F55-E20DFBF4AC73}" srcOrd="0" destOrd="0" presId="urn:microsoft.com/office/officeart/2005/8/layout/radial5"/>
    <dgm:cxn modelId="{0CE22ABD-C4F0-4897-84D6-BA2644AA948F}" type="presOf" srcId="{61579425-6F59-4C1B-801B-63DB39FBF0FD}" destId="{BA375149-AB14-4A80-B575-B7EFFFF329A1}" srcOrd="1" destOrd="0" presId="urn:microsoft.com/office/officeart/2005/8/layout/radial5"/>
    <dgm:cxn modelId="{F07111CF-B6F7-49A6-9C10-DD9DB16B9F5B}" srcId="{F064DD99-260F-4B90-BBCB-E35F823CD7C8}" destId="{FB1DA76E-5F37-46E4-8559-5D6E00C28C49}" srcOrd="1" destOrd="0" parTransId="{024CC871-261D-4E18-BD86-D38098EBB6D4}" sibTransId="{5E28ADB4-FBA5-49D4-BA2D-2092A2ADE17F}"/>
    <dgm:cxn modelId="{90B137D4-7A00-41DC-A92A-E4AF2DD252B9}" type="presOf" srcId="{15EA5A36-9314-43E3-BDAF-FD73266AFA80}" destId="{60A309CE-A424-4000-8EEA-3A6C27BCD820}" srcOrd="0" destOrd="0" presId="urn:microsoft.com/office/officeart/2005/8/layout/radial5"/>
    <dgm:cxn modelId="{859298E1-923C-480B-BA3B-C1747B7AFC0F}" type="presOf" srcId="{F4BAE65D-04B4-485E-9D48-A722DC498792}" destId="{F2BE0D1E-9E93-4B0E-A97D-5D4E93A11443}" srcOrd="0" destOrd="0" presId="urn:microsoft.com/office/officeart/2005/8/layout/radial5"/>
    <dgm:cxn modelId="{12C24BEF-6065-41D5-B48D-94C3A57837A4}" srcId="{F064DD99-260F-4B90-BBCB-E35F823CD7C8}" destId="{15EA5A36-9314-43E3-BDAF-FD73266AFA80}" srcOrd="3" destOrd="0" parTransId="{B10732E4-61F0-4A7B-B035-61CE2E1867F9}" sibTransId="{B0557DB8-5928-4E54-A2F1-80F952476445}"/>
    <dgm:cxn modelId="{E367BC1A-6F60-4DF2-8B7C-42FA8BAB7154}" type="presParOf" srcId="{8FD9CFAB-3814-449C-B531-6D8800F14FB7}" destId="{D79BD517-960B-4EEA-BF60-9175AB93FA42}" srcOrd="0" destOrd="0" presId="urn:microsoft.com/office/officeart/2005/8/layout/radial5"/>
    <dgm:cxn modelId="{AD1FB5B1-DE85-47BE-BDF3-A55BB9C51F67}" type="presParOf" srcId="{8FD9CFAB-3814-449C-B531-6D8800F14FB7}" destId="{39B427D1-0BB2-44E9-9E6C-EDF2F5F7D25E}" srcOrd="1" destOrd="0" presId="urn:microsoft.com/office/officeart/2005/8/layout/radial5"/>
    <dgm:cxn modelId="{BAB33C83-22ED-42D4-84DF-6E0D99A6502D}" type="presParOf" srcId="{39B427D1-0BB2-44E9-9E6C-EDF2F5F7D25E}" destId="{077C3C77-E591-45C0-A921-886E5419C953}" srcOrd="0" destOrd="0" presId="urn:microsoft.com/office/officeart/2005/8/layout/radial5"/>
    <dgm:cxn modelId="{6250C472-BFAB-44E1-AA8C-0F8E39A27FFE}" type="presParOf" srcId="{8FD9CFAB-3814-449C-B531-6D8800F14FB7}" destId="{F2BE0D1E-9E93-4B0E-A97D-5D4E93A11443}" srcOrd="2" destOrd="0" presId="urn:microsoft.com/office/officeart/2005/8/layout/radial5"/>
    <dgm:cxn modelId="{67559A90-86E5-41CE-805C-EC4B30B2F430}" type="presParOf" srcId="{8FD9CFAB-3814-449C-B531-6D8800F14FB7}" destId="{73882664-D87F-4B7E-8AEB-D2D20A1CF208}" srcOrd="3" destOrd="0" presId="urn:microsoft.com/office/officeart/2005/8/layout/radial5"/>
    <dgm:cxn modelId="{C79B1560-6A2F-46BA-91F1-7C40C3922FFB}" type="presParOf" srcId="{73882664-D87F-4B7E-8AEB-D2D20A1CF208}" destId="{42492E6B-D2A5-439D-8C01-43BB9DB07080}" srcOrd="0" destOrd="0" presId="urn:microsoft.com/office/officeart/2005/8/layout/radial5"/>
    <dgm:cxn modelId="{47A88661-2283-437E-883E-BCFA50551FDF}" type="presParOf" srcId="{8FD9CFAB-3814-449C-B531-6D8800F14FB7}" destId="{D11F8E84-5555-420A-9D2A-B8C6F106F109}" srcOrd="4" destOrd="0" presId="urn:microsoft.com/office/officeart/2005/8/layout/radial5"/>
    <dgm:cxn modelId="{C0CCC53B-E54D-4B7E-B26B-355EBDDEED42}" type="presParOf" srcId="{8FD9CFAB-3814-449C-B531-6D8800F14FB7}" destId="{6D9957B2-50A9-48F9-931E-A9BBEECE5044}" srcOrd="5" destOrd="0" presId="urn:microsoft.com/office/officeart/2005/8/layout/radial5"/>
    <dgm:cxn modelId="{2DA7288C-4984-441D-812E-72009F1BCF9D}" type="presParOf" srcId="{6D9957B2-50A9-48F9-931E-A9BBEECE5044}" destId="{BA375149-AB14-4A80-B575-B7EFFFF329A1}" srcOrd="0" destOrd="0" presId="urn:microsoft.com/office/officeart/2005/8/layout/radial5"/>
    <dgm:cxn modelId="{DE220F60-38D5-41CB-AE18-9BCDA8DF1847}" type="presParOf" srcId="{8FD9CFAB-3814-449C-B531-6D8800F14FB7}" destId="{BFE98CB1-9045-4F3F-B1BE-BDB001146626}" srcOrd="6" destOrd="0" presId="urn:microsoft.com/office/officeart/2005/8/layout/radial5"/>
    <dgm:cxn modelId="{4CF7EC72-F3AF-407A-9EA7-C6C6D4E23295}" type="presParOf" srcId="{8FD9CFAB-3814-449C-B531-6D8800F14FB7}" destId="{82FE13B0-953B-4866-8A8F-6FF92FC73A0C}" srcOrd="7" destOrd="0" presId="urn:microsoft.com/office/officeart/2005/8/layout/radial5"/>
    <dgm:cxn modelId="{9DCE79FE-8F13-421E-959A-6B250E77BDCC}" type="presParOf" srcId="{82FE13B0-953B-4866-8A8F-6FF92FC73A0C}" destId="{27193277-7972-436C-A0BB-91216654A5E1}" srcOrd="0" destOrd="0" presId="urn:microsoft.com/office/officeart/2005/8/layout/radial5"/>
    <dgm:cxn modelId="{E86A0430-BBAA-426E-B46A-161A3429B26E}" type="presParOf" srcId="{8FD9CFAB-3814-449C-B531-6D8800F14FB7}" destId="{60A309CE-A424-4000-8EEA-3A6C27BCD820}" srcOrd="8" destOrd="0" presId="urn:microsoft.com/office/officeart/2005/8/layout/radial5"/>
    <dgm:cxn modelId="{3FBCB2B2-0C22-4DB0-BB8C-FC483C9E295C}" type="presParOf" srcId="{8FD9CFAB-3814-449C-B531-6D8800F14FB7}" destId="{B55DCF83-F909-47B1-9F55-E20DFBF4AC73}" srcOrd="9" destOrd="0" presId="urn:microsoft.com/office/officeart/2005/8/layout/radial5"/>
    <dgm:cxn modelId="{FCAC2E6B-4B6B-44DB-B39C-73EED6FEDB9B}" type="presParOf" srcId="{B55DCF83-F909-47B1-9F55-E20DFBF4AC73}" destId="{B7A2C95E-1A15-4A9D-85DC-6732D739014D}" srcOrd="0" destOrd="0" presId="urn:microsoft.com/office/officeart/2005/8/layout/radial5"/>
    <dgm:cxn modelId="{4A546A38-0BA2-4808-88BB-85D983BB9AEB}" type="presParOf" srcId="{8FD9CFAB-3814-449C-B531-6D8800F14FB7}" destId="{08AC5A23-7F0B-4CFE-BB96-9052B2C0525F}" srcOrd="10"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4839CE9-DD86-4F0B-9604-16C838F11F5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fr-FR"/>
        </a:p>
      </dgm:t>
    </dgm:pt>
    <dgm:pt modelId="{8810A4E4-3816-426E-8648-6BF59BE604ED}">
      <dgm:prSet phldrT="[Texte]" custT="1"/>
      <dgm:spPr/>
      <dgm:t>
        <a:bodyPr/>
        <a:lstStyle/>
        <a:p>
          <a:r>
            <a:rPr lang="fr-FR" sz="2000" b="1" i="0" dirty="0"/>
            <a:t>Actions à prendre en compte</a:t>
          </a:r>
          <a:endParaRPr lang="fr-FR" sz="2000" dirty="0"/>
        </a:p>
      </dgm:t>
    </dgm:pt>
    <dgm:pt modelId="{E805079C-0E73-4655-8F54-230B73DD72E3}" type="parTrans" cxnId="{053AA7EC-8350-4058-A6F5-122C14A6D8E8}">
      <dgm:prSet/>
      <dgm:spPr/>
      <dgm:t>
        <a:bodyPr/>
        <a:lstStyle/>
        <a:p>
          <a:endParaRPr lang="fr-FR" sz="2000"/>
        </a:p>
      </dgm:t>
    </dgm:pt>
    <dgm:pt modelId="{9E33F0F7-4A38-4D4E-9D4F-531F16749CD8}" type="sibTrans" cxnId="{053AA7EC-8350-4058-A6F5-122C14A6D8E8}">
      <dgm:prSet/>
      <dgm:spPr/>
      <dgm:t>
        <a:bodyPr/>
        <a:lstStyle/>
        <a:p>
          <a:endParaRPr lang="fr-FR" sz="2000"/>
        </a:p>
      </dgm:t>
    </dgm:pt>
    <dgm:pt modelId="{723223E1-1885-4DA2-91DE-D42D627CA6ED}">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1600" b="0" dirty="0">
              <a:solidFill>
                <a:schemeClr val="tx2"/>
              </a:solidFill>
            </a:rPr>
            <a:t>Poids propre du fléau</a:t>
          </a:r>
        </a:p>
      </dgm:t>
    </dgm:pt>
    <dgm:pt modelId="{EB56081E-F00D-4F1D-9DD1-88917DEBDFC9}" type="parTrans" cxnId="{BB1220E6-9224-43E6-8BA1-A4855ED9924B}">
      <dgm:prSet/>
      <dgm:spPr/>
      <dgm:t>
        <a:bodyPr/>
        <a:lstStyle/>
        <a:p>
          <a:endParaRPr lang="fr-FR" sz="2000"/>
        </a:p>
      </dgm:t>
    </dgm:pt>
    <dgm:pt modelId="{A70768EB-46E3-4BA0-9B2C-7FFA773A0E98}" type="sibTrans" cxnId="{BB1220E6-9224-43E6-8BA1-A4855ED9924B}">
      <dgm:prSet/>
      <dgm:spPr/>
      <dgm:t>
        <a:bodyPr/>
        <a:lstStyle/>
        <a:p>
          <a:endParaRPr lang="fr-FR" sz="2000"/>
        </a:p>
      </dgm:t>
    </dgm:pt>
    <dgm:pt modelId="{FAFE45EE-1DBC-4EB1-B765-8EF411F33F47}">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1600" b="0" i="0" dirty="0">
              <a:solidFill>
                <a:schemeClr val="tx2"/>
              </a:solidFill>
            </a:rPr>
            <a:t>Charges du chantier connues Q</a:t>
          </a:r>
          <a:r>
            <a:rPr lang="fr-FR" sz="800" b="0" i="0" dirty="0">
              <a:solidFill>
                <a:schemeClr val="tx2"/>
              </a:solidFill>
            </a:rPr>
            <a:t>PRC1</a:t>
          </a:r>
          <a:endParaRPr lang="fr-FR" sz="1600" b="0" dirty="0">
            <a:solidFill>
              <a:schemeClr val="tx2"/>
            </a:solidFill>
          </a:endParaRPr>
        </a:p>
      </dgm:t>
    </dgm:pt>
    <dgm:pt modelId="{AF69853D-A0A9-462C-9408-1313C4064ABC}" type="sibTrans" cxnId="{5C8CBF98-05A7-4A79-8319-92945994E1D0}">
      <dgm:prSet/>
      <dgm:spPr/>
      <dgm:t>
        <a:bodyPr/>
        <a:lstStyle/>
        <a:p>
          <a:endParaRPr lang="fr-FR" sz="2000"/>
        </a:p>
      </dgm:t>
    </dgm:pt>
    <dgm:pt modelId="{4AB62B42-0D80-49D2-8C32-16B0BC8F84CB}" type="parTrans" cxnId="{5C8CBF98-05A7-4A79-8319-92945994E1D0}">
      <dgm:prSet/>
      <dgm:spPr/>
      <dgm:t>
        <a:bodyPr/>
        <a:lstStyle/>
        <a:p>
          <a:endParaRPr lang="fr-FR" sz="2000"/>
        </a:p>
      </dgm:t>
    </dgm:pt>
    <dgm:pt modelId="{4DE2F26B-C1C7-48C5-AE63-66B05F7168CD}">
      <dgm:prSet phldrT="[Texte]" custT="1">
        <dgm:style>
          <a:lnRef idx="2">
            <a:schemeClr val="accent1"/>
          </a:lnRef>
          <a:fillRef idx="1">
            <a:schemeClr val="lt1"/>
          </a:fillRef>
          <a:effectRef idx="0">
            <a:schemeClr val="accent1"/>
          </a:effectRef>
          <a:fontRef idx="minor">
            <a:schemeClr val="dk1"/>
          </a:fontRef>
        </dgm:style>
      </dgm:prSet>
      <dgm:spPr/>
      <dgm:t>
        <a:bodyPr/>
        <a:lstStyle/>
        <a:p>
          <a:pPr algn="ctr"/>
          <a:r>
            <a:rPr lang="fr-FR" sz="1600" b="0" i="0" dirty="0">
              <a:solidFill>
                <a:schemeClr val="tx2"/>
              </a:solidFill>
            </a:rPr>
            <a:t>Charges du chantier aléatoire</a:t>
          </a:r>
          <a:endParaRPr lang="fr-FR" sz="1600" b="0" dirty="0">
            <a:solidFill>
              <a:schemeClr val="tx2"/>
            </a:solidFill>
          </a:endParaRPr>
        </a:p>
      </dgm:t>
    </dgm:pt>
    <dgm:pt modelId="{155421F2-4BF4-4CBA-A957-961CC6B4B47C}" type="sibTrans" cxnId="{87B97663-AC49-43B6-83D7-510456460640}">
      <dgm:prSet/>
      <dgm:spPr/>
      <dgm:t>
        <a:bodyPr/>
        <a:lstStyle/>
        <a:p>
          <a:endParaRPr lang="fr-FR" sz="2000"/>
        </a:p>
      </dgm:t>
    </dgm:pt>
    <dgm:pt modelId="{A616C796-6B60-4BF0-A966-D5DCBBDABCD6}" type="parTrans" cxnId="{87B97663-AC49-43B6-83D7-510456460640}">
      <dgm:prSet/>
      <dgm:spPr/>
      <dgm:t>
        <a:bodyPr/>
        <a:lstStyle/>
        <a:p>
          <a:endParaRPr lang="fr-FR" sz="2000"/>
        </a:p>
      </dgm:t>
    </dgm:pt>
    <dgm:pt modelId="{227BE6E9-DA97-4CC4-8E3A-BE95BE0FD1EB}">
      <dgm:prSet phldrT="[Texte]" custT="1">
        <dgm:style>
          <a:lnRef idx="2">
            <a:schemeClr val="accent1"/>
          </a:lnRef>
          <a:fillRef idx="1">
            <a:schemeClr val="lt1"/>
          </a:fillRef>
          <a:effectRef idx="0">
            <a:schemeClr val="accent1"/>
          </a:effectRef>
          <a:fontRef idx="minor">
            <a:schemeClr val="dk1"/>
          </a:fontRef>
        </dgm:style>
      </dgm:prSet>
      <dgm:spPr/>
      <dgm:t>
        <a:bodyPr/>
        <a:lstStyle/>
        <a:p>
          <a:pPr algn="l"/>
          <a:r>
            <a:rPr lang="fr-FR" sz="1600" b="0" i="0" dirty="0">
              <a:solidFill>
                <a:schemeClr val="tx2"/>
              </a:solidFill>
            </a:rPr>
            <a:t>Une charge répartie Q</a:t>
          </a:r>
          <a:r>
            <a:rPr lang="fr-FR" sz="800" b="0" i="0" dirty="0">
              <a:solidFill>
                <a:schemeClr val="tx2"/>
              </a:solidFill>
            </a:rPr>
            <a:t>pra1</a:t>
          </a:r>
          <a:endParaRPr lang="fr-FR" sz="800" b="0" dirty="0">
            <a:solidFill>
              <a:schemeClr val="tx2"/>
            </a:solidFill>
          </a:endParaRPr>
        </a:p>
      </dgm:t>
    </dgm:pt>
    <dgm:pt modelId="{1E9A587C-09B3-4B41-BC78-F4842E473710}" type="sibTrans" cxnId="{752986AB-2C30-4570-B957-C2865556C7E5}">
      <dgm:prSet/>
      <dgm:spPr/>
      <dgm:t>
        <a:bodyPr/>
        <a:lstStyle/>
        <a:p>
          <a:endParaRPr lang="fr-FR" sz="1600"/>
        </a:p>
      </dgm:t>
    </dgm:pt>
    <dgm:pt modelId="{B168B7C1-A54E-4DCC-8C47-FFF9A80F4776}" type="parTrans" cxnId="{752986AB-2C30-4570-B957-C2865556C7E5}">
      <dgm:prSet/>
      <dgm:spPr/>
      <dgm:t>
        <a:bodyPr/>
        <a:lstStyle/>
        <a:p>
          <a:endParaRPr lang="fr-FR" sz="1600"/>
        </a:p>
      </dgm:t>
    </dgm:pt>
    <dgm:pt modelId="{B6D1C42F-8099-4732-8EF2-39FDB988CCDC}">
      <dgm:prSet phldrT="[Texte]" custT="1">
        <dgm:style>
          <a:lnRef idx="2">
            <a:schemeClr val="accent1"/>
          </a:lnRef>
          <a:fillRef idx="1">
            <a:schemeClr val="lt1"/>
          </a:fillRef>
          <a:effectRef idx="0">
            <a:schemeClr val="accent1"/>
          </a:effectRef>
          <a:fontRef idx="minor">
            <a:schemeClr val="dk1"/>
          </a:fontRef>
        </dgm:style>
      </dgm:prSet>
      <dgm:spPr/>
      <dgm:t>
        <a:bodyPr/>
        <a:lstStyle/>
        <a:p>
          <a:pPr algn="l"/>
          <a:r>
            <a:rPr lang="fr-FR" sz="1600" b="0" i="0" dirty="0">
              <a:solidFill>
                <a:schemeClr val="tx2"/>
              </a:solidFill>
            </a:rPr>
            <a:t>Une charge concentrée Q</a:t>
          </a:r>
          <a:r>
            <a:rPr lang="fr-FR" sz="800" b="0" i="0" dirty="0">
              <a:solidFill>
                <a:schemeClr val="tx2"/>
              </a:solidFill>
            </a:rPr>
            <a:t>pra2</a:t>
          </a:r>
          <a:endParaRPr lang="fr-FR" sz="800" b="0" dirty="0">
            <a:solidFill>
              <a:schemeClr val="tx2"/>
            </a:solidFill>
          </a:endParaRPr>
        </a:p>
      </dgm:t>
    </dgm:pt>
    <dgm:pt modelId="{CE82DD40-853C-4B31-AB30-406399198DD9}" type="sibTrans" cxnId="{B9B2997E-4F7D-4DFF-9A5B-415F240CB3FA}">
      <dgm:prSet/>
      <dgm:spPr/>
      <dgm:t>
        <a:bodyPr/>
        <a:lstStyle/>
        <a:p>
          <a:endParaRPr lang="fr-FR" sz="1600"/>
        </a:p>
      </dgm:t>
    </dgm:pt>
    <dgm:pt modelId="{40DB8A8E-D89D-4AFB-ABF0-E23C0394188D}" type="parTrans" cxnId="{B9B2997E-4F7D-4DFF-9A5B-415F240CB3FA}">
      <dgm:prSet/>
      <dgm:spPr/>
      <dgm:t>
        <a:bodyPr/>
        <a:lstStyle/>
        <a:p>
          <a:endParaRPr lang="fr-FR" sz="1600"/>
        </a:p>
      </dgm:t>
    </dgm:pt>
    <dgm:pt modelId="{DE1830F3-1FFB-4C28-B612-89207E105E18}">
      <dgm:prSet phldrT="[Texte]" custT="1">
        <dgm:style>
          <a:lnRef idx="2">
            <a:schemeClr val="accent1"/>
          </a:lnRef>
          <a:fillRef idx="1">
            <a:schemeClr val="lt1"/>
          </a:fillRef>
          <a:effectRef idx="0">
            <a:schemeClr val="accent1"/>
          </a:effectRef>
          <a:fontRef idx="minor">
            <a:schemeClr val="dk1"/>
          </a:fontRef>
        </dgm:style>
      </dgm:prSet>
      <dgm:spPr>
        <a:ln/>
      </dgm:spPr>
      <dgm:t>
        <a:bodyPr spcFirstLastPara="0" vert="horz" wrap="square" lIns="30480" tIns="20320" rIns="30480" bIns="20320" numCol="1" spcCol="1270" anchor="t" anchorCtr="0"/>
        <a:lstStyle/>
        <a:p>
          <a:pPr marL="0" lvl="0" indent="0" algn="ctr" defTabSz="711200">
            <a:lnSpc>
              <a:spcPct val="150000"/>
            </a:lnSpc>
            <a:spcBef>
              <a:spcPct val="0"/>
            </a:spcBef>
            <a:spcAft>
              <a:spcPct val="35000"/>
            </a:spcAft>
            <a:buNone/>
          </a:pPr>
          <a:r>
            <a:rPr lang="fr-FR" sz="1600" b="0" i="0" kern="1200" dirty="0">
              <a:solidFill>
                <a:srgbClr val="17406D"/>
              </a:solidFill>
              <a:latin typeface="Corbel" panose="020B0503020204020204"/>
              <a:ea typeface="+mn-ea"/>
              <a:cs typeface="+mn-cs"/>
            </a:rPr>
            <a:t>Actions accidentelles F</a:t>
          </a:r>
          <a:r>
            <a:rPr lang="fr-FR" sz="800" b="0" i="0" kern="1200" dirty="0">
              <a:solidFill>
                <a:srgbClr val="17406D"/>
              </a:solidFill>
              <a:latin typeface="Corbel" panose="020B0503020204020204"/>
              <a:ea typeface="+mn-ea"/>
              <a:cs typeface="+mn-cs"/>
            </a:rPr>
            <a:t>A</a:t>
          </a:r>
        </a:p>
      </dgm:t>
    </dgm:pt>
    <dgm:pt modelId="{09EC3EA0-2486-4B66-BDA3-40413060BB81}" type="parTrans" cxnId="{88394703-3ED6-495A-9B23-D4E7215C10C2}">
      <dgm:prSet/>
      <dgm:spPr/>
      <dgm:t>
        <a:bodyPr/>
        <a:lstStyle/>
        <a:p>
          <a:endParaRPr lang="fr-FR"/>
        </a:p>
      </dgm:t>
    </dgm:pt>
    <dgm:pt modelId="{5C5944F3-9076-46EA-994A-EE6CC3AAE957}" type="sibTrans" cxnId="{88394703-3ED6-495A-9B23-D4E7215C10C2}">
      <dgm:prSet/>
      <dgm:spPr/>
      <dgm:t>
        <a:bodyPr/>
        <a:lstStyle/>
        <a:p>
          <a:endParaRPr lang="fr-FR"/>
        </a:p>
      </dgm:t>
    </dgm:pt>
    <dgm:pt modelId="{BCC72763-3586-41C7-9CB5-8004FCD3B0B5}" type="pres">
      <dgm:prSet presAssocID="{E4839CE9-DD86-4F0B-9604-16C838F11F5A}" presName="diagram" presStyleCnt="0">
        <dgm:presLayoutVars>
          <dgm:chPref val="1"/>
          <dgm:dir/>
          <dgm:animOne val="branch"/>
          <dgm:animLvl val="lvl"/>
          <dgm:resizeHandles/>
        </dgm:presLayoutVars>
      </dgm:prSet>
      <dgm:spPr/>
    </dgm:pt>
    <dgm:pt modelId="{0E21C1CD-73B6-4735-8EF7-D6E6758E4837}" type="pres">
      <dgm:prSet presAssocID="{8810A4E4-3816-426E-8648-6BF59BE604ED}" presName="root" presStyleCnt="0"/>
      <dgm:spPr/>
    </dgm:pt>
    <dgm:pt modelId="{F0681B54-9DDE-4062-9244-EE49E29BC861}" type="pres">
      <dgm:prSet presAssocID="{8810A4E4-3816-426E-8648-6BF59BE604ED}" presName="rootComposite" presStyleCnt="0"/>
      <dgm:spPr/>
    </dgm:pt>
    <dgm:pt modelId="{1B6C229C-2218-4DDE-8923-E68CEAD67036}" type="pres">
      <dgm:prSet presAssocID="{8810A4E4-3816-426E-8648-6BF59BE604ED}" presName="rootText" presStyleLbl="node1" presStyleIdx="0" presStyleCnt="1" custScaleX="257937" custLinFactNeighborX="-8218" custLinFactNeighborY="-1846"/>
      <dgm:spPr/>
    </dgm:pt>
    <dgm:pt modelId="{CE3F9FD6-D8ED-4AB1-AFE6-86567CB86B00}" type="pres">
      <dgm:prSet presAssocID="{8810A4E4-3816-426E-8648-6BF59BE604ED}" presName="rootConnector" presStyleLbl="node1" presStyleIdx="0" presStyleCnt="1"/>
      <dgm:spPr/>
    </dgm:pt>
    <dgm:pt modelId="{3ADC56AA-B428-4BBE-B5C9-9E0EDF85D9BB}" type="pres">
      <dgm:prSet presAssocID="{8810A4E4-3816-426E-8648-6BF59BE604ED}" presName="childShape" presStyleCnt="0"/>
      <dgm:spPr/>
    </dgm:pt>
    <dgm:pt modelId="{D3AACDB5-CE26-4DFF-84BA-C307E9977FA2}" type="pres">
      <dgm:prSet presAssocID="{EB56081E-F00D-4F1D-9DD1-88917DEBDFC9}" presName="Name13" presStyleLbl="parChTrans1D2" presStyleIdx="0" presStyleCnt="4"/>
      <dgm:spPr/>
    </dgm:pt>
    <dgm:pt modelId="{1DD077E0-D0D3-4887-BF14-1AB407B5149E}" type="pres">
      <dgm:prSet presAssocID="{723223E1-1885-4DA2-91DE-D42D627CA6ED}" presName="childText" presStyleLbl="bgAcc1" presStyleIdx="0" presStyleCnt="4" custScaleX="257937" custScaleY="72222">
        <dgm:presLayoutVars>
          <dgm:bulletEnabled val="1"/>
        </dgm:presLayoutVars>
      </dgm:prSet>
      <dgm:spPr/>
    </dgm:pt>
    <dgm:pt modelId="{C7085C91-2C08-459B-8D5E-619270A92236}" type="pres">
      <dgm:prSet presAssocID="{4AB62B42-0D80-49D2-8C32-16B0BC8F84CB}" presName="Name13" presStyleLbl="parChTrans1D2" presStyleIdx="1" presStyleCnt="4"/>
      <dgm:spPr/>
    </dgm:pt>
    <dgm:pt modelId="{4B4F6E5E-B5AD-4792-8A58-5B499A1D3B7F}" type="pres">
      <dgm:prSet presAssocID="{FAFE45EE-1DBC-4EB1-B765-8EF411F33F47}" presName="childText" presStyleLbl="bgAcc1" presStyleIdx="1" presStyleCnt="4" custScaleX="257937" custScaleY="71863">
        <dgm:presLayoutVars>
          <dgm:bulletEnabled val="1"/>
        </dgm:presLayoutVars>
      </dgm:prSet>
      <dgm:spPr/>
    </dgm:pt>
    <dgm:pt modelId="{6187E9CE-1AB9-4E76-A628-AE620B80A845}" type="pres">
      <dgm:prSet presAssocID="{A616C796-6B60-4BF0-A966-D5DCBBDABCD6}" presName="Name13" presStyleLbl="parChTrans1D2" presStyleIdx="2" presStyleCnt="4"/>
      <dgm:spPr/>
    </dgm:pt>
    <dgm:pt modelId="{316D3569-FEC8-4D79-93EE-61C39E3F64C0}" type="pres">
      <dgm:prSet presAssocID="{4DE2F26B-C1C7-48C5-AE63-66B05F7168CD}" presName="childText" presStyleLbl="bgAcc1" presStyleIdx="2" presStyleCnt="4" custScaleX="257937" custScaleY="113274">
        <dgm:presLayoutVars>
          <dgm:bulletEnabled val="1"/>
        </dgm:presLayoutVars>
      </dgm:prSet>
      <dgm:spPr/>
    </dgm:pt>
    <dgm:pt modelId="{D9910F3B-910D-4502-8641-E77798A6CB49}" type="pres">
      <dgm:prSet presAssocID="{09EC3EA0-2486-4B66-BDA3-40413060BB81}" presName="Name13" presStyleLbl="parChTrans1D2" presStyleIdx="3" presStyleCnt="4"/>
      <dgm:spPr/>
    </dgm:pt>
    <dgm:pt modelId="{A70C4B37-8C41-431B-B4E4-D8B2293909AE}" type="pres">
      <dgm:prSet presAssocID="{DE1830F3-1FFB-4C28-B612-89207E105E18}" presName="childText" presStyleLbl="bgAcc1" presStyleIdx="3" presStyleCnt="4" custScaleX="257937" custScaleY="66873">
        <dgm:presLayoutVars>
          <dgm:bulletEnabled val="1"/>
        </dgm:presLayoutVars>
      </dgm:prSet>
      <dgm:spPr>
        <a:xfrm>
          <a:off x="1141775" y="3667314"/>
          <a:ext cx="3307195" cy="535891"/>
        </a:xfrm>
        <a:prstGeom prst="roundRect">
          <a:avLst>
            <a:gd name="adj" fmla="val 10000"/>
          </a:avLst>
        </a:prstGeom>
      </dgm:spPr>
    </dgm:pt>
  </dgm:ptLst>
  <dgm:cxnLst>
    <dgm:cxn modelId="{88394703-3ED6-495A-9B23-D4E7215C10C2}" srcId="{8810A4E4-3816-426E-8648-6BF59BE604ED}" destId="{DE1830F3-1FFB-4C28-B612-89207E105E18}" srcOrd="3" destOrd="0" parTransId="{09EC3EA0-2486-4B66-BDA3-40413060BB81}" sibTransId="{5C5944F3-9076-46EA-994A-EE6CC3AAE957}"/>
    <dgm:cxn modelId="{F84F1D08-4A0A-4FCE-89B3-F4F0D5319A69}" type="presOf" srcId="{4AB62B42-0D80-49D2-8C32-16B0BC8F84CB}" destId="{C7085C91-2C08-459B-8D5E-619270A92236}" srcOrd="0" destOrd="0" presId="urn:microsoft.com/office/officeart/2005/8/layout/hierarchy3"/>
    <dgm:cxn modelId="{B5CD4420-C85F-45A0-B10E-FE671F69D0A1}" type="presOf" srcId="{227BE6E9-DA97-4CC4-8E3A-BE95BE0FD1EB}" destId="{316D3569-FEC8-4D79-93EE-61C39E3F64C0}" srcOrd="0" destOrd="1" presId="urn:microsoft.com/office/officeart/2005/8/layout/hierarchy3"/>
    <dgm:cxn modelId="{3774F922-81C0-434B-9DAB-7836A8E23EBA}" type="presOf" srcId="{723223E1-1885-4DA2-91DE-D42D627CA6ED}" destId="{1DD077E0-D0D3-4887-BF14-1AB407B5149E}" srcOrd="0" destOrd="0" presId="urn:microsoft.com/office/officeart/2005/8/layout/hierarchy3"/>
    <dgm:cxn modelId="{5AEE232D-00A2-4310-8D5A-C6202DB28168}" type="presOf" srcId="{8810A4E4-3816-426E-8648-6BF59BE604ED}" destId="{1B6C229C-2218-4DDE-8923-E68CEAD67036}" srcOrd="0" destOrd="0" presId="urn:microsoft.com/office/officeart/2005/8/layout/hierarchy3"/>
    <dgm:cxn modelId="{53313643-2811-443F-84A9-D2C70C0CA69E}" type="presOf" srcId="{FAFE45EE-1DBC-4EB1-B765-8EF411F33F47}" destId="{4B4F6E5E-B5AD-4792-8A58-5B499A1D3B7F}" srcOrd="0" destOrd="0" presId="urn:microsoft.com/office/officeart/2005/8/layout/hierarchy3"/>
    <dgm:cxn modelId="{87B97663-AC49-43B6-83D7-510456460640}" srcId="{8810A4E4-3816-426E-8648-6BF59BE604ED}" destId="{4DE2F26B-C1C7-48C5-AE63-66B05F7168CD}" srcOrd="2" destOrd="0" parTransId="{A616C796-6B60-4BF0-A966-D5DCBBDABCD6}" sibTransId="{155421F2-4BF4-4CBA-A957-961CC6B4B47C}"/>
    <dgm:cxn modelId="{5CB69B4F-6A2D-436C-8C31-E836E3173E7F}" type="presOf" srcId="{A616C796-6B60-4BF0-A966-D5DCBBDABCD6}" destId="{6187E9CE-1AB9-4E76-A628-AE620B80A845}" srcOrd="0" destOrd="0" presId="urn:microsoft.com/office/officeart/2005/8/layout/hierarchy3"/>
    <dgm:cxn modelId="{1CC9A572-4367-45EE-BFDB-8CA6CD4198F5}" type="presOf" srcId="{E4839CE9-DD86-4F0B-9604-16C838F11F5A}" destId="{BCC72763-3586-41C7-9CB5-8004FCD3B0B5}" srcOrd="0" destOrd="0" presId="urn:microsoft.com/office/officeart/2005/8/layout/hierarchy3"/>
    <dgm:cxn modelId="{B9B2997E-4F7D-4DFF-9A5B-415F240CB3FA}" srcId="{4DE2F26B-C1C7-48C5-AE63-66B05F7168CD}" destId="{B6D1C42F-8099-4732-8EF2-39FDB988CCDC}" srcOrd="1" destOrd="0" parTransId="{40DB8A8E-D89D-4AFB-ABF0-E23C0394188D}" sibTransId="{CE82DD40-853C-4B31-AB30-406399198DD9}"/>
    <dgm:cxn modelId="{1E2C108D-C3D7-4503-AAB5-88958016FE2D}" type="presOf" srcId="{B6D1C42F-8099-4732-8EF2-39FDB988CCDC}" destId="{316D3569-FEC8-4D79-93EE-61C39E3F64C0}" srcOrd="0" destOrd="2" presId="urn:microsoft.com/office/officeart/2005/8/layout/hierarchy3"/>
    <dgm:cxn modelId="{EEAFFB92-AE1F-48D9-A657-0C807BE0C93A}" type="presOf" srcId="{4DE2F26B-C1C7-48C5-AE63-66B05F7168CD}" destId="{316D3569-FEC8-4D79-93EE-61C39E3F64C0}" srcOrd="0" destOrd="0" presId="urn:microsoft.com/office/officeart/2005/8/layout/hierarchy3"/>
    <dgm:cxn modelId="{5C8CBF98-05A7-4A79-8319-92945994E1D0}" srcId="{8810A4E4-3816-426E-8648-6BF59BE604ED}" destId="{FAFE45EE-1DBC-4EB1-B765-8EF411F33F47}" srcOrd="1" destOrd="0" parTransId="{4AB62B42-0D80-49D2-8C32-16B0BC8F84CB}" sibTransId="{AF69853D-A0A9-462C-9408-1313C4064ABC}"/>
    <dgm:cxn modelId="{A7A483A4-E87F-4B1B-8013-FAA4B712B96C}" type="presOf" srcId="{EB56081E-F00D-4F1D-9DD1-88917DEBDFC9}" destId="{D3AACDB5-CE26-4DFF-84BA-C307E9977FA2}" srcOrd="0" destOrd="0" presId="urn:microsoft.com/office/officeart/2005/8/layout/hierarchy3"/>
    <dgm:cxn modelId="{752986AB-2C30-4570-B957-C2865556C7E5}" srcId="{4DE2F26B-C1C7-48C5-AE63-66B05F7168CD}" destId="{227BE6E9-DA97-4CC4-8E3A-BE95BE0FD1EB}" srcOrd="0" destOrd="0" parTransId="{B168B7C1-A54E-4DCC-8C47-FFF9A80F4776}" sibTransId="{1E9A587C-09B3-4B41-BC78-F4842E473710}"/>
    <dgm:cxn modelId="{67BE6BD9-CE8A-4BCC-80D8-CD6B7026A4EC}" type="presOf" srcId="{DE1830F3-1FFB-4C28-B612-89207E105E18}" destId="{A70C4B37-8C41-431B-B4E4-D8B2293909AE}" srcOrd="0" destOrd="0" presId="urn:microsoft.com/office/officeart/2005/8/layout/hierarchy3"/>
    <dgm:cxn modelId="{B2B64CDD-7603-4F44-8B31-F80B30C02D21}" type="presOf" srcId="{8810A4E4-3816-426E-8648-6BF59BE604ED}" destId="{CE3F9FD6-D8ED-4AB1-AFE6-86567CB86B00}" srcOrd="1" destOrd="0" presId="urn:microsoft.com/office/officeart/2005/8/layout/hierarchy3"/>
    <dgm:cxn modelId="{BB1220E6-9224-43E6-8BA1-A4855ED9924B}" srcId="{8810A4E4-3816-426E-8648-6BF59BE604ED}" destId="{723223E1-1885-4DA2-91DE-D42D627CA6ED}" srcOrd="0" destOrd="0" parTransId="{EB56081E-F00D-4F1D-9DD1-88917DEBDFC9}" sibTransId="{A70768EB-46E3-4BA0-9B2C-7FFA773A0E98}"/>
    <dgm:cxn modelId="{053AA7EC-8350-4058-A6F5-122C14A6D8E8}" srcId="{E4839CE9-DD86-4F0B-9604-16C838F11F5A}" destId="{8810A4E4-3816-426E-8648-6BF59BE604ED}" srcOrd="0" destOrd="0" parTransId="{E805079C-0E73-4655-8F54-230B73DD72E3}" sibTransId="{9E33F0F7-4A38-4D4E-9D4F-531F16749CD8}"/>
    <dgm:cxn modelId="{8E927EF2-D72B-477F-803D-2C323A6CD316}" type="presOf" srcId="{09EC3EA0-2486-4B66-BDA3-40413060BB81}" destId="{D9910F3B-910D-4502-8641-E77798A6CB49}" srcOrd="0" destOrd="0" presId="urn:microsoft.com/office/officeart/2005/8/layout/hierarchy3"/>
    <dgm:cxn modelId="{16FD5C25-2F89-42D8-87D3-0BA62642EC78}" type="presParOf" srcId="{BCC72763-3586-41C7-9CB5-8004FCD3B0B5}" destId="{0E21C1CD-73B6-4735-8EF7-D6E6758E4837}" srcOrd="0" destOrd="0" presId="urn:microsoft.com/office/officeart/2005/8/layout/hierarchy3"/>
    <dgm:cxn modelId="{8A3A2B8B-D50E-4109-8223-7FE3BA6CEB65}" type="presParOf" srcId="{0E21C1CD-73B6-4735-8EF7-D6E6758E4837}" destId="{F0681B54-9DDE-4062-9244-EE49E29BC861}" srcOrd="0" destOrd="0" presId="urn:microsoft.com/office/officeart/2005/8/layout/hierarchy3"/>
    <dgm:cxn modelId="{8C90A69F-7C60-4055-A720-BB045761241F}" type="presParOf" srcId="{F0681B54-9DDE-4062-9244-EE49E29BC861}" destId="{1B6C229C-2218-4DDE-8923-E68CEAD67036}" srcOrd="0" destOrd="0" presId="urn:microsoft.com/office/officeart/2005/8/layout/hierarchy3"/>
    <dgm:cxn modelId="{C9BE4764-FF13-4259-929C-DCCDD80063E6}" type="presParOf" srcId="{F0681B54-9DDE-4062-9244-EE49E29BC861}" destId="{CE3F9FD6-D8ED-4AB1-AFE6-86567CB86B00}" srcOrd="1" destOrd="0" presId="urn:microsoft.com/office/officeart/2005/8/layout/hierarchy3"/>
    <dgm:cxn modelId="{A1C9AE39-668E-4AC0-AED0-1EC1A1990B77}" type="presParOf" srcId="{0E21C1CD-73B6-4735-8EF7-D6E6758E4837}" destId="{3ADC56AA-B428-4BBE-B5C9-9E0EDF85D9BB}" srcOrd="1" destOrd="0" presId="urn:microsoft.com/office/officeart/2005/8/layout/hierarchy3"/>
    <dgm:cxn modelId="{BF3AF63C-2429-43EA-9CE4-6A92C6D82FC9}" type="presParOf" srcId="{3ADC56AA-B428-4BBE-B5C9-9E0EDF85D9BB}" destId="{D3AACDB5-CE26-4DFF-84BA-C307E9977FA2}" srcOrd="0" destOrd="0" presId="urn:microsoft.com/office/officeart/2005/8/layout/hierarchy3"/>
    <dgm:cxn modelId="{3FD40A2F-2895-45B6-A00B-054BCBB6A003}" type="presParOf" srcId="{3ADC56AA-B428-4BBE-B5C9-9E0EDF85D9BB}" destId="{1DD077E0-D0D3-4887-BF14-1AB407B5149E}" srcOrd="1" destOrd="0" presId="urn:microsoft.com/office/officeart/2005/8/layout/hierarchy3"/>
    <dgm:cxn modelId="{7EC086E7-A1F4-4D9C-8DD2-22D60466FEA9}" type="presParOf" srcId="{3ADC56AA-B428-4BBE-B5C9-9E0EDF85D9BB}" destId="{C7085C91-2C08-459B-8D5E-619270A92236}" srcOrd="2" destOrd="0" presId="urn:microsoft.com/office/officeart/2005/8/layout/hierarchy3"/>
    <dgm:cxn modelId="{6E43EB68-F43C-47EE-9E9F-86464E5AB98C}" type="presParOf" srcId="{3ADC56AA-B428-4BBE-B5C9-9E0EDF85D9BB}" destId="{4B4F6E5E-B5AD-4792-8A58-5B499A1D3B7F}" srcOrd="3" destOrd="0" presId="urn:microsoft.com/office/officeart/2005/8/layout/hierarchy3"/>
    <dgm:cxn modelId="{FFB146A2-5315-49BE-9C92-396DE7213D75}" type="presParOf" srcId="{3ADC56AA-B428-4BBE-B5C9-9E0EDF85D9BB}" destId="{6187E9CE-1AB9-4E76-A628-AE620B80A845}" srcOrd="4" destOrd="0" presId="urn:microsoft.com/office/officeart/2005/8/layout/hierarchy3"/>
    <dgm:cxn modelId="{949F17F8-2EA3-4A52-B47F-43E4288914A2}" type="presParOf" srcId="{3ADC56AA-B428-4BBE-B5C9-9E0EDF85D9BB}" destId="{316D3569-FEC8-4D79-93EE-61C39E3F64C0}" srcOrd="5" destOrd="0" presId="urn:microsoft.com/office/officeart/2005/8/layout/hierarchy3"/>
    <dgm:cxn modelId="{1300322A-CE6B-4F58-8516-E4FEE453143D}" type="presParOf" srcId="{3ADC56AA-B428-4BBE-B5C9-9E0EDF85D9BB}" destId="{D9910F3B-910D-4502-8641-E77798A6CB49}" srcOrd="6" destOrd="0" presId="urn:microsoft.com/office/officeart/2005/8/layout/hierarchy3"/>
    <dgm:cxn modelId="{D0C8C5F4-AE98-4B45-8660-8BF37ACFF874}" type="presParOf" srcId="{3ADC56AA-B428-4BBE-B5C9-9E0EDF85D9BB}" destId="{A70C4B37-8C41-431B-B4E4-D8B2293909AE}" srcOrd="7"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D359E8B-B166-407C-A224-606CC0CC1452}" type="doc">
      <dgm:prSet loTypeId="urn:microsoft.com/office/officeart/2005/8/layout/hierarchy2" loCatId="hierarchy" qsTypeId="urn:microsoft.com/office/officeart/2005/8/quickstyle/simple1" qsCatId="simple" csTypeId="urn:microsoft.com/office/officeart/2005/8/colors/accent0_2" csCatId="mainScheme" phldr="1"/>
      <dgm:spPr/>
      <dgm:t>
        <a:bodyPr/>
        <a:lstStyle/>
        <a:p>
          <a:endParaRPr lang="fr-FR"/>
        </a:p>
      </dgm:t>
    </dgm:pt>
    <dgm:pt modelId="{1101A41E-B858-4379-93F4-4676F0E8CC0E}">
      <dgm:prSet phldrT="[Texte]" custT="1"/>
      <dgm:spPr/>
      <dgm:t>
        <a:bodyPr/>
        <a:lstStyle/>
        <a:p>
          <a:r>
            <a:rPr lang="fr-FR" sz="1200" b="1" i="0" dirty="0"/>
            <a:t>Combinaisons</a:t>
          </a:r>
          <a:endParaRPr lang="fr-FR" sz="1200" dirty="0"/>
        </a:p>
      </dgm:t>
    </dgm:pt>
    <dgm:pt modelId="{FD238400-9FB5-4654-89DA-C408ADB5FA05}" type="parTrans" cxnId="{3F5D9A68-AA41-4EC6-AA08-0C47B827C71A}">
      <dgm:prSet/>
      <dgm:spPr/>
      <dgm:t>
        <a:bodyPr/>
        <a:lstStyle/>
        <a:p>
          <a:endParaRPr lang="fr-FR" sz="2000"/>
        </a:p>
      </dgm:t>
    </dgm:pt>
    <dgm:pt modelId="{956BAF87-360A-49D9-A966-A8815488A0E2}" type="sibTrans" cxnId="{3F5D9A68-AA41-4EC6-AA08-0C47B827C71A}">
      <dgm:prSet/>
      <dgm:spPr/>
      <dgm:t>
        <a:bodyPr/>
        <a:lstStyle/>
        <a:p>
          <a:endParaRPr lang="fr-FR" sz="2000"/>
        </a:p>
      </dgm:t>
    </dgm:pt>
    <dgm:pt modelId="{5486B4BB-5B53-46F4-8F2A-4171AE59B019}">
      <dgm:prSet phldrT="[Texte]" custT="1"/>
      <dgm:spPr/>
      <dgm:t>
        <a:bodyPr/>
        <a:lstStyle/>
        <a:p>
          <a:r>
            <a:rPr lang="fr-FR" sz="1200" b="1" i="0" dirty="0"/>
            <a:t>en situation temporaire de construction (type A)</a:t>
          </a:r>
          <a:endParaRPr lang="fr-FR" sz="1200" dirty="0"/>
        </a:p>
      </dgm:t>
    </dgm:pt>
    <dgm:pt modelId="{C0FC4A87-3156-4F8D-9BD6-428216034C82}" type="parTrans" cxnId="{93640371-8F43-4D14-B988-B95FA4C1BF85}">
      <dgm:prSet custT="1"/>
      <dgm:spPr/>
      <dgm:t>
        <a:bodyPr/>
        <a:lstStyle/>
        <a:p>
          <a:endParaRPr lang="fr-FR" sz="600"/>
        </a:p>
      </dgm:t>
    </dgm:pt>
    <dgm:pt modelId="{9A6153B7-BD07-49F2-BA43-2B1ED938E678}" type="sibTrans" cxnId="{93640371-8F43-4D14-B988-B95FA4C1BF85}">
      <dgm:prSet/>
      <dgm:spPr/>
      <dgm:t>
        <a:bodyPr/>
        <a:lstStyle/>
        <a:p>
          <a:endParaRPr lang="fr-FR" sz="2000"/>
        </a:p>
      </dgm:t>
    </dgm:pt>
    <mc:AlternateContent xmlns:mc="http://schemas.openxmlformats.org/markup-compatibility/2006" xmlns:a14="http://schemas.microsoft.com/office/drawing/2010/main">
      <mc:Choice Requires="a14">
        <dgm:pt modelId="{76D9BCC3-D383-444C-9FC5-36EA6A7110BE}">
          <dgm:prSet phldrT="[Texte]" custT="1"/>
          <dgm:spPr/>
          <dgm:t>
            <a:bodyPr/>
            <a:lstStyle/>
            <a:p>
              <a:pPr/>
              <a14:m>
                <m:oMathPara xmlns:m="http://schemas.openxmlformats.org/officeDocument/2006/math">
                  <m:oMathParaPr>
                    <m:jc m:val="centerGroup"/>
                  </m:oMathParaPr>
                  <m:oMath xmlns:m="http://schemas.openxmlformats.org/officeDocument/2006/math">
                    <m:r>
                      <m:rPr>
                        <m:sty m:val="p"/>
                      </m:rPr>
                      <a:rPr lang="fr-FR" sz="1400" b="0" i="0" smtClean="0">
                        <a:latin typeface="Cambria Math" panose="02040503050406030204" pitchFamily="18" charset="0"/>
                      </a:rPr>
                      <m:t>A</m:t>
                    </m:r>
                    <m:r>
                      <a:rPr lang="fr-FR" sz="1400" b="0" i="0" smtClean="0">
                        <a:latin typeface="Cambria Math" panose="02040503050406030204" pitchFamily="18" charset="0"/>
                      </a:rPr>
                      <m:t>1 : 1.35</m:t>
                    </m:r>
                    <m:sSub>
                      <m:sSubPr>
                        <m:ctrlPr>
                          <a:rPr lang="fr-FR" sz="1400" i="1">
                            <a:solidFill>
                              <a:srgbClr val="836967"/>
                            </a:solidFill>
                            <a:latin typeface="Cambria Math" panose="02040503050406030204" pitchFamily="18" charset="0"/>
                          </a:rPr>
                        </m:ctrlPr>
                      </m:sSubPr>
                      <m:e>
                        <m:r>
                          <a:rPr lang="fr-FR" sz="1400" i="1">
                            <a:latin typeface="Cambria Math" panose="02040503050406030204" pitchFamily="18" charset="0"/>
                          </a:rPr>
                          <m:t>𝐺</m:t>
                        </m:r>
                      </m:e>
                      <m:sub>
                        <m:r>
                          <m:rPr>
                            <m:sty m:val="p"/>
                          </m:rPr>
                          <a:rPr lang="fr-FR" sz="1400" i="0">
                            <a:latin typeface="Cambria Math" panose="02040503050406030204" pitchFamily="18" charset="0"/>
                          </a:rPr>
                          <m:t>max</m:t>
                        </m:r>
                      </m:sub>
                    </m:sSub>
                    <m:r>
                      <a:rPr lang="fr-FR" sz="1400" i="0">
                        <a:latin typeface="Cambria Math" panose="02040503050406030204" pitchFamily="18" charset="0"/>
                      </a:rPr>
                      <m:t>+1.25</m:t>
                    </m:r>
                    <m:sSub>
                      <m:sSubPr>
                        <m:ctrlPr>
                          <a:rPr lang="fr-FR" sz="1400" i="1">
                            <a:solidFill>
                              <a:srgbClr val="836967"/>
                            </a:solidFill>
                            <a:latin typeface="Cambria Math" panose="02040503050406030204" pitchFamily="18" charset="0"/>
                          </a:rPr>
                        </m:ctrlPr>
                      </m:sSubPr>
                      <m:e>
                        <m:r>
                          <a:rPr lang="fr-FR" sz="1400" i="1">
                            <a:latin typeface="Cambria Math" panose="02040503050406030204" pitchFamily="18" charset="0"/>
                          </a:rPr>
                          <m:t>𝐺</m:t>
                        </m:r>
                      </m:e>
                      <m:sub>
                        <m:r>
                          <a:rPr lang="fr-FR" sz="1400" i="1">
                            <a:latin typeface="Cambria Math" panose="02040503050406030204" pitchFamily="18" charset="0"/>
                          </a:rPr>
                          <m:t>𝑚𝑖𝑛</m:t>
                        </m:r>
                      </m:sub>
                    </m:sSub>
                    <m:r>
                      <a:rPr lang="fr-FR" sz="1400" i="0">
                        <a:latin typeface="Cambria Math" panose="02040503050406030204" pitchFamily="18" charset="0"/>
                      </a:rPr>
                      <m:t>+1.35</m:t>
                    </m:r>
                    <m:d>
                      <m:dPr>
                        <m:ctrlPr>
                          <a:rPr lang="fr-FR" sz="1400" i="1">
                            <a:latin typeface="Cambria Math" panose="02040503050406030204" pitchFamily="18" charset="0"/>
                          </a:rPr>
                        </m:ctrlPr>
                      </m:dPr>
                      <m:e>
                        <m:sSub>
                          <m:sSubPr>
                            <m:ctrlPr>
                              <a:rPr lang="fr-FR" sz="1400" i="1">
                                <a:solidFill>
                                  <a:srgbClr val="836967"/>
                                </a:solidFill>
                                <a:latin typeface="Cambria Math" panose="02040503050406030204" pitchFamily="18" charset="0"/>
                              </a:rPr>
                            </m:ctrlPr>
                          </m:sSubPr>
                          <m:e>
                            <m:r>
                              <a:rPr lang="fr-FR" sz="1400" i="1">
                                <a:latin typeface="Cambria Math" panose="02040503050406030204" pitchFamily="18" charset="0"/>
                              </a:rPr>
                              <m:t>𝑄</m:t>
                            </m:r>
                          </m:e>
                          <m:sub>
                            <m:r>
                              <a:rPr lang="fr-FR" sz="1400" i="1">
                                <a:latin typeface="Cambria Math" panose="02040503050406030204" pitchFamily="18" charset="0"/>
                              </a:rPr>
                              <m:t>𝑃𝑅𝐶</m:t>
                            </m:r>
                            <m:r>
                              <a:rPr lang="fr-FR" sz="1400" i="0">
                                <a:latin typeface="Cambria Math" panose="02040503050406030204" pitchFamily="18" charset="0"/>
                              </a:rPr>
                              <m:t>1,</m:t>
                            </m:r>
                            <m:r>
                              <a:rPr lang="fr-FR" sz="1400" i="1">
                                <a:latin typeface="Cambria Math" panose="02040503050406030204" pitchFamily="18" charset="0"/>
                              </a:rPr>
                              <m:t>𝑚𝑎𝑥</m:t>
                            </m:r>
                          </m:sub>
                        </m:sSub>
                        <m:r>
                          <a:rPr lang="fr-FR" sz="1400" i="0">
                            <a:latin typeface="Cambria Math" panose="02040503050406030204" pitchFamily="18" charset="0"/>
                          </a:rPr>
                          <m:t>+</m:t>
                        </m:r>
                        <m:sSub>
                          <m:sSubPr>
                            <m:ctrlPr>
                              <a:rPr lang="fr-FR" sz="1400" i="1">
                                <a:solidFill>
                                  <a:srgbClr val="836967"/>
                                </a:solidFill>
                                <a:latin typeface="Cambria Math" panose="02040503050406030204" pitchFamily="18" charset="0"/>
                              </a:rPr>
                            </m:ctrlPr>
                          </m:sSubPr>
                          <m:e>
                            <m:r>
                              <a:rPr lang="fr-FR" sz="1400" i="1">
                                <a:latin typeface="Cambria Math" panose="02040503050406030204" pitchFamily="18" charset="0"/>
                              </a:rPr>
                              <m:t>𝑄</m:t>
                            </m:r>
                          </m:e>
                          <m:sub>
                            <m:r>
                              <a:rPr lang="fr-FR" sz="1400" i="1">
                                <a:latin typeface="Cambria Math" panose="02040503050406030204" pitchFamily="18" charset="0"/>
                              </a:rPr>
                              <m:t>𝑃𝑅𝐶</m:t>
                            </m:r>
                            <m:r>
                              <a:rPr lang="fr-FR" sz="1400" i="0">
                                <a:latin typeface="Cambria Math" panose="02040503050406030204" pitchFamily="18" charset="0"/>
                              </a:rPr>
                              <m:t>1,</m:t>
                            </m:r>
                            <m:r>
                              <a:rPr lang="fr-FR" sz="1400" i="1">
                                <a:latin typeface="Cambria Math" panose="02040503050406030204" pitchFamily="18" charset="0"/>
                              </a:rPr>
                              <m:t>𝑚𝑖𝑛</m:t>
                            </m:r>
                          </m:sub>
                        </m:sSub>
                        <m:r>
                          <a:rPr lang="fr-FR" sz="1400" i="0">
                            <a:latin typeface="Cambria Math" panose="02040503050406030204" pitchFamily="18" charset="0"/>
                          </a:rPr>
                          <m:t>+</m:t>
                        </m:r>
                        <m:sSub>
                          <m:sSubPr>
                            <m:ctrlPr>
                              <a:rPr lang="fr-FR" sz="1400" i="1">
                                <a:solidFill>
                                  <a:srgbClr val="836967"/>
                                </a:solidFill>
                                <a:latin typeface="Cambria Math" panose="02040503050406030204" pitchFamily="18" charset="0"/>
                              </a:rPr>
                            </m:ctrlPr>
                          </m:sSubPr>
                          <m:e>
                            <m:r>
                              <a:rPr lang="fr-FR" sz="1400" i="1">
                                <a:latin typeface="Cambria Math" panose="02040503050406030204" pitchFamily="18" charset="0"/>
                              </a:rPr>
                              <m:t>𝑄</m:t>
                            </m:r>
                          </m:e>
                          <m:sub>
                            <m:r>
                              <a:rPr lang="fr-FR" sz="1400" i="1">
                                <a:latin typeface="Cambria Math" panose="02040503050406030204" pitchFamily="18" charset="0"/>
                              </a:rPr>
                              <m:t>𝑝𝑟𝑎</m:t>
                            </m:r>
                            <m:r>
                              <a:rPr lang="fr-FR" sz="1400" i="0">
                                <a:latin typeface="Cambria Math" panose="02040503050406030204" pitchFamily="18" charset="0"/>
                              </a:rPr>
                              <m:t>1</m:t>
                            </m:r>
                          </m:sub>
                        </m:sSub>
                        <m:r>
                          <a:rPr lang="fr-FR" sz="1400" i="0">
                            <a:latin typeface="Cambria Math" panose="02040503050406030204" pitchFamily="18" charset="0"/>
                          </a:rPr>
                          <m:t>+</m:t>
                        </m:r>
                        <m:sSub>
                          <m:sSubPr>
                            <m:ctrlPr>
                              <a:rPr lang="fr-FR" sz="1400" i="1">
                                <a:solidFill>
                                  <a:srgbClr val="836967"/>
                                </a:solidFill>
                                <a:latin typeface="Cambria Math" panose="02040503050406030204" pitchFamily="18" charset="0"/>
                              </a:rPr>
                            </m:ctrlPr>
                          </m:sSubPr>
                          <m:e>
                            <m:r>
                              <a:rPr lang="fr-FR" sz="1400" i="1">
                                <a:latin typeface="Cambria Math" panose="02040503050406030204" pitchFamily="18" charset="0"/>
                              </a:rPr>
                              <m:t>𝑄</m:t>
                            </m:r>
                          </m:e>
                          <m:sub>
                            <m:r>
                              <a:rPr lang="fr-FR" sz="1400" i="1">
                                <a:latin typeface="Cambria Math" panose="02040503050406030204" pitchFamily="18" charset="0"/>
                              </a:rPr>
                              <m:t>𝑝𝑟𝑎</m:t>
                            </m:r>
                            <m:r>
                              <a:rPr lang="fr-FR" sz="1400" i="0">
                                <a:latin typeface="Cambria Math" panose="02040503050406030204" pitchFamily="18" charset="0"/>
                              </a:rPr>
                              <m:t>2</m:t>
                            </m:r>
                          </m:sub>
                        </m:sSub>
                        <m:r>
                          <a:rPr lang="fr-FR" sz="1400" i="0">
                            <a:latin typeface="Cambria Math" panose="02040503050406030204" pitchFamily="18" charset="0"/>
                          </a:rPr>
                          <m:t>+</m:t>
                        </m:r>
                        <m:sSub>
                          <m:sSubPr>
                            <m:ctrlPr>
                              <a:rPr lang="fr-FR" sz="1400" i="1">
                                <a:solidFill>
                                  <a:srgbClr val="836967"/>
                                </a:solidFill>
                                <a:latin typeface="Cambria Math" panose="02040503050406030204" pitchFamily="18" charset="0"/>
                              </a:rPr>
                            </m:ctrlPr>
                          </m:sSubPr>
                          <m:e>
                            <m:r>
                              <a:rPr lang="fr-FR" sz="1400" i="1">
                                <a:latin typeface="Cambria Math" panose="02040503050406030204" pitchFamily="18" charset="0"/>
                              </a:rPr>
                              <m:t>𝑄</m:t>
                            </m:r>
                          </m:e>
                          <m:sub>
                            <m:r>
                              <a:rPr lang="fr-FR" sz="1400" i="1">
                                <a:latin typeface="Cambria Math" panose="02040503050406030204" pitchFamily="18" charset="0"/>
                              </a:rPr>
                              <m:t>𝑤</m:t>
                            </m:r>
                          </m:sub>
                        </m:sSub>
                      </m:e>
                    </m:d>
                  </m:oMath>
                </m:oMathPara>
              </a14:m>
              <a:endParaRPr lang="fr-FR" sz="1400" dirty="0"/>
            </a:p>
          </dgm:t>
        </dgm:pt>
      </mc:Choice>
      <mc:Fallback xmlns="">
        <dgm:pt modelId="{76D9BCC3-D383-444C-9FC5-36EA6A7110BE}">
          <dgm:prSet phldrT="[Texte]" custT="1"/>
          <dgm:spPr/>
          <dgm:t>
            <a:bodyPr/>
            <a:lstStyle/>
            <a:p>
              <a:r>
                <a:rPr lang="fr-FR" sz="1400" b="0" i="0">
                  <a:latin typeface="Cambria Math" panose="02040503050406030204" pitchFamily="18" charset="0"/>
                </a:rPr>
                <a:t>A1 : </a:t>
              </a:r>
              <a:r>
                <a:rPr lang="fr-FR" sz="1400" i="0">
                  <a:latin typeface="Cambria Math" panose="02040503050406030204" pitchFamily="18" charset="0"/>
                </a:rPr>
                <a:t>1.35𝐺</a:t>
              </a:r>
              <a:r>
                <a:rPr lang="fr-FR" sz="1400" i="0">
                  <a:solidFill>
                    <a:srgbClr val="836967"/>
                  </a:solidFill>
                  <a:latin typeface="Cambria Math" panose="02040503050406030204" pitchFamily="18" charset="0"/>
                </a:rPr>
                <a:t>_</a:t>
              </a:r>
              <a:r>
                <a:rPr lang="fr-FR" sz="1400" i="0">
                  <a:latin typeface="Cambria Math" panose="02040503050406030204" pitchFamily="18" charset="0"/>
                </a:rPr>
                <a:t>max+1.25𝐺</a:t>
              </a:r>
              <a:r>
                <a:rPr lang="fr-FR" sz="1400" i="0">
                  <a:solidFill>
                    <a:srgbClr val="836967"/>
                  </a:solidFill>
                  <a:latin typeface="Cambria Math" panose="02040503050406030204" pitchFamily="18" charset="0"/>
                </a:rPr>
                <a:t>_</a:t>
              </a:r>
              <a:r>
                <a:rPr lang="fr-FR" sz="1400" i="0">
                  <a:latin typeface="Cambria Math" panose="02040503050406030204" pitchFamily="18" charset="0"/>
                </a:rPr>
                <a:t>𝑚𝑖𝑛+1.35(𝑄</a:t>
              </a:r>
              <a:r>
                <a:rPr lang="fr-FR" sz="1400" i="0">
                  <a:solidFill>
                    <a:srgbClr val="836967"/>
                  </a:solidFill>
                  <a:latin typeface="Cambria Math" panose="02040503050406030204" pitchFamily="18" charset="0"/>
                </a:rPr>
                <a:t>_(</a:t>
              </a:r>
              <a:r>
                <a:rPr lang="fr-FR" sz="1400" i="0">
                  <a:latin typeface="Cambria Math" panose="02040503050406030204" pitchFamily="18" charset="0"/>
                </a:rPr>
                <a:t>𝑃𝑅𝐶1,𝑚𝑎𝑥</a:t>
              </a:r>
              <a:r>
                <a:rPr lang="fr-FR" sz="1400" i="0">
                  <a:solidFill>
                    <a:srgbClr val="836967"/>
                  </a:solidFill>
                  <a:latin typeface="Cambria Math" panose="02040503050406030204" pitchFamily="18" charset="0"/>
                </a:rPr>
                <a:t>)</a:t>
              </a:r>
              <a:r>
                <a:rPr lang="fr-FR" sz="1400" i="0">
                  <a:latin typeface="Cambria Math" panose="02040503050406030204" pitchFamily="18" charset="0"/>
                </a:rPr>
                <a:t>+𝑄</a:t>
              </a:r>
              <a:r>
                <a:rPr lang="fr-FR" sz="1400" i="0">
                  <a:solidFill>
                    <a:srgbClr val="836967"/>
                  </a:solidFill>
                  <a:latin typeface="Cambria Math" panose="02040503050406030204" pitchFamily="18" charset="0"/>
                </a:rPr>
                <a:t>_(</a:t>
              </a:r>
              <a:r>
                <a:rPr lang="fr-FR" sz="1400" i="0">
                  <a:latin typeface="Cambria Math" panose="02040503050406030204" pitchFamily="18" charset="0"/>
                </a:rPr>
                <a:t>𝑃𝑅𝐶1,𝑚𝑖𝑛</a:t>
              </a:r>
              <a:r>
                <a:rPr lang="fr-FR" sz="1400" i="0">
                  <a:solidFill>
                    <a:srgbClr val="836967"/>
                  </a:solidFill>
                  <a:latin typeface="Cambria Math" panose="02040503050406030204" pitchFamily="18" charset="0"/>
                </a:rPr>
                <a:t>)</a:t>
              </a:r>
              <a:r>
                <a:rPr lang="fr-FR" sz="1400" i="0">
                  <a:latin typeface="Cambria Math" panose="02040503050406030204" pitchFamily="18" charset="0"/>
                </a:rPr>
                <a:t>+𝑄</a:t>
              </a:r>
              <a:r>
                <a:rPr lang="fr-FR" sz="1400" i="0">
                  <a:solidFill>
                    <a:srgbClr val="836967"/>
                  </a:solidFill>
                  <a:latin typeface="Cambria Math" panose="02040503050406030204" pitchFamily="18" charset="0"/>
                </a:rPr>
                <a:t>_</a:t>
              </a:r>
              <a:r>
                <a:rPr lang="fr-FR" sz="1400" i="0">
                  <a:latin typeface="Cambria Math" panose="02040503050406030204" pitchFamily="18" charset="0"/>
                </a:rPr>
                <a:t>𝑝𝑟𝑎1+𝑄</a:t>
              </a:r>
              <a:r>
                <a:rPr lang="fr-FR" sz="1400" i="0">
                  <a:solidFill>
                    <a:srgbClr val="836967"/>
                  </a:solidFill>
                  <a:latin typeface="Cambria Math" panose="02040503050406030204" pitchFamily="18" charset="0"/>
                </a:rPr>
                <a:t>_</a:t>
              </a:r>
              <a:r>
                <a:rPr lang="fr-FR" sz="1400" i="0">
                  <a:latin typeface="Cambria Math" panose="02040503050406030204" pitchFamily="18" charset="0"/>
                </a:rPr>
                <a:t>𝑝𝑟𝑎2+𝑄</a:t>
              </a:r>
              <a:r>
                <a:rPr lang="fr-FR" sz="1400" i="0">
                  <a:solidFill>
                    <a:srgbClr val="836967"/>
                  </a:solidFill>
                  <a:latin typeface="Cambria Math" panose="02040503050406030204" pitchFamily="18" charset="0"/>
                </a:rPr>
                <a:t>_</a:t>
              </a:r>
              <a:r>
                <a:rPr lang="fr-FR" sz="1400" i="0">
                  <a:latin typeface="Cambria Math" panose="02040503050406030204" pitchFamily="18" charset="0"/>
                </a:rPr>
                <a:t>𝑤 )</a:t>
              </a:r>
              <a:endParaRPr lang="fr-FR" sz="1400" dirty="0"/>
            </a:p>
          </dgm:t>
        </dgm:pt>
      </mc:Fallback>
    </mc:AlternateContent>
    <dgm:pt modelId="{7B0E70AB-2F7E-49F3-865A-909BD830FCAF}" type="parTrans" cxnId="{DA84F19D-71ED-4784-9CD2-4F648A6E8724}">
      <dgm:prSet custT="1"/>
      <dgm:spPr/>
      <dgm:t>
        <a:bodyPr/>
        <a:lstStyle/>
        <a:p>
          <a:endParaRPr lang="fr-FR" sz="600"/>
        </a:p>
      </dgm:t>
    </dgm:pt>
    <dgm:pt modelId="{C37A0CF2-A277-4304-8B0D-10422D6B0F0A}" type="sibTrans" cxnId="{DA84F19D-71ED-4784-9CD2-4F648A6E8724}">
      <dgm:prSet/>
      <dgm:spPr/>
      <dgm:t>
        <a:bodyPr/>
        <a:lstStyle/>
        <a:p>
          <a:endParaRPr lang="fr-FR" sz="2000"/>
        </a:p>
      </dgm:t>
    </dgm:pt>
    <mc:AlternateContent xmlns:mc="http://schemas.openxmlformats.org/markup-compatibility/2006" xmlns:a14="http://schemas.microsoft.com/office/drawing/2010/main">
      <mc:Choice Requires="a14">
        <dgm:pt modelId="{E79882A0-F8B0-477E-A08F-5AA56A57D488}">
          <dgm:prSet phldrT="[Texte]" custT="1"/>
          <dgm:spPr/>
          <dgm:t>
            <a:bodyPr/>
            <a:lstStyle/>
            <a:p>
              <a:pPr/>
              <a14:m>
                <m:oMathPara xmlns:m="http://schemas.openxmlformats.org/officeDocument/2006/math">
                  <m:oMathParaPr>
                    <m:jc m:val="centerGroup"/>
                  </m:oMathParaPr>
                  <m:oMath xmlns:m="http://schemas.openxmlformats.org/officeDocument/2006/math">
                    <m:r>
                      <m:rPr>
                        <m:sty m:val="p"/>
                      </m:rPr>
                      <a:rPr lang="fr-FR" sz="1400" b="0" i="0" smtClean="0">
                        <a:latin typeface="Cambria Math" panose="02040503050406030204" pitchFamily="18" charset="0"/>
                      </a:rPr>
                      <m:t>A</m:t>
                    </m:r>
                    <m:r>
                      <a:rPr lang="fr-FR" sz="1400" b="0" i="0" smtClean="0">
                        <a:latin typeface="Cambria Math" panose="02040503050406030204" pitchFamily="18" charset="0"/>
                      </a:rPr>
                      <m:t>2 : 1.0</m:t>
                    </m:r>
                    <m:d>
                      <m:dPr>
                        <m:ctrlPr>
                          <a:rPr lang="fr-FR" sz="1400" i="1">
                            <a:latin typeface="Cambria Math" panose="02040503050406030204" pitchFamily="18" charset="0"/>
                          </a:rPr>
                        </m:ctrlPr>
                      </m:dPr>
                      <m:e>
                        <m:sSub>
                          <m:sSubPr>
                            <m:ctrlPr>
                              <a:rPr lang="fr-FR" sz="1400" i="1">
                                <a:solidFill>
                                  <a:srgbClr val="836967"/>
                                </a:solidFill>
                                <a:latin typeface="Cambria Math" panose="02040503050406030204" pitchFamily="18" charset="0"/>
                              </a:rPr>
                            </m:ctrlPr>
                          </m:sSubPr>
                          <m:e>
                            <m:r>
                              <a:rPr lang="fr-FR" sz="1400" i="1">
                                <a:latin typeface="Cambria Math" panose="02040503050406030204" pitchFamily="18" charset="0"/>
                              </a:rPr>
                              <m:t>𝐺</m:t>
                            </m:r>
                          </m:e>
                          <m:sub>
                            <m:r>
                              <m:rPr>
                                <m:sty m:val="p"/>
                              </m:rPr>
                              <a:rPr lang="fr-FR" sz="1400" i="0">
                                <a:latin typeface="Cambria Math" panose="02040503050406030204" pitchFamily="18" charset="0"/>
                              </a:rPr>
                              <m:t>max</m:t>
                            </m:r>
                          </m:sub>
                        </m:sSub>
                        <m:r>
                          <a:rPr lang="fr-FR" sz="1400" i="0">
                            <a:latin typeface="Cambria Math" panose="02040503050406030204" pitchFamily="18" charset="0"/>
                          </a:rPr>
                          <m:t>+</m:t>
                        </m:r>
                        <m:sSub>
                          <m:sSubPr>
                            <m:ctrlPr>
                              <a:rPr lang="fr-FR" sz="1400" i="1">
                                <a:solidFill>
                                  <a:srgbClr val="836967"/>
                                </a:solidFill>
                                <a:latin typeface="Cambria Math" panose="02040503050406030204" pitchFamily="18" charset="0"/>
                              </a:rPr>
                            </m:ctrlPr>
                          </m:sSubPr>
                          <m:e>
                            <m:r>
                              <a:rPr lang="fr-FR" sz="1400" i="1">
                                <a:latin typeface="Cambria Math" panose="02040503050406030204" pitchFamily="18" charset="0"/>
                              </a:rPr>
                              <m:t>𝐺</m:t>
                            </m:r>
                          </m:e>
                          <m:sub>
                            <m:r>
                              <a:rPr lang="fr-FR" sz="1400" i="1">
                                <a:latin typeface="Cambria Math" panose="02040503050406030204" pitchFamily="18" charset="0"/>
                              </a:rPr>
                              <m:t>𝑚𝑖𝑛</m:t>
                            </m:r>
                          </m:sub>
                        </m:sSub>
                      </m:e>
                    </m:d>
                    <m:r>
                      <a:rPr lang="fr-FR" sz="1400" i="0">
                        <a:latin typeface="Cambria Math" panose="02040503050406030204" pitchFamily="18" charset="0"/>
                      </a:rPr>
                      <m:t>+1.35</m:t>
                    </m:r>
                    <m:d>
                      <m:dPr>
                        <m:ctrlPr>
                          <a:rPr lang="fr-FR" sz="1400" i="1">
                            <a:latin typeface="Cambria Math" panose="02040503050406030204" pitchFamily="18" charset="0"/>
                          </a:rPr>
                        </m:ctrlPr>
                      </m:dPr>
                      <m:e>
                        <m:sSub>
                          <m:sSubPr>
                            <m:ctrlPr>
                              <a:rPr lang="fr-FR" sz="1400" i="1">
                                <a:solidFill>
                                  <a:srgbClr val="836967"/>
                                </a:solidFill>
                                <a:latin typeface="Cambria Math" panose="02040503050406030204" pitchFamily="18" charset="0"/>
                              </a:rPr>
                            </m:ctrlPr>
                          </m:sSubPr>
                          <m:e>
                            <m:r>
                              <a:rPr lang="fr-FR" sz="1400" i="1">
                                <a:latin typeface="Cambria Math" panose="02040503050406030204" pitchFamily="18" charset="0"/>
                              </a:rPr>
                              <m:t>𝑄</m:t>
                            </m:r>
                          </m:e>
                          <m:sub>
                            <m:r>
                              <a:rPr lang="fr-FR" sz="1400" i="1">
                                <a:latin typeface="Cambria Math" panose="02040503050406030204" pitchFamily="18" charset="0"/>
                              </a:rPr>
                              <m:t>𝑃𝑅𝐶</m:t>
                            </m:r>
                            <m:r>
                              <a:rPr lang="fr-FR" sz="1400" i="0">
                                <a:latin typeface="Cambria Math" panose="02040503050406030204" pitchFamily="18" charset="0"/>
                              </a:rPr>
                              <m:t>1,</m:t>
                            </m:r>
                            <m:r>
                              <a:rPr lang="fr-FR" sz="1400" i="1">
                                <a:latin typeface="Cambria Math" panose="02040503050406030204" pitchFamily="18" charset="0"/>
                              </a:rPr>
                              <m:t>𝑚𝑎𝑥</m:t>
                            </m:r>
                          </m:sub>
                        </m:sSub>
                        <m:r>
                          <a:rPr lang="fr-FR" sz="1400" i="0">
                            <a:latin typeface="Cambria Math" panose="02040503050406030204" pitchFamily="18" charset="0"/>
                          </a:rPr>
                          <m:t>+</m:t>
                        </m:r>
                        <m:sSub>
                          <m:sSubPr>
                            <m:ctrlPr>
                              <a:rPr lang="fr-FR" sz="1400" i="1">
                                <a:solidFill>
                                  <a:srgbClr val="836967"/>
                                </a:solidFill>
                                <a:latin typeface="Cambria Math" panose="02040503050406030204" pitchFamily="18" charset="0"/>
                              </a:rPr>
                            </m:ctrlPr>
                          </m:sSubPr>
                          <m:e>
                            <m:r>
                              <a:rPr lang="fr-FR" sz="1400" i="1">
                                <a:latin typeface="Cambria Math" panose="02040503050406030204" pitchFamily="18" charset="0"/>
                              </a:rPr>
                              <m:t>𝑄</m:t>
                            </m:r>
                          </m:e>
                          <m:sub>
                            <m:r>
                              <a:rPr lang="fr-FR" sz="1400" i="1">
                                <a:latin typeface="Cambria Math" panose="02040503050406030204" pitchFamily="18" charset="0"/>
                              </a:rPr>
                              <m:t>𝑃𝑅𝐶</m:t>
                            </m:r>
                            <m:r>
                              <a:rPr lang="fr-FR" sz="1400" i="0">
                                <a:latin typeface="Cambria Math" panose="02040503050406030204" pitchFamily="18" charset="0"/>
                              </a:rPr>
                              <m:t>1,</m:t>
                            </m:r>
                            <m:r>
                              <a:rPr lang="fr-FR" sz="1400" i="1">
                                <a:latin typeface="Cambria Math" panose="02040503050406030204" pitchFamily="18" charset="0"/>
                              </a:rPr>
                              <m:t>𝑚𝑖𝑛</m:t>
                            </m:r>
                          </m:sub>
                        </m:sSub>
                        <m:r>
                          <a:rPr lang="fr-FR" sz="1400" i="0">
                            <a:latin typeface="Cambria Math" panose="02040503050406030204" pitchFamily="18" charset="0"/>
                          </a:rPr>
                          <m:t>+</m:t>
                        </m:r>
                        <m:sSub>
                          <m:sSubPr>
                            <m:ctrlPr>
                              <a:rPr lang="fr-FR" sz="1400" i="1">
                                <a:solidFill>
                                  <a:srgbClr val="836967"/>
                                </a:solidFill>
                                <a:latin typeface="Cambria Math" panose="02040503050406030204" pitchFamily="18" charset="0"/>
                              </a:rPr>
                            </m:ctrlPr>
                          </m:sSubPr>
                          <m:e>
                            <m:r>
                              <a:rPr lang="fr-FR" sz="1400" i="1">
                                <a:latin typeface="Cambria Math" panose="02040503050406030204" pitchFamily="18" charset="0"/>
                              </a:rPr>
                              <m:t>𝑄</m:t>
                            </m:r>
                          </m:e>
                          <m:sub>
                            <m:r>
                              <a:rPr lang="fr-FR" sz="1400" i="1">
                                <a:latin typeface="Cambria Math" panose="02040503050406030204" pitchFamily="18" charset="0"/>
                              </a:rPr>
                              <m:t>𝑝𝑟𝑎</m:t>
                            </m:r>
                            <m:r>
                              <a:rPr lang="fr-FR" sz="1400" i="0">
                                <a:latin typeface="Cambria Math" panose="02040503050406030204" pitchFamily="18" charset="0"/>
                              </a:rPr>
                              <m:t>1</m:t>
                            </m:r>
                          </m:sub>
                        </m:sSub>
                        <m:r>
                          <a:rPr lang="fr-FR" sz="1400" i="0">
                            <a:latin typeface="Cambria Math" panose="02040503050406030204" pitchFamily="18" charset="0"/>
                          </a:rPr>
                          <m:t>+</m:t>
                        </m:r>
                        <m:sSub>
                          <m:sSubPr>
                            <m:ctrlPr>
                              <a:rPr lang="fr-FR" sz="1400" i="1">
                                <a:solidFill>
                                  <a:srgbClr val="836967"/>
                                </a:solidFill>
                                <a:latin typeface="Cambria Math" panose="02040503050406030204" pitchFamily="18" charset="0"/>
                              </a:rPr>
                            </m:ctrlPr>
                          </m:sSubPr>
                          <m:e>
                            <m:r>
                              <a:rPr lang="fr-FR" sz="1400" i="1">
                                <a:latin typeface="Cambria Math" panose="02040503050406030204" pitchFamily="18" charset="0"/>
                              </a:rPr>
                              <m:t>𝑄</m:t>
                            </m:r>
                          </m:e>
                          <m:sub>
                            <m:r>
                              <a:rPr lang="fr-FR" sz="1400" i="1">
                                <a:latin typeface="Cambria Math" panose="02040503050406030204" pitchFamily="18" charset="0"/>
                              </a:rPr>
                              <m:t>𝑝𝑟𝑎</m:t>
                            </m:r>
                            <m:r>
                              <a:rPr lang="fr-FR" sz="1400" i="0">
                                <a:latin typeface="Cambria Math" panose="02040503050406030204" pitchFamily="18" charset="0"/>
                              </a:rPr>
                              <m:t>2</m:t>
                            </m:r>
                          </m:sub>
                        </m:sSub>
                        <m:r>
                          <a:rPr lang="fr-FR" sz="1400" i="0">
                            <a:latin typeface="Cambria Math" panose="02040503050406030204" pitchFamily="18" charset="0"/>
                          </a:rPr>
                          <m:t>+</m:t>
                        </m:r>
                        <m:sSub>
                          <m:sSubPr>
                            <m:ctrlPr>
                              <a:rPr lang="fr-FR" sz="1400" i="1">
                                <a:solidFill>
                                  <a:srgbClr val="836967"/>
                                </a:solidFill>
                                <a:latin typeface="Cambria Math" panose="02040503050406030204" pitchFamily="18" charset="0"/>
                              </a:rPr>
                            </m:ctrlPr>
                          </m:sSubPr>
                          <m:e>
                            <m:r>
                              <a:rPr lang="fr-FR" sz="1400" i="1">
                                <a:latin typeface="Cambria Math" panose="02040503050406030204" pitchFamily="18" charset="0"/>
                              </a:rPr>
                              <m:t>𝑄</m:t>
                            </m:r>
                          </m:e>
                          <m:sub>
                            <m:r>
                              <a:rPr lang="fr-FR" sz="1400" i="1">
                                <a:latin typeface="Cambria Math" panose="02040503050406030204" pitchFamily="18" charset="0"/>
                              </a:rPr>
                              <m:t>𝑤</m:t>
                            </m:r>
                          </m:sub>
                        </m:sSub>
                      </m:e>
                    </m:d>
                  </m:oMath>
                </m:oMathPara>
              </a14:m>
              <a:endParaRPr lang="fr-FR" sz="1400" dirty="0"/>
            </a:p>
          </dgm:t>
        </dgm:pt>
      </mc:Choice>
      <mc:Fallback xmlns="">
        <dgm:pt modelId="{E79882A0-F8B0-477E-A08F-5AA56A57D488}">
          <dgm:prSet phldrT="[Texte]" custT="1"/>
          <dgm:spPr/>
          <dgm:t>
            <a:bodyPr/>
            <a:lstStyle/>
            <a:p>
              <a:r>
                <a:rPr lang="fr-FR" sz="1400" b="0" i="0">
                  <a:latin typeface="Cambria Math" panose="02040503050406030204" pitchFamily="18" charset="0"/>
                </a:rPr>
                <a:t>A2 : </a:t>
              </a:r>
              <a:r>
                <a:rPr lang="fr-FR" sz="1400" i="0">
                  <a:latin typeface="Cambria Math" panose="02040503050406030204" pitchFamily="18" charset="0"/>
                </a:rPr>
                <a:t>1.0(𝐺</a:t>
              </a:r>
              <a:r>
                <a:rPr lang="fr-FR" sz="1400" i="0">
                  <a:solidFill>
                    <a:srgbClr val="836967"/>
                  </a:solidFill>
                  <a:latin typeface="Cambria Math" panose="02040503050406030204" pitchFamily="18" charset="0"/>
                </a:rPr>
                <a:t>_</a:t>
              </a:r>
              <a:r>
                <a:rPr lang="fr-FR" sz="1400" i="0">
                  <a:latin typeface="Cambria Math" panose="02040503050406030204" pitchFamily="18" charset="0"/>
                </a:rPr>
                <a:t>max+𝐺</a:t>
              </a:r>
              <a:r>
                <a:rPr lang="fr-FR" sz="1400" i="0">
                  <a:solidFill>
                    <a:srgbClr val="836967"/>
                  </a:solidFill>
                  <a:latin typeface="Cambria Math" panose="02040503050406030204" pitchFamily="18" charset="0"/>
                </a:rPr>
                <a:t>_</a:t>
              </a:r>
              <a:r>
                <a:rPr lang="fr-FR" sz="1400" i="0">
                  <a:latin typeface="Cambria Math" panose="02040503050406030204" pitchFamily="18" charset="0"/>
                </a:rPr>
                <a:t>𝑚𝑖𝑛 )+1.35(𝑄</a:t>
              </a:r>
              <a:r>
                <a:rPr lang="fr-FR" sz="1400" i="0">
                  <a:solidFill>
                    <a:srgbClr val="836967"/>
                  </a:solidFill>
                  <a:latin typeface="Cambria Math" panose="02040503050406030204" pitchFamily="18" charset="0"/>
                </a:rPr>
                <a:t>_(</a:t>
              </a:r>
              <a:r>
                <a:rPr lang="fr-FR" sz="1400" i="0">
                  <a:latin typeface="Cambria Math" panose="02040503050406030204" pitchFamily="18" charset="0"/>
                </a:rPr>
                <a:t>𝑃𝑅𝐶1,𝑚𝑎𝑥</a:t>
              </a:r>
              <a:r>
                <a:rPr lang="fr-FR" sz="1400" i="0">
                  <a:solidFill>
                    <a:srgbClr val="836967"/>
                  </a:solidFill>
                  <a:latin typeface="Cambria Math" panose="02040503050406030204" pitchFamily="18" charset="0"/>
                </a:rPr>
                <a:t>)</a:t>
              </a:r>
              <a:r>
                <a:rPr lang="fr-FR" sz="1400" i="0">
                  <a:latin typeface="Cambria Math" panose="02040503050406030204" pitchFamily="18" charset="0"/>
                </a:rPr>
                <a:t>+𝑄</a:t>
              </a:r>
              <a:r>
                <a:rPr lang="fr-FR" sz="1400" i="0">
                  <a:solidFill>
                    <a:srgbClr val="836967"/>
                  </a:solidFill>
                  <a:latin typeface="Cambria Math" panose="02040503050406030204" pitchFamily="18" charset="0"/>
                </a:rPr>
                <a:t>_(</a:t>
              </a:r>
              <a:r>
                <a:rPr lang="fr-FR" sz="1400" i="0">
                  <a:latin typeface="Cambria Math" panose="02040503050406030204" pitchFamily="18" charset="0"/>
                </a:rPr>
                <a:t>𝑃𝑅𝐶1,𝑚𝑖𝑛</a:t>
              </a:r>
              <a:r>
                <a:rPr lang="fr-FR" sz="1400" i="0">
                  <a:solidFill>
                    <a:srgbClr val="836967"/>
                  </a:solidFill>
                  <a:latin typeface="Cambria Math" panose="02040503050406030204" pitchFamily="18" charset="0"/>
                </a:rPr>
                <a:t>)</a:t>
              </a:r>
              <a:r>
                <a:rPr lang="fr-FR" sz="1400" i="0">
                  <a:latin typeface="Cambria Math" panose="02040503050406030204" pitchFamily="18" charset="0"/>
                </a:rPr>
                <a:t>+𝑄</a:t>
              </a:r>
              <a:r>
                <a:rPr lang="fr-FR" sz="1400" i="0">
                  <a:solidFill>
                    <a:srgbClr val="836967"/>
                  </a:solidFill>
                  <a:latin typeface="Cambria Math" panose="02040503050406030204" pitchFamily="18" charset="0"/>
                </a:rPr>
                <a:t>_</a:t>
              </a:r>
              <a:r>
                <a:rPr lang="fr-FR" sz="1400" i="0">
                  <a:latin typeface="Cambria Math" panose="02040503050406030204" pitchFamily="18" charset="0"/>
                </a:rPr>
                <a:t>𝑝𝑟𝑎1+𝑄</a:t>
              </a:r>
              <a:r>
                <a:rPr lang="fr-FR" sz="1400" i="0">
                  <a:solidFill>
                    <a:srgbClr val="836967"/>
                  </a:solidFill>
                  <a:latin typeface="Cambria Math" panose="02040503050406030204" pitchFamily="18" charset="0"/>
                </a:rPr>
                <a:t>_</a:t>
              </a:r>
              <a:r>
                <a:rPr lang="fr-FR" sz="1400" i="0">
                  <a:latin typeface="Cambria Math" panose="02040503050406030204" pitchFamily="18" charset="0"/>
                </a:rPr>
                <a:t>𝑝𝑟𝑎2+𝑄</a:t>
              </a:r>
              <a:r>
                <a:rPr lang="fr-FR" sz="1400" i="0">
                  <a:solidFill>
                    <a:srgbClr val="836967"/>
                  </a:solidFill>
                  <a:latin typeface="Cambria Math" panose="02040503050406030204" pitchFamily="18" charset="0"/>
                </a:rPr>
                <a:t>_</a:t>
              </a:r>
              <a:r>
                <a:rPr lang="fr-FR" sz="1400" i="0">
                  <a:latin typeface="Cambria Math" panose="02040503050406030204" pitchFamily="18" charset="0"/>
                </a:rPr>
                <a:t>𝑤 )</a:t>
              </a:r>
              <a:endParaRPr lang="fr-FR" sz="1400" dirty="0"/>
            </a:p>
          </dgm:t>
        </dgm:pt>
      </mc:Fallback>
    </mc:AlternateContent>
    <dgm:pt modelId="{1CCB2D19-9CD8-4621-8028-4D5FC960D658}" type="parTrans" cxnId="{FC0EAE8F-E6E0-4E43-A83A-68261A940989}">
      <dgm:prSet custT="1"/>
      <dgm:spPr/>
      <dgm:t>
        <a:bodyPr/>
        <a:lstStyle/>
        <a:p>
          <a:endParaRPr lang="fr-FR" sz="600"/>
        </a:p>
      </dgm:t>
    </dgm:pt>
    <dgm:pt modelId="{A5143173-1857-4807-A93D-E305BF06DE98}" type="sibTrans" cxnId="{FC0EAE8F-E6E0-4E43-A83A-68261A940989}">
      <dgm:prSet/>
      <dgm:spPr/>
      <dgm:t>
        <a:bodyPr/>
        <a:lstStyle/>
        <a:p>
          <a:endParaRPr lang="fr-FR" sz="2000"/>
        </a:p>
      </dgm:t>
    </dgm:pt>
    <dgm:pt modelId="{5F1A81C2-78B1-4223-886F-3013FFAA00E3}">
      <dgm:prSet phldrT="[Texte]" custT="1"/>
      <dgm:spPr/>
      <dgm:t>
        <a:bodyPr/>
        <a:lstStyle/>
        <a:p>
          <a:r>
            <a:rPr lang="fr-FR" sz="1200" b="1" i="0" dirty="0"/>
            <a:t>accidentelles de construction (type B)</a:t>
          </a:r>
          <a:endParaRPr lang="fr-FR" sz="1200" dirty="0"/>
        </a:p>
      </dgm:t>
    </dgm:pt>
    <dgm:pt modelId="{EBD235CF-8B55-4361-8798-293078E629C9}" type="parTrans" cxnId="{5A7DB6E6-BA50-4190-BB4E-7F92CF55293C}">
      <dgm:prSet custT="1"/>
      <dgm:spPr/>
      <dgm:t>
        <a:bodyPr/>
        <a:lstStyle/>
        <a:p>
          <a:endParaRPr lang="fr-FR" sz="600"/>
        </a:p>
      </dgm:t>
    </dgm:pt>
    <dgm:pt modelId="{A35636BF-5E36-469B-B250-882F99B593C4}" type="sibTrans" cxnId="{5A7DB6E6-BA50-4190-BB4E-7F92CF55293C}">
      <dgm:prSet/>
      <dgm:spPr/>
      <dgm:t>
        <a:bodyPr/>
        <a:lstStyle/>
        <a:p>
          <a:endParaRPr lang="fr-FR" sz="2000"/>
        </a:p>
      </dgm:t>
    </dgm:pt>
    <mc:AlternateContent xmlns:mc="http://schemas.openxmlformats.org/markup-compatibility/2006" xmlns:a14="http://schemas.microsoft.com/office/drawing/2010/main">
      <mc:Choice Requires="a14">
        <dgm:pt modelId="{4F5EB56F-B77A-4D0F-BD2E-0884D61EB44C}">
          <dgm:prSet phldrT="[Texte]" custT="1"/>
          <dgm:spPr/>
          <dgm:t>
            <a:bodyPr/>
            <a:lstStyle/>
            <a:p>
              <a:pPr/>
              <a14:m>
                <m:oMathPara xmlns:m="http://schemas.openxmlformats.org/officeDocument/2006/math">
                  <m:oMathParaPr>
                    <m:jc m:val="centerGroup"/>
                  </m:oMathParaPr>
                  <m:oMath xmlns:m="http://schemas.openxmlformats.org/officeDocument/2006/math">
                    <m:r>
                      <a:rPr lang="fr-FR" sz="1400" b="0" i="1" smtClean="0">
                        <a:solidFill>
                          <a:schemeClr val="tx2"/>
                        </a:solidFill>
                        <a:latin typeface="Cambria Math" panose="02040503050406030204" pitchFamily="18" charset="0"/>
                      </a:rPr>
                      <m:t>𝐵</m:t>
                    </m:r>
                    <m:r>
                      <a:rPr lang="fr-FR" sz="1400" b="0" i="1" smtClean="0">
                        <a:solidFill>
                          <a:schemeClr val="tx2"/>
                        </a:solidFill>
                        <a:latin typeface="Cambria Math" panose="02040503050406030204" pitchFamily="18" charset="0"/>
                      </a:rPr>
                      <m:t> : </m:t>
                    </m:r>
                    <m:d>
                      <m:dPr>
                        <m:ctrlPr>
                          <a:rPr lang="fr-FR" sz="1400" i="1" smtClean="0">
                            <a:solidFill>
                              <a:schemeClr val="tx2"/>
                            </a:solidFill>
                            <a:latin typeface="Cambria Math" panose="02040503050406030204" pitchFamily="18" charset="0"/>
                          </a:rPr>
                        </m:ctrlPr>
                      </m:dPr>
                      <m:e>
                        <m:sSub>
                          <m:sSubPr>
                            <m:ctrlPr>
                              <a:rPr lang="fr-FR" sz="1400" i="1">
                                <a:solidFill>
                                  <a:schemeClr val="tx2"/>
                                </a:solidFill>
                                <a:latin typeface="Cambria Math" panose="02040503050406030204" pitchFamily="18" charset="0"/>
                              </a:rPr>
                            </m:ctrlPr>
                          </m:sSubPr>
                          <m:e>
                            <m:r>
                              <a:rPr lang="fr-FR" sz="1400" i="1">
                                <a:solidFill>
                                  <a:schemeClr val="tx2"/>
                                </a:solidFill>
                                <a:latin typeface="Cambria Math" panose="02040503050406030204" pitchFamily="18" charset="0"/>
                              </a:rPr>
                              <m:t>𝐺</m:t>
                            </m:r>
                          </m:e>
                          <m:sub>
                            <m:r>
                              <m:rPr>
                                <m:sty m:val="p"/>
                              </m:rPr>
                              <a:rPr lang="fr-FR" sz="1400" i="0">
                                <a:solidFill>
                                  <a:schemeClr val="tx2"/>
                                </a:solidFill>
                                <a:latin typeface="Cambria Math" panose="02040503050406030204" pitchFamily="18" charset="0"/>
                              </a:rPr>
                              <m:t>max</m:t>
                            </m:r>
                          </m:sub>
                        </m:sSub>
                        <m:r>
                          <a:rPr lang="fr-FR" sz="1400" i="0">
                            <a:solidFill>
                              <a:schemeClr val="tx2"/>
                            </a:solidFill>
                            <a:latin typeface="Cambria Math" panose="02040503050406030204" pitchFamily="18" charset="0"/>
                          </a:rPr>
                          <m:t>+</m:t>
                        </m:r>
                        <m:sSub>
                          <m:sSubPr>
                            <m:ctrlPr>
                              <a:rPr lang="fr-FR" sz="1400" i="1">
                                <a:solidFill>
                                  <a:schemeClr val="tx2"/>
                                </a:solidFill>
                                <a:latin typeface="Cambria Math" panose="02040503050406030204" pitchFamily="18" charset="0"/>
                              </a:rPr>
                            </m:ctrlPr>
                          </m:sSubPr>
                          <m:e>
                            <m:r>
                              <a:rPr lang="fr-FR" sz="1400" i="1">
                                <a:solidFill>
                                  <a:schemeClr val="tx2"/>
                                </a:solidFill>
                                <a:latin typeface="Cambria Math" panose="02040503050406030204" pitchFamily="18" charset="0"/>
                              </a:rPr>
                              <m:t>𝐺</m:t>
                            </m:r>
                          </m:e>
                          <m:sub>
                            <m:r>
                              <a:rPr lang="fr-FR" sz="1400" i="1">
                                <a:solidFill>
                                  <a:schemeClr val="tx2"/>
                                </a:solidFill>
                                <a:latin typeface="Cambria Math" panose="02040503050406030204" pitchFamily="18" charset="0"/>
                              </a:rPr>
                              <m:t>𝑚𝑖𝑛</m:t>
                            </m:r>
                          </m:sub>
                        </m:sSub>
                      </m:e>
                    </m:d>
                    <m:r>
                      <a:rPr lang="fr-FR" sz="1400" i="0">
                        <a:solidFill>
                          <a:schemeClr val="tx2"/>
                        </a:solidFill>
                        <a:latin typeface="Cambria Math" panose="02040503050406030204" pitchFamily="18" charset="0"/>
                      </a:rPr>
                      <m:t>+</m:t>
                    </m:r>
                    <m:sSub>
                      <m:sSubPr>
                        <m:ctrlPr>
                          <a:rPr lang="fr-FR" sz="1400" i="1">
                            <a:solidFill>
                              <a:schemeClr val="tx2"/>
                            </a:solidFill>
                            <a:latin typeface="Cambria Math" panose="02040503050406030204" pitchFamily="18" charset="0"/>
                          </a:rPr>
                        </m:ctrlPr>
                      </m:sSubPr>
                      <m:e>
                        <m:r>
                          <a:rPr lang="fr-FR" sz="1400" i="1">
                            <a:solidFill>
                              <a:schemeClr val="tx2"/>
                            </a:solidFill>
                            <a:latin typeface="Cambria Math" panose="02040503050406030204" pitchFamily="18" charset="0"/>
                          </a:rPr>
                          <m:t>𝐹</m:t>
                        </m:r>
                      </m:e>
                      <m:sub>
                        <m:r>
                          <a:rPr lang="fr-FR" sz="1400" i="1">
                            <a:solidFill>
                              <a:schemeClr val="tx2"/>
                            </a:solidFill>
                            <a:latin typeface="Cambria Math" panose="02040503050406030204" pitchFamily="18" charset="0"/>
                          </a:rPr>
                          <m:t>𝐴</m:t>
                        </m:r>
                      </m:sub>
                    </m:sSub>
                    <m:r>
                      <a:rPr lang="fr-FR" sz="1400" i="0">
                        <a:solidFill>
                          <a:schemeClr val="tx2"/>
                        </a:solidFill>
                        <a:latin typeface="Cambria Math" panose="02040503050406030204" pitchFamily="18" charset="0"/>
                      </a:rPr>
                      <m:t>+</m:t>
                    </m:r>
                    <m:d>
                      <m:dPr>
                        <m:ctrlPr>
                          <a:rPr lang="fr-FR" sz="1400" i="1">
                            <a:solidFill>
                              <a:schemeClr val="tx2"/>
                            </a:solidFill>
                            <a:latin typeface="Cambria Math" panose="02040503050406030204" pitchFamily="18" charset="0"/>
                          </a:rPr>
                        </m:ctrlPr>
                      </m:dPr>
                      <m:e>
                        <m:sSub>
                          <m:sSubPr>
                            <m:ctrlPr>
                              <a:rPr lang="fr-FR" sz="1400" i="1">
                                <a:solidFill>
                                  <a:schemeClr val="tx2"/>
                                </a:solidFill>
                                <a:latin typeface="Cambria Math" panose="02040503050406030204" pitchFamily="18" charset="0"/>
                              </a:rPr>
                            </m:ctrlPr>
                          </m:sSubPr>
                          <m:e>
                            <m:r>
                              <a:rPr lang="fr-FR" sz="1400" i="1">
                                <a:solidFill>
                                  <a:schemeClr val="tx2"/>
                                </a:solidFill>
                                <a:latin typeface="Cambria Math" panose="02040503050406030204" pitchFamily="18" charset="0"/>
                              </a:rPr>
                              <m:t>𝑄</m:t>
                            </m:r>
                          </m:e>
                          <m:sub>
                            <m:r>
                              <a:rPr lang="fr-FR" sz="1400" i="1">
                                <a:solidFill>
                                  <a:schemeClr val="tx2"/>
                                </a:solidFill>
                                <a:latin typeface="Cambria Math" panose="02040503050406030204" pitchFamily="18" charset="0"/>
                              </a:rPr>
                              <m:t>𝑃𝑅𝐶</m:t>
                            </m:r>
                            <m:r>
                              <a:rPr lang="fr-FR" sz="1400" i="0">
                                <a:solidFill>
                                  <a:schemeClr val="tx2"/>
                                </a:solidFill>
                                <a:latin typeface="Cambria Math" panose="02040503050406030204" pitchFamily="18" charset="0"/>
                              </a:rPr>
                              <m:t>1,</m:t>
                            </m:r>
                            <m:r>
                              <a:rPr lang="fr-FR" sz="1400" i="1">
                                <a:solidFill>
                                  <a:schemeClr val="tx2"/>
                                </a:solidFill>
                                <a:latin typeface="Cambria Math" panose="02040503050406030204" pitchFamily="18" charset="0"/>
                              </a:rPr>
                              <m:t>𝑚𝑎𝑥</m:t>
                            </m:r>
                          </m:sub>
                        </m:sSub>
                        <m:r>
                          <a:rPr lang="fr-FR" sz="1400" i="0">
                            <a:solidFill>
                              <a:schemeClr val="tx2"/>
                            </a:solidFill>
                            <a:latin typeface="Cambria Math" panose="02040503050406030204" pitchFamily="18" charset="0"/>
                          </a:rPr>
                          <m:t>+</m:t>
                        </m:r>
                        <m:sSub>
                          <m:sSubPr>
                            <m:ctrlPr>
                              <a:rPr lang="fr-FR" sz="1400" i="1">
                                <a:solidFill>
                                  <a:schemeClr val="tx2"/>
                                </a:solidFill>
                                <a:latin typeface="Cambria Math" panose="02040503050406030204" pitchFamily="18" charset="0"/>
                              </a:rPr>
                            </m:ctrlPr>
                          </m:sSubPr>
                          <m:e>
                            <m:r>
                              <a:rPr lang="fr-FR" sz="1400" i="1">
                                <a:solidFill>
                                  <a:schemeClr val="tx2"/>
                                </a:solidFill>
                                <a:latin typeface="Cambria Math" panose="02040503050406030204" pitchFamily="18" charset="0"/>
                              </a:rPr>
                              <m:t>𝑄</m:t>
                            </m:r>
                          </m:e>
                          <m:sub>
                            <m:r>
                              <a:rPr lang="fr-FR" sz="1400" i="1">
                                <a:solidFill>
                                  <a:schemeClr val="tx2"/>
                                </a:solidFill>
                                <a:latin typeface="Cambria Math" panose="02040503050406030204" pitchFamily="18" charset="0"/>
                              </a:rPr>
                              <m:t>𝑃𝑅𝐶</m:t>
                            </m:r>
                            <m:r>
                              <a:rPr lang="fr-FR" sz="1400" i="0">
                                <a:solidFill>
                                  <a:schemeClr val="tx2"/>
                                </a:solidFill>
                                <a:latin typeface="Cambria Math" panose="02040503050406030204" pitchFamily="18" charset="0"/>
                              </a:rPr>
                              <m:t>1,</m:t>
                            </m:r>
                            <m:r>
                              <a:rPr lang="fr-FR" sz="1400" i="1">
                                <a:solidFill>
                                  <a:schemeClr val="tx2"/>
                                </a:solidFill>
                                <a:latin typeface="Cambria Math" panose="02040503050406030204" pitchFamily="18" charset="0"/>
                              </a:rPr>
                              <m:t>𝑚𝑖𝑛</m:t>
                            </m:r>
                          </m:sub>
                        </m:sSub>
                        <m:r>
                          <a:rPr lang="fr-FR" sz="1400" i="0">
                            <a:solidFill>
                              <a:schemeClr val="tx2"/>
                            </a:solidFill>
                            <a:latin typeface="Cambria Math" panose="02040503050406030204" pitchFamily="18" charset="0"/>
                          </a:rPr>
                          <m:t>+</m:t>
                        </m:r>
                        <m:sSub>
                          <m:sSubPr>
                            <m:ctrlPr>
                              <a:rPr lang="fr-FR" sz="1400" i="1">
                                <a:solidFill>
                                  <a:schemeClr val="tx2"/>
                                </a:solidFill>
                                <a:latin typeface="Cambria Math" panose="02040503050406030204" pitchFamily="18" charset="0"/>
                              </a:rPr>
                            </m:ctrlPr>
                          </m:sSubPr>
                          <m:e>
                            <m:r>
                              <a:rPr lang="fr-FR" sz="1400" i="1">
                                <a:solidFill>
                                  <a:schemeClr val="tx2"/>
                                </a:solidFill>
                                <a:latin typeface="Cambria Math" panose="02040503050406030204" pitchFamily="18" charset="0"/>
                              </a:rPr>
                              <m:t>𝑄</m:t>
                            </m:r>
                          </m:e>
                          <m:sub>
                            <m:r>
                              <a:rPr lang="fr-FR" sz="1400" i="1">
                                <a:solidFill>
                                  <a:schemeClr val="tx2"/>
                                </a:solidFill>
                                <a:latin typeface="Cambria Math" panose="02040503050406030204" pitchFamily="18" charset="0"/>
                              </a:rPr>
                              <m:t>𝑝𝑟𝑎</m:t>
                            </m:r>
                            <m:r>
                              <a:rPr lang="fr-FR" sz="1400" i="0">
                                <a:solidFill>
                                  <a:schemeClr val="tx2"/>
                                </a:solidFill>
                                <a:latin typeface="Cambria Math" panose="02040503050406030204" pitchFamily="18" charset="0"/>
                              </a:rPr>
                              <m:t>1</m:t>
                            </m:r>
                          </m:sub>
                        </m:sSub>
                        <m:r>
                          <a:rPr lang="fr-FR" sz="1400" i="0">
                            <a:solidFill>
                              <a:schemeClr val="tx2"/>
                            </a:solidFill>
                            <a:latin typeface="Cambria Math" panose="02040503050406030204" pitchFamily="18" charset="0"/>
                          </a:rPr>
                          <m:t>+</m:t>
                        </m:r>
                        <m:sSub>
                          <m:sSubPr>
                            <m:ctrlPr>
                              <a:rPr lang="fr-FR" sz="1400" i="1">
                                <a:solidFill>
                                  <a:schemeClr val="tx2"/>
                                </a:solidFill>
                                <a:latin typeface="Cambria Math" panose="02040503050406030204" pitchFamily="18" charset="0"/>
                              </a:rPr>
                            </m:ctrlPr>
                          </m:sSubPr>
                          <m:e>
                            <m:r>
                              <a:rPr lang="fr-FR" sz="1400" i="1">
                                <a:solidFill>
                                  <a:schemeClr val="tx2"/>
                                </a:solidFill>
                                <a:latin typeface="Cambria Math" panose="02040503050406030204" pitchFamily="18" charset="0"/>
                              </a:rPr>
                              <m:t>𝑄</m:t>
                            </m:r>
                          </m:e>
                          <m:sub>
                            <m:r>
                              <a:rPr lang="fr-FR" sz="1400" i="1">
                                <a:solidFill>
                                  <a:schemeClr val="tx2"/>
                                </a:solidFill>
                                <a:latin typeface="Cambria Math" panose="02040503050406030204" pitchFamily="18" charset="0"/>
                              </a:rPr>
                              <m:t>𝑝𝑟𝑎</m:t>
                            </m:r>
                            <m:r>
                              <a:rPr lang="fr-FR" sz="1400" i="0">
                                <a:solidFill>
                                  <a:schemeClr val="tx2"/>
                                </a:solidFill>
                                <a:latin typeface="Cambria Math" panose="02040503050406030204" pitchFamily="18" charset="0"/>
                              </a:rPr>
                              <m:t>2</m:t>
                            </m:r>
                          </m:sub>
                        </m:sSub>
                      </m:e>
                    </m:d>
                  </m:oMath>
                </m:oMathPara>
              </a14:m>
              <a:endParaRPr lang="fr-FR" sz="1400" dirty="0">
                <a:solidFill>
                  <a:schemeClr val="tx2"/>
                </a:solidFill>
              </a:endParaRPr>
            </a:p>
          </dgm:t>
        </dgm:pt>
      </mc:Choice>
      <mc:Fallback xmlns="">
        <dgm:pt modelId="{4F5EB56F-B77A-4D0F-BD2E-0884D61EB44C}">
          <dgm:prSet phldrT="[Texte]" custT="1"/>
          <dgm:spPr/>
          <dgm:t>
            <a:bodyPr/>
            <a:lstStyle/>
            <a:p>
              <a:r>
                <a:rPr lang="fr-FR" sz="1400" b="0" i="0">
                  <a:solidFill>
                    <a:schemeClr val="tx2"/>
                  </a:solidFill>
                  <a:latin typeface="Cambria Math" panose="02040503050406030204" pitchFamily="18" charset="0"/>
                </a:rPr>
                <a:t>𝐵 : </a:t>
              </a:r>
              <a:r>
                <a:rPr lang="fr-FR" sz="1400" i="0">
                  <a:solidFill>
                    <a:schemeClr val="tx2"/>
                  </a:solidFill>
                  <a:latin typeface="Cambria Math" panose="02040503050406030204" pitchFamily="18" charset="0"/>
                </a:rPr>
                <a:t>(𝐺_max+𝐺_𝑚𝑖𝑛 )+𝐹_𝐴+(𝑄_(𝑃𝑅𝐶1,𝑚𝑎𝑥)+𝑄_(𝑃𝑅𝐶1,𝑚𝑖𝑛)+𝑄_𝑝𝑟𝑎1+𝑄_𝑝𝑟𝑎2 )</a:t>
              </a:r>
              <a:endParaRPr lang="fr-FR" sz="1400" dirty="0">
                <a:solidFill>
                  <a:schemeClr val="tx2"/>
                </a:solidFill>
              </a:endParaRPr>
            </a:p>
          </dgm:t>
        </dgm:pt>
      </mc:Fallback>
    </mc:AlternateContent>
    <dgm:pt modelId="{D7B1C974-1FAB-47BB-9F9C-CD338F344CA7}" type="parTrans" cxnId="{F1904254-23D2-4718-B882-FF615F1023AD}">
      <dgm:prSet custT="1"/>
      <dgm:spPr/>
      <dgm:t>
        <a:bodyPr/>
        <a:lstStyle/>
        <a:p>
          <a:endParaRPr lang="fr-FR" sz="600"/>
        </a:p>
      </dgm:t>
    </dgm:pt>
    <dgm:pt modelId="{AB275279-6BD7-4E49-8E8B-EE253AACB4DB}" type="sibTrans" cxnId="{F1904254-23D2-4718-B882-FF615F1023AD}">
      <dgm:prSet/>
      <dgm:spPr/>
      <dgm:t>
        <a:bodyPr/>
        <a:lstStyle/>
        <a:p>
          <a:endParaRPr lang="fr-FR" sz="2000"/>
        </a:p>
      </dgm:t>
    </dgm:pt>
    <dgm:pt modelId="{290BBC12-9156-409C-A9B5-CE0ACC20956A}" type="pres">
      <dgm:prSet presAssocID="{9D359E8B-B166-407C-A224-606CC0CC1452}" presName="diagram" presStyleCnt="0">
        <dgm:presLayoutVars>
          <dgm:chPref val="1"/>
          <dgm:dir/>
          <dgm:animOne val="branch"/>
          <dgm:animLvl val="lvl"/>
          <dgm:resizeHandles val="exact"/>
        </dgm:presLayoutVars>
      </dgm:prSet>
      <dgm:spPr/>
    </dgm:pt>
    <dgm:pt modelId="{89FD15D8-D991-40AB-9D70-CD32B6997792}" type="pres">
      <dgm:prSet presAssocID="{1101A41E-B858-4379-93F4-4676F0E8CC0E}" presName="root1" presStyleCnt="0"/>
      <dgm:spPr/>
    </dgm:pt>
    <dgm:pt modelId="{CA817F80-BC5D-4566-9707-AE63A409D0C2}" type="pres">
      <dgm:prSet presAssocID="{1101A41E-B858-4379-93F4-4676F0E8CC0E}" presName="LevelOneTextNode" presStyleLbl="node0" presStyleIdx="0" presStyleCnt="1">
        <dgm:presLayoutVars>
          <dgm:chPref val="3"/>
        </dgm:presLayoutVars>
      </dgm:prSet>
      <dgm:spPr/>
    </dgm:pt>
    <dgm:pt modelId="{EF318287-5586-4169-A437-BAC038BF4ABC}" type="pres">
      <dgm:prSet presAssocID="{1101A41E-B858-4379-93F4-4676F0E8CC0E}" presName="level2hierChild" presStyleCnt="0"/>
      <dgm:spPr/>
    </dgm:pt>
    <dgm:pt modelId="{76E5A9A2-5344-4F28-93E9-5CC1F9942E4B}" type="pres">
      <dgm:prSet presAssocID="{C0FC4A87-3156-4F8D-9BD6-428216034C82}" presName="conn2-1" presStyleLbl="parChTrans1D2" presStyleIdx="0" presStyleCnt="2"/>
      <dgm:spPr/>
    </dgm:pt>
    <dgm:pt modelId="{2B1292FA-4589-4A8E-BA2E-FDF1C7EF545D}" type="pres">
      <dgm:prSet presAssocID="{C0FC4A87-3156-4F8D-9BD6-428216034C82}" presName="connTx" presStyleLbl="parChTrans1D2" presStyleIdx="0" presStyleCnt="2"/>
      <dgm:spPr/>
    </dgm:pt>
    <dgm:pt modelId="{493B0F13-806B-4DD1-BE44-A205C55A4BF9}" type="pres">
      <dgm:prSet presAssocID="{5486B4BB-5B53-46F4-8F2A-4171AE59B019}" presName="root2" presStyleCnt="0"/>
      <dgm:spPr/>
    </dgm:pt>
    <dgm:pt modelId="{33F77E2B-E2FB-464B-A4BD-770FE2315854}" type="pres">
      <dgm:prSet presAssocID="{5486B4BB-5B53-46F4-8F2A-4171AE59B019}" presName="LevelTwoTextNode" presStyleLbl="node2" presStyleIdx="0" presStyleCnt="2">
        <dgm:presLayoutVars>
          <dgm:chPref val="3"/>
        </dgm:presLayoutVars>
      </dgm:prSet>
      <dgm:spPr/>
    </dgm:pt>
    <dgm:pt modelId="{8D6181DE-E615-4C23-8534-C6593F13B6AD}" type="pres">
      <dgm:prSet presAssocID="{5486B4BB-5B53-46F4-8F2A-4171AE59B019}" presName="level3hierChild" presStyleCnt="0"/>
      <dgm:spPr/>
    </dgm:pt>
    <dgm:pt modelId="{44823889-839B-4F58-B09B-303956CD7CDD}" type="pres">
      <dgm:prSet presAssocID="{7B0E70AB-2F7E-49F3-865A-909BD830FCAF}" presName="conn2-1" presStyleLbl="parChTrans1D3" presStyleIdx="0" presStyleCnt="3"/>
      <dgm:spPr/>
    </dgm:pt>
    <dgm:pt modelId="{C02320DA-AF57-4A06-BA9F-72C03013DE48}" type="pres">
      <dgm:prSet presAssocID="{7B0E70AB-2F7E-49F3-865A-909BD830FCAF}" presName="connTx" presStyleLbl="parChTrans1D3" presStyleIdx="0" presStyleCnt="3"/>
      <dgm:spPr/>
    </dgm:pt>
    <dgm:pt modelId="{79D4645D-F06C-46C2-9991-C7E03598BC11}" type="pres">
      <dgm:prSet presAssocID="{76D9BCC3-D383-444C-9FC5-36EA6A7110BE}" presName="root2" presStyleCnt="0"/>
      <dgm:spPr/>
    </dgm:pt>
    <dgm:pt modelId="{F1BD6D9D-6927-46B1-941A-B6A946504F72}" type="pres">
      <dgm:prSet presAssocID="{76D9BCC3-D383-444C-9FC5-36EA6A7110BE}" presName="LevelTwoTextNode" presStyleLbl="node3" presStyleIdx="0" presStyleCnt="3" custScaleX="378972">
        <dgm:presLayoutVars>
          <dgm:chPref val="3"/>
        </dgm:presLayoutVars>
      </dgm:prSet>
      <dgm:spPr/>
    </dgm:pt>
    <dgm:pt modelId="{17F1A1CC-EB75-421F-91BC-DA0257CEA342}" type="pres">
      <dgm:prSet presAssocID="{76D9BCC3-D383-444C-9FC5-36EA6A7110BE}" presName="level3hierChild" presStyleCnt="0"/>
      <dgm:spPr/>
    </dgm:pt>
    <dgm:pt modelId="{E1D127E6-BB9B-4EDD-944B-1FE5E71E1392}" type="pres">
      <dgm:prSet presAssocID="{1CCB2D19-9CD8-4621-8028-4D5FC960D658}" presName="conn2-1" presStyleLbl="parChTrans1D3" presStyleIdx="1" presStyleCnt="3"/>
      <dgm:spPr/>
    </dgm:pt>
    <dgm:pt modelId="{0C4B13F7-DA73-4F83-9663-4FF8BCBE8D4E}" type="pres">
      <dgm:prSet presAssocID="{1CCB2D19-9CD8-4621-8028-4D5FC960D658}" presName="connTx" presStyleLbl="parChTrans1D3" presStyleIdx="1" presStyleCnt="3"/>
      <dgm:spPr/>
    </dgm:pt>
    <dgm:pt modelId="{BBB6F00B-821A-41A6-A6F4-DDBFE8EC3DF2}" type="pres">
      <dgm:prSet presAssocID="{E79882A0-F8B0-477E-A08F-5AA56A57D488}" presName="root2" presStyleCnt="0"/>
      <dgm:spPr/>
    </dgm:pt>
    <dgm:pt modelId="{E48A0E2A-530D-4AC8-BF03-46790351ED12}" type="pres">
      <dgm:prSet presAssocID="{E79882A0-F8B0-477E-A08F-5AA56A57D488}" presName="LevelTwoTextNode" presStyleLbl="node3" presStyleIdx="1" presStyleCnt="3" custScaleX="378972">
        <dgm:presLayoutVars>
          <dgm:chPref val="3"/>
        </dgm:presLayoutVars>
      </dgm:prSet>
      <dgm:spPr/>
    </dgm:pt>
    <dgm:pt modelId="{9024A044-B68E-454E-82EC-863B3C6F7BBC}" type="pres">
      <dgm:prSet presAssocID="{E79882A0-F8B0-477E-A08F-5AA56A57D488}" presName="level3hierChild" presStyleCnt="0"/>
      <dgm:spPr/>
    </dgm:pt>
    <dgm:pt modelId="{D3B4FF15-5E87-4161-AF5F-A7B51B6A8F5E}" type="pres">
      <dgm:prSet presAssocID="{EBD235CF-8B55-4361-8798-293078E629C9}" presName="conn2-1" presStyleLbl="parChTrans1D2" presStyleIdx="1" presStyleCnt="2"/>
      <dgm:spPr/>
    </dgm:pt>
    <dgm:pt modelId="{9F090F51-32CC-410D-A6E4-9017515D9F81}" type="pres">
      <dgm:prSet presAssocID="{EBD235CF-8B55-4361-8798-293078E629C9}" presName="connTx" presStyleLbl="parChTrans1D2" presStyleIdx="1" presStyleCnt="2"/>
      <dgm:spPr/>
    </dgm:pt>
    <dgm:pt modelId="{D6FE8408-6714-455A-9472-1332D443147C}" type="pres">
      <dgm:prSet presAssocID="{5F1A81C2-78B1-4223-886F-3013FFAA00E3}" presName="root2" presStyleCnt="0"/>
      <dgm:spPr/>
    </dgm:pt>
    <dgm:pt modelId="{2D2EF61B-E711-4B16-9EF5-B817C3F44426}" type="pres">
      <dgm:prSet presAssocID="{5F1A81C2-78B1-4223-886F-3013FFAA00E3}" presName="LevelTwoTextNode" presStyleLbl="node2" presStyleIdx="1" presStyleCnt="2">
        <dgm:presLayoutVars>
          <dgm:chPref val="3"/>
        </dgm:presLayoutVars>
      </dgm:prSet>
      <dgm:spPr/>
    </dgm:pt>
    <dgm:pt modelId="{DC7B8E6F-21A0-478D-B8F8-DEAEE8F70AC3}" type="pres">
      <dgm:prSet presAssocID="{5F1A81C2-78B1-4223-886F-3013FFAA00E3}" presName="level3hierChild" presStyleCnt="0"/>
      <dgm:spPr/>
    </dgm:pt>
    <dgm:pt modelId="{1E525CA5-A15A-4A59-BD87-6DAB57CD0ECC}" type="pres">
      <dgm:prSet presAssocID="{D7B1C974-1FAB-47BB-9F9C-CD338F344CA7}" presName="conn2-1" presStyleLbl="parChTrans1D3" presStyleIdx="2" presStyleCnt="3"/>
      <dgm:spPr/>
    </dgm:pt>
    <dgm:pt modelId="{CD202022-AD55-4321-AB85-8F681E0A4AEB}" type="pres">
      <dgm:prSet presAssocID="{D7B1C974-1FAB-47BB-9F9C-CD338F344CA7}" presName="connTx" presStyleLbl="parChTrans1D3" presStyleIdx="2" presStyleCnt="3"/>
      <dgm:spPr/>
    </dgm:pt>
    <dgm:pt modelId="{8268F26E-0384-404B-8467-B3A7CF2A43A7}" type="pres">
      <dgm:prSet presAssocID="{4F5EB56F-B77A-4D0F-BD2E-0884D61EB44C}" presName="root2" presStyleCnt="0"/>
      <dgm:spPr/>
    </dgm:pt>
    <dgm:pt modelId="{8C356399-1547-41C6-9AB4-2D04B21A30D1}" type="pres">
      <dgm:prSet presAssocID="{4F5EB56F-B77A-4D0F-BD2E-0884D61EB44C}" presName="LevelTwoTextNode" presStyleLbl="node3" presStyleIdx="2" presStyleCnt="3" custScaleX="378972">
        <dgm:presLayoutVars>
          <dgm:chPref val="3"/>
        </dgm:presLayoutVars>
      </dgm:prSet>
      <dgm:spPr/>
    </dgm:pt>
    <dgm:pt modelId="{7AB13527-8869-4288-A2E8-231B15F3AA76}" type="pres">
      <dgm:prSet presAssocID="{4F5EB56F-B77A-4D0F-BD2E-0884D61EB44C}" presName="level3hierChild" presStyleCnt="0"/>
      <dgm:spPr/>
    </dgm:pt>
  </dgm:ptLst>
  <dgm:cxnLst>
    <dgm:cxn modelId="{3715B716-A252-4E4A-836E-76520C522C23}" type="presOf" srcId="{D7B1C974-1FAB-47BB-9F9C-CD338F344CA7}" destId="{CD202022-AD55-4321-AB85-8F681E0A4AEB}" srcOrd="1" destOrd="0" presId="urn:microsoft.com/office/officeart/2005/8/layout/hierarchy2"/>
    <dgm:cxn modelId="{A41D701C-C259-4FEE-B4F8-A27138C36D5B}" type="presOf" srcId="{D7B1C974-1FAB-47BB-9F9C-CD338F344CA7}" destId="{1E525CA5-A15A-4A59-BD87-6DAB57CD0ECC}" srcOrd="0" destOrd="0" presId="urn:microsoft.com/office/officeart/2005/8/layout/hierarchy2"/>
    <dgm:cxn modelId="{9371BA1D-7302-4E2A-AEFC-F88C4A792D20}" type="presOf" srcId="{1101A41E-B858-4379-93F4-4676F0E8CC0E}" destId="{CA817F80-BC5D-4566-9707-AE63A409D0C2}" srcOrd="0" destOrd="0" presId="urn:microsoft.com/office/officeart/2005/8/layout/hierarchy2"/>
    <dgm:cxn modelId="{BE73352D-87AF-4303-A501-55F027CFA002}" type="presOf" srcId="{9D359E8B-B166-407C-A224-606CC0CC1452}" destId="{290BBC12-9156-409C-A9B5-CE0ACC20956A}" srcOrd="0" destOrd="0" presId="urn:microsoft.com/office/officeart/2005/8/layout/hierarchy2"/>
    <dgm:cxn modelId="{006C7037-3C90-4B8B-964E-379A357754FA}" type="presOf" srcId="{EBD235CF-8B55-4361-8798-293078E629C9}" destId="{D3B4FF15-5E87-4161-AF5F-A7B51B6A8F5E}" srcOrd="0" destOrd="0" presId="urn:microsoft.com/office/officeart/2005/8/layout/hierarchy2"/>
    <dgm:cxn modelId="{47807F5C-71A1-4898-9805-CCCED67DA96E}" type="presOf" srcId="{C0FC4A87-3156-4F8D-9BD6-428216034C82}" destId="{76E5A9A2-5344-4F28-93E9-5CC1F9942E4B}" srcOrd="0" destOrd="0" presId="urn:microsoft.com/office/officeart/2005/8/layout/hierarchy2"/>
    <dgm:cxn modelId="{3F5D9A68-AA41-4EC6-AA08-0C47B827C71A}" srcId="{9D359E8B-B166-407C-A224-606CC0CC1452}" destId="{1101A41E-B858-4379-93F4-4676F0E8CC0E}" srcOrd="0" destOrd="0" parTransId="{FD238400-9FB5-4654-89DA-C408ADB5FA05}" sibTransId="{956BAF87-360A-49D9-A966-A8815488A0E2}"/>
    <dgm:cxn modelId="{62265D6F-F930-44DD-9024-73029EDA8F32}" type="presOf" srcId="{7B0E70AB-2F7E-49F3-865A-909BD830FCAF}" destId="{C02320DA-AF57-4A06-BA9F-72C03013DE48}" srcOrd="1" destOrd="0" presId="urn:microsoft.com/office/officeart/2005/8/layout/hierarchy2"/>
    <dgm:cxn modelId="{93640371-8F43-4D14-B988-B95FA4C1BF85}" srcId="{1101A41E-B858-4379-93F4-4676F0E8CC0E}" destId="{5486B4BB-5B53-46F4-8F2A-4171AE59B019}" srcOrd="0" destOrd="0" parTransId="{C0FC4A87-3156-4F8D-9BD6-428216034C82}" sibTransId="{9A6153B7-BD07-49F2-BA43-2B1ED938E678}"/>
    <dgm:cxn modelId="{043EDE71-1861-41A0-BF3B-4CB6F37B2691}" type="presOf" srcId="{5F1A81C2-78B1-4223-886F-3013FFAA00E3}" destId="{2D2EF61B-E711-4B16-9EF5-B817C3F44426}" srcOrd="0" destOrd="0" presId="urn:microsoft.com/office/officeart/2005/8/layout/hierarchy2"/>
    <dgm:cxn modelId="{F1904254-23D2-4718-B882-FF615F1023AD}" srcId="{5F1A81C2-78B1-4223-886F-3013FFAA00E3}" destId="{4F5EB56F-B77A-4D0F-BD2E-0884D61EB44C}" srcOrd="0" destOrd="0" parTransId="{D7B1C974-1FAB-47BB-9F9C-CD338F344CA7}" sibTransId="{AB275279-6BD7-4E49-8E8B-EE253AACB4DB}"/>
    <dgm:cxn modelId="{8146C97E-32E1-412B-816A-9370377A322B}" type="presOf" srcId="{76D9BCC3-D383-444C-9FC5-36EA6A7110BE}" destId="{F1BD6D9D-6927-46B1-941A-B6A946504F72}" srcOrd="0" destOrd="0" presId="urn:microsoft.com/office/officeart/2005/8/layout/hierarchy2"/>
    <dgm:cxn modelId="{FC0EAE8F-E6E0-4E43-A83A-68261A940989}" srcId="{5486B4BB-5B53-46F4-8F2A-4171AE59B019}" destId="{E79882A0-F8B0-477E-A08F-5AA56A57D488}" srcOrd="1" destOrd="0" parTransId="{1CCB2D19-9CD8-4621-8028-4D5FC960D658}" sibTransId="{A5143173-1857-4807-A93D-E305BF06DE98}"/>
    <dgm:cxn modelId="{CA7E5B98-2484-4E37-A792-3DE454CE4843}" type="presOf" srcId="{5486B4BB-5B53-46F4-8F2A-4171AE59B019}" destId="{33F77E2B-E2FB-464B-A4BD-770FE2315854}" srcOrd="0" destOrd="0" presId="urn:microsoft.com/office/officeart/2005/8/layout/hierarchy2"/>
    <dgm:cxn modelId="{DA84F19D-71ED-4784-9CD2-4F648A6E8724}" srcId="{5486B4BB-5B53-46F4-8F2A-4171AE59B019}" destId="{76D9BCC3-D383-444C-9FC5-36EA6A7110BE}" srcOrd="0" destOrd="0" parTransId="{7B0E70AB-2F7E-49F3-865A-909BD830FCAF}" sibTransId="{C37A0CF2-A277-4304-8B0D-10422D6B0F0A}"/>
    <dgm:cxn modelId="{07C579A0-1A98-429E-9C91-CF97D982A93D}" type="presOf" srcId="{EBD235CF-8B55-4361-8798-293078E629C9}" destId="{9F090F51-32CC-410D-A6E4-9017515D9F81}" srcOrd="1" destOrd="0" presId="urn:microsoft.com/office/officeart/2005/8/layout/hierarchy2"/>
    <dgm:cxn modelId="{AC19D5AD-99A6-414D-85D7-882996FA0354}" type="presOf" srcId="{1CCB2D19-9CD8-4621-8028-4D5FC960D658}" destId="{0C4B13F7-DA73-4F83-9663-4FF8BCBE8D4E}" srcOrd="1" destOrd="0" presId="urn:microsoft.com/office/officeart/2005/8/layout/hierarchy2"/>
    <dgm:cxn modelId="{594B6CD4-C5AE-421D-A490-D266C8DDB29C}" type="presOf" srcId="{1CCB2D19-9CD8-4621-8028-4D5FC960D658}" destId="{E1D127E6-BB9B-4EDD-944B-1FE5E71E1392}" srcOrd="0" destOrd="0" presId="urn:microsoft.com/office/officeart/2005/8/layout/hierarchy2"/>
    <dgm:cxn modelId="{6E2393E5-1E46-453C-BCDB-95655C2BB37F}" type="presOf" srcId="{7B0E70AB-2F7E-49F3-865A-909BD830FCAF}" destId="{44823889-839B-4F58-B09B-303956CD7CDD}" srcOrd="0" destOrd="0" presId="urn:microsoft.com/office/officeart/2005/8/layout/hierarchy2"/>
    <dgm:cxn modelId="{5A7DB6E6-BA50-4190-BB4E-7F92CF55293C}" srcId="{1101A41E-B858-4379-93F4-4676F0E8CC0E}" destId="{5F1A81C2-78B1-4223-886F-3013FFAA00E3}" srcOrd="1" destOrd="0" parTransId="{EBD235CF-8B55-4361-8798-293078E629C9}" sibTransId="{A35636BF-5E36-469B-B250-882F99B593C4}"/>
    <dgm:cxn modelId="{6C1434FA-0A0B-4E3A-B3BD-B91D1B5A8068}" type="presOf" srcId="{C0FC4A87-3156-4F8D-9BD6-428216034C82}" destId="{2B1292FA-4589-4A8E-BA2E-FDF1C7EF545D}" srcOrd="1" destOrd="0" presId="urn:microsoft.com/office/officeart/2005/8/layout/hierarchy2"/>
    <dgm:cxn modelId="{899A6EFC-54D1-4C3E-BAB7-5251339C7C41}" type="presOf" srcId="{4F5EB56F-B77A-4D0F-BD2E-0884D61EB44C}" destId="{8C356399-1547-41C6-9AB4-2D04B21A30D1}" srcOrd="0" destOrd="0" presId="urn:microsoft.com/office/officeart/2005/8/layout/hierarchy2"/>
    <dgm:cxn modelId="{FC3109FF-4D12-47F5-B6C5-78D4A69FA3AE}" type="presOf" srcId="{E79882A0-F8B0-477E-A08F-5AA56A57D488}" destId="{E48A0E2A-530D-4AC8-BF03-46790351ED12}" srcOrd="0" destOrd="0" presId="urn:microsoft.com/office/officeart/2005/8/layout/hierarchy2"/>
    <dgm:cxn modelId="{8DB6ACF1-E9D9-4595-AC16-0B65D11979B2}" type="presParOf" srcId="{290BBC12-9156-409C-A9B5-CE0ACC20956A}" destId="{89FD15D8-D991-40AB-9D70-CD32B6997792}" srcOrd="0" destOrd="0" presId="urn:microsoft.com/office/officeart/2005/8/layout/hierarchy2"/>
    <dgm:cxn modelId="{BCD32091-66BE-4FF6-B5D6-D1A228ACBDF8}" type="presParOf" srcId="{89FD15D8-D991-40AB-9D70-CD32B6997792}" destId="{CA817F80-BC5D-4566-9707-AE63A409D0C2}" srcOrd="0" destOrd="0" presId="urn:microsoft.com/office/officeart/2005/8/layout/hierarchy2"/>
    <dgm:cxn modelId="{17C102F1-AAA1-42AC-99B6-B5E4F620C5C9}" type="presParOf" srcId="{89FD15D8-D991-40AB-9D70-CD32B6997792}" destId="{EF318287-5586-4169-A437-BAC038BF4ABC}" srcOrd="1" destOrd="0" presId="urn:microsoft.com/office/officeart/2005/8/layout/hierarchy2"/>
    <dgm:cxn modelId="{9E81C08E-F89B-4F9E-84DD-BBD7190BD512}" type="presParOf" srcId="{EF318287-5586-4169-A437-BAC038BF4ABC}" destId="{76E5A9A2-5344-4F28-93E9-5CC1F9942E4B}" srcOrd="0" destOrd="0" presId="urn:microsoft.com/office/officeart/2005/8/layout/hierarchy2"/>
    <dgm:cxn modelId="{156961EA-5BA7-4B65-8A9C-1015E2DAC789}" type="presParOf" srcId="{76E5A9A2-5344-4F28-93E9-5CC1F9942E4B}" destId="{2B1292FA-4589-4A8E-BA2E-FDF1C7EF545D}" srcOrd="0" destOrd="0" presId="urn:microsoft.com/office/officeart/2005/8/layout/hierarchy2"/>
    <dgm:cxn modelId="{807479A8-9FA7-4B68-A419-E2D9B774E8CA}" type="presParOf" srcId="{EF318287-5586-4169-A437-BAC038BF4ABC}" destId="{493B0F13-806B-4DD1-BE44-A205C55A4BF9}" srcOrd="1" destOrd="0" presId="urn:microsoft.com/office/officeart/2005/8/layout/hierarchy2"/>
    <dgm:cxn modelId="{A8C28FE4-B9D0-4076-AE55-AAF4AA64BCD6}" type="presParOf" srcId="{493B0F13-806B-4DD1-BE44-A205C55A4BF9}" destId="{33F77E2B-E2FB-464B-A4BD-770FE2315854}" srcOrd="0" destOrd="0" presId="urn:microsoft.com/office/officeart/2005/8/layout/hierarchy2"/>
    <dgm:cxn modelId="{EBD5EF9F-F927-4D83-8F74-A767DE05157A}" type="presParOf" srcId="{493B0F13-806B-4DD1-BE44-A205C55A4BF9}" destId="{8D6181DE-E615-4C23-8534-C6593F13B6AD}" srcOrd="1" destOrd="0" presId="urn:microsoft.com/office/officeart/2005/8/layout/hierarchy2"/>
    <dgm:cxn modelId="{029AB9A1-DE76-48D9-94D4-FBB19BDEF3EC}" type="presParOf" srcId="{8D6181DE-E615-4C23-8534-C6593F13B6AD}" destId="{44823889-839B-4F58-B09B-303956CD7CDD}" srcOrd="0" destOrd="0" presId="urn:microsoft.com/office/officeart/2005/8/layout/hierarchy2"/>
    <dgm:cxn modelId="{B95C6EA1-B47B-4BFC-9E80-63AC78074205}" type="presParOf" srcId="{44823889-839B-4F58-B09B-303956CD7CDD}" destId="{C02320DA-AF57-4A06-BA9F-72C03013DE48}" srcOrd="0" destOrd="0" presId="urn:microsoft.com/office/officeart/2005/8/layout/hierarchy2"/>
    <dgm:cxn modelId="{9E86BDC2-DD19-423C-8293-7AF41A920402}" type="presParOf" srcId="{8D6181DE-E615-4C23-8534-C6593F13B6AD}" destId="{79D4645D-F06C-46C2-9991-C7E03598BC11}" srcOrd="1" destOrd="0" presId="urn:microsoft.com/office/officeart/2005/8/layout/hierarchy2"/>
    <dgm:cxn modelId="{F4706B9C-D6FF-4A27-9E85-99A651EB9631}" type="presParOf" srcId="{79D4645D-F06C-46C2-9991-C7E03598BC11}" destId="{F1BD6D9D-6927-46B1-941A-B6A946504F72}" srcOrd="0" destOrd="0" presId="urn:microsoft.com/office/officeart/2005/8/layout/hierarchy2"/>
    <dgm:cxn modelId="{E93411AC-8F68-464D-BE5B-0E4B78ACE778}" type="presParOf" srcId="{79D4645D-F06C-46C2-9991-C7E03598BC11}" destId="{17F1A1CC-EB75-421F-91BC-DA0257CEA342}" srcOrd="1" destOrd="0" presId="urn:microsoft.com/office/officeart/2005/8/layout/hierarchy2"/>
    <dgm:cxn modelId="{1B53480F-14F6-4871-BAD3-367D047C5EB6}" type="presParOf" srcId="{8D6181DE-E615-4C23-8534-C6593F13B6AD}" destId="{E1D127E6-BB9B-4EDD-944B-1FE5E71E1392}" srcOrd="2" destOrd="0" presId="urn:microsoft.com/office/officeart/2005/8/layout/hierarchy2"/>
    <dgm:cxn modelId="{4B4D3802-3BFE-4C38-9046-9085419394CD}" type="presParOf" srcId="{E1D127E6-BB9B-4EDD-944B-1FE5E71E1392}" destId="{0C4B13F7-DA73-4F83-9663-4FF8BCBE8D4E}" srcOrd="0" destOrd="0" presId="urn:microsoft.com/office/officeart/2005/8/layout/hierarchy2"/>
    <dgm:cxn modelId="{19065E58-7687-4A91-AFB3-B512E250D492}" type="presParOf" srcId="{8D6181DE-E615-4C23-8534-C6593F13B6AD}" destId="{BBB6F00B-821A-41A6-A6F4-DDBFE8EC3DF2}" srcOrd="3" destOrd="0" presId="urn:microsoft.com/office/officeart/2005/8/layout/hierarchy2"/>
    <dgm:cxn modelId="{E2CACA90-0C22-4B99-ABB4-AF64C1FC3FD0}" type="presParOf" srcId="{BBB6F00B-821A-41A6-A6F4-DDBFE8EC3DF2}" destId="{E48A0E2A-530D-4AC8-BF03-46790351ED12}" srcOrd="0" destOrd="0" presId="urn:microsoft.com/office/officeart/2005/8/layout/hierarchy2"/>
    <dgm:cxn modelId="{10BFE283-0CEE-4523-A418-75D95353138F}" type="presParOf" srcId="{BBB6F00B-821A-41A6-A6F4-DDBFE8EC3DF2}" destId="{9024A044-B68E-454E-82EC-863B3C6F7BBC}" srcOrd="1" destOrd="0" presId="urn:microsoft.com/office/officeart/2005/8/layout/hierarchy2"/>
    <dgm:cxn modelId="{1D3C651C-4EE7-40A7-970F-D0FD77D1DB16}" type="presParOf" srcId="{EF318287-5586-4169-A437-BAC038BF4ABC}" destId="{D3B4FF15-5E87-4161-AF5F-A7B51B6A8F5E}" srcOrd="2" destOrd="0" presId="urn:microsoft.com/office/officeart/2005/8/layout/hierarchy2"/>
    <dgm:cxn modelId="{72E12CB2-9B76-4DCD-A0D0-EBF7D3D2B94A}" type="presParOf" srcId="{D3B4FF15-5E87-4161-AF5F-A7B51B6A8F5E}" destId="{9F090F51-32CC-410D-A6E4-9017515D9F81}" srcOrd="0" destOrd="0" presId="urn:microsoft.com/office/officeart/2005/8/layout/hierarchy2"/>
    <dgm:cxn modelId="{7978AE4A-BE70-4F1B-94F4-4D42E0DE500B}" type="presParOf" srcId="{EF318287-5586-4169-A437-BAC038BF4ABC}" destId="{D6FE8408-6714-455A-9472-1332D443147C}" srcOrd="3" destOrd="0" presId="urn:microsoft.com/office/officeart/2005/8/layout/hierarchy2"/>
    <dgm:cxn modelId="{2246E76D-826A-4812-8F4A-4986592E6FB5}" type="presParOf" srcId="{D6FE8408-6714-455A-9472-1332D443147C}" destId="{2D2EF61B-E711-4B16-9EF5-B817C3F44426}" srcOrd="0" destOrd="0" presId="urn:microsoft.com/office/officeart/2005/8/layout/hierarchy2"/>
    <dgm:cxn modelId="{294D4EF1-456F-4447-AB7D-397E04E71C7C}" type="presParOf" srcId="{D6FE8408-6714-455A-9472-1332D443147C}" destId="{DC7B8E6F-21A0-478D-B8F8-DEAEE8F70AC3}" srcOrd="1" destOrd="0" presId="urn:microsoft.com/office/officeart/2005/8/layout/hierarchy2"/>
    <dgm:cxn modelId="{1EC9832C-D1E2-497A-95B1-B7D76F232947}" type="presParOf" srcId="{DC7B8E6F-21A0-478D-B8F8-DEAEE8F70AC3}" destId="{1E525CA5-A15A-4A59-BD87-6DAB57CD0ECC}" srcOrd="0" destOrd="0" presId="urn:microsoft.com/office/officeart/2005/8/layout/hierarchy2"/>
    <dgm:cxn modelId="{6A314621-5DF1-4289-B8C1-AE4D822B4D7B}" type="presParOf" srcId="{1E525CA5-A15A-4A59-BD87-6DAB57CD0ECC}" destId="{CD202022-AD55-4321-AB85-8F681E0A4AEB}" srcOrd="0" destOrd="0" presId="urn:microsoft.com/office/officeart/2005/8/layout/hierarchy2"/>
    <dgm:cxn modelId="{D3B46572-1971-4298-9F6D-110252A3D802}" type="presParOf" srcId="{DC7B8E6F-21A0-478D-B8F8-DEAEE8F70AC3}" destId="{8268F26E-0384-404B-8467-B3A7CF2A43A7}" srcOrd="1" destOrd="0" presId="urn:microsoft.com/office/officeart/2005/8/layout/hierarchy2"/>
    <dgm:cxn modelId="{59E1CCEF-485A-4252-AAA4-C8C5FFB981FC}" type="presParOf" srcId="{8268F26E-0384-404B-8467-B3A7CF2A43A7}" destId="{8C356399-1547-41C6-9AB4-2D04B21A30D1}" srcOrd="0" destOrd="0" presId="urn:microsoft.com/office/officeart/2005/8/layout/hierarchy2"/>
    <dgm:cxn modelId="{1E189B27-85D7-4EBC-9CC1-4DCC9E50AA25}" type="presParOf" srcId="{8268F26E-0384-404B-8467-B3A7CF2A43A7}" destId="{7AB13527-8869-4288-A2E8-231B15F3AA7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D359E8B-B166-407C-A224-606CC0CC1452}" type="doc">
      <dgm:prSet loTypeId="urn:microsoft.com/office/officeart/2005/8/layout/hierarchy2" loCatId="hierarchy" qsTypeId="urn:microsoft.com/office/officeart/2005/8/quickstyle/simple1" qsCatId="simple" csTypeId="urn:microsoft.com/office/officeart/2005/8/colors/accent0_2" csCatId="mainScheme" phldr="1"/>
      <dgm:spPr/>
      <dgm:t>
        <a:bodyPr/>
        <a:lstStyle/>
        <a:p>
          <a:endParaRPr lang="fr-FR"/>
        </a:p>
      </dgm:t>
    </dgm:pt>
    <dgm:pt modelId="{1101A41E-B858-4379-93F4-4676F0E8CC0E}">
      <dgm:prSet phldrT="[Texte]" custT="1"/>
      <dgm:spPr/>
      <dgm:t>
        <a:bodyPr/>
        <a:lstStyle/>
        <a:p>
          <a:r>
            <a:rPr lang="fr-FR" sz="1200" b="1" i="0" dirty="0"/>
            <a:t>Combinaisons</a:t>
          </a:r>
          <a:endParaRPr lang="fr-FR" sz="1200" dirty="0"/>
        </a:p>
      </dgm:t>
    </dgm:pt>
    <dgm:pt modelId="{FD238400-9FB5-4654-89DA-C408ADB5FA05}" type="parTrans" cxnId="{3F5D9A68-AA41-4EC6-AA08-0C47B827C71A}">
      <dgm:prSet/>
      <dgm:spPr/>
      <dgm:t>
        <a:bodyPr/>
        <a:lstStyle/>
        <a:p>
          <a:endParaRPr lang="fr-FR" sz="2000"/>
        </a:p>
      </dgm:t>
    </dgm:pt>
    <dgm:pt modelId="{956BAF87-360A-49D9-A966-A8815488A0E2}" type="sibTrans" cxnId="{3F5D9A68-AA41-4EC6-AA08-0C47B827C71A}">
      <dgm:prSet/>
      <dgm:spPr/>
      <dgm:t>
        <a:bodyPr/>
        <a:lstStyle/>
        <a:p>
          <a:endParaRPr lang="fr-FR" sz="2000"/>
        </a:p>
      </dgm:t>
    </dgm:pt>
    <dgm:pt modelId="{5486B4BB-5B53-46F4-8F2A-4171AE59B019}">
      <dgm:prSet phldrT="[Texte]" custT="1"/>
      <dgm:spPr/>
      <dgm:t>
        <a:bodyPr/>
        <a:lstStyle/>
        <a:p>
          <a:r>
            <a:rPr lang="fr-FR" sz="1200" b="1" i="0" dirty="0"/>
            <a:t>en situation temporaire de construction (type A)</a:t>
          </a:r>
          <a:endParaRPr lang="fr-FR" sz="1200" dirty="0"/>
        </a:p>
      </dgm:t>
    </dgm:pt>
    <dgm:pt modelId="{C0FC4A87-3156-4F8D-9BD6-428216034C82}" type="parTrans" cxnId="{93640371-8F43-4D14-B988-B95FA4C1BF85}">
      <dgm:prSet custT="1"/>
      <dgm:spPr/>
      <dgm:t>
        <a:bodyPr/>
        <a:lstStyle/>
        <a:p>
          <a:endParaRPr lang="fr-FR" sz="600"/>
        </a:p>
      </dgm:t>
    </dgm:pt>
    <dgm:pt modelId="{9A6153B7-BD07-49F2-BA43-2B1ED938E678}" type="sibTrans" cxnId="{93640371-8F43-4D14-B988-B95FA4C1BF85}">
      <dgm:prSet/>
      <dgm:spPr/>
      <dgm:t>
        <a:bodyPr/>
        <a:lstStyle/>
        <a:p>
          <a:endParaRPr lang="fr-FR" sz="2000"/>
        </a:p>
      </dgm:t>
    </dgm:pt>
    <dgm:pt modelId="{76D9BCC3-D383-444C-9FC5-36EA6A7110BE}">
      <dgm:prSet phldrT="[Texte]" custT="1"/>
      <dgm:spPr>
        <a:blipFill>
          <a:blip xmlns:r="http://schemas.openxmlformats.org/officeDocument/2006/relationships" r:embed="rId1"/>
          <a:stretch>
            <a:fillRect/>
          </a:stretch>
        </a:blipFill>
      </dgm:spPr>
      <dgm:t>
        <a:bodyPr/>
        <a:lstStyle/>
        <a:p>
          <a:r>
            <a:rPr lang="fr-FR">
              <a:noFill/>
            </a:rPr>
            <a:t> </a:t>
          </a:r>
        </a:p>
      </dgm:t>
    </dgm:pt>
    <dgm:pt modelId="{7B0E70AB-2F7E-49F3-865A-909BD830FCAF}" type="parTrans" cxnId="{DA84F19D-71ED-4784-9CD2-4F648A6E8724}">
      <dgm:prSet custT="1"/>
      <dgm:spPr/>
      <dgm:t>
        <a:bodyPr/>
        <a:lstStyle/>
        <a:p>
          <a:endParaRPr lang="fr-FR" sz="600"/>
        </a:p>
      </dgm:t>
    </dgm:pt>
    <dgm:pt modelId="{C37A0CF2-A277-4304-8B0D-10422D6B0F0A}" type="sibTrans" cxnId="{DA84F19D-71ED-4784-9CD2-4F648A6E8724}">
      <dgm:prSet/>
      <dgm:spPr/>
      <dgm:t>
        <a:bodyPr/>
        <a:lstStyle/>
        <a:p>
          <a:endParaRPr lang="fr-FR" sz="2000"/>
        </a:p>
      </dgm:t>
    </dgm:pt>
    <dgm:pt modelId="{E79882A0-F8B0-477E-A08F-5AA56A57D488}">
      <dgm:prSet phldrT="[Texte]" custT="1"/>
      <dgm:spPr>
        <a:blipFill>
          <a:blip xmlns:r="http://schemas.openxmlformats.org/officeDocument/2006/relationships" r:embed="rId2"/>
          <a:stretch>
            <a:fillRect/>
          </a:stretch>
        </a:blipFill>
      </dgm:spPr>
      <dgm:t>
        <a:bodyPr/>
        <a:lstStyle/>
        <a:p>
          <a:r>
            <a:rPr lang="fr-FR">
              <a:noFill/>
            </a:rPr>
            <a:t> </a:t>
          </a:r>
        </a:p>
      </dgm:t>
    </dgm:pt>
    <dgm:pt modelId="{1CCB2D19-9CD8-4621-8028-4D5FC960D658}" type="parTrans" cxnId="{FC0EAE8F-E6E0-4E43-A83A-68261A940989}">
      <dgm:prSet custT="1"/>
      <dgm:spPr/>
      <dgm:t>
        <a:bodyPr/>
        <a:lstStyle/>
        <a:p>
          <a:endParaRPr lang="fr-FR" sz="600"/>
        </a:p>
      </dgm:t>
    </dgm:pt>
    <dgm:pt modelId="{A5143173-1857-4807-A93D-E305BF06DE98}" type="sibTrans" cxnId="{FC0EAE8F-E6E0-4E43-A83A-68261A940989}">
      <dgm:prSet/>
      <dgm:spPr/>
      <dgm:t>
        <a:bodyPr/>
        <a:lstStyle/>
        <a:p>
          <a:endParaRPr lang="fr-FR" sz="2000"/>
        </a:p>
      </dgm:t>
    </dgm:pt>
    <dgm:pt modelId="{5F1A81C2-78B1-4223-886F-3013FFAA00E3}">
      <dgm:prSet phldrT="[Texte]" custT="1"/>
      <dgm:spPr/>
      <dgm:t>
        <a:bodyPr/>
        <a:lstStyle/>
        <a:p>
          <a:r>
            <a:rPr lang="fr-FR" sz="1200" b="1" i="0" dirty="0"/>
            <a:t>accidentelles de construction (type B)</a:t>
          </a:r>
          <a:endParaRPr lang="fr-FR" sz="1200" dirty="0"/>
        </a:p>
      </dgm:t>
    </dgm:pt>
    <dgm:pt modelId="{EBD235CF-8B55-4361-8798-293078E629C9}" type="parTrans" cxnId="{5A7DB6E6-BA50-4190-BB4E-7F92CF55293C}">
      <dgm:prSet custT="1"/>
      <dgm:spPr/>
      <dgm:t>
        <a:bodyPr/>
        <a:lstStyle/>
        <a:p>
          <a:endParaRPr lang="fr-FR" sz="600"/>
        </a:p>
      </dgm:t>
    </dgm:pt>
    <dgm:pt modelId="{A35636BF-5E36-469B-B250-882F99B593C4}" type="sibTrans" cxnId="{5A7DB6E6-BA50-4190-BB4E-7F92CF55293C}">
      <dgm:prSet/>
      <dgm:spPr/>
      <dgm:t>
        <a:bodyPr/>
        <a:lstStyle/>
        <a:p>
          <a:endParaRPr lang="fr-FR" sz="2000"/>
        </a:p>
      </dgm:t>
    </dgm:pt>
    <dgm:pt modelId="{4F5EB56F-B77A-4D0F-BD2E-0884D61EB44C}">
      <dgm:prSet phldrT="[Texte]" custT="1"/>
      <dgm:spPr>
        <a:blipFill>
          <a:blip xmlns:r="http://schemas.openxmlformats.org/officeDocument/2006/relationships" r:embed="rId3"/>
          <a:stretch>
            <a:fillRect/>
          </a:stretch>
        </a:blipFill>
      </dgm:spPr>
      <dgm:t>
        <a:bodyPr/>
        <a:lstStyle/>
        <a:p>
          <a:r>
            <a:rPr lang="fr-FR">
              <a:noFill/>
            </a:rPr>
            <a:t> </a:t>
          </a:r>
        </a:p>
      </dgm:t>
    </dgm:pt>
    <dgm:pt modelId="{D7B1C974-1FAB-47BB-9F9C-CD338F344CA7}" type="parTrans" cxnId="{F1904254-23D2-4718-B882-FF615F1023AD}">
      <dgm:prSet custT="1"/>
      <dgm:spPr/>
      <dgm:t>
        <a:bodyPr/>
        <a:lstStyle/>
        <a:p>
          <a:endParaRPr lang="fr-FR" sz="600"/>
        </a:p>
      </dgm:t>
    </dgm:pt>
    <dgm:pt modelId="{AB275279-6BD7-4E49-8E8B-EE253AACB4DB}" type="sibTrans" cxnId="{F1904254-23D2-4718-B882-FF615F1023AD}">
      <dgm:prSet/>
      <dgm:spPr/>
      <dgm:t>
        <a:bodyPr/>
        <a:lstStyle/>
        <a:p>
          <a:endParaRPr lang="fr-FR" sz="2000"/>
        </a:p>
      </dgm:t>
    </dgm:pt>
    <dgm:pt modelId="{290BBC12-9156-409C-A9B5-CE0ACC20956A}" type="pres">
      <dgm:prSet presAssocID="{9D359E8B-B166-407C-A224-606CC0CC1452}" presName="diagram" presStyleCnt="0">
        <dgm:presLayoutVars>
          <dgm:chPref val="1"/>
          <dgm:dir/>
          <dgm:animOne val="branch"/>
          <dgm:animLvl val="lvl"/>
          <dgm:resizeHandles val="exact"/>
        </dgm:presLayoutVars>
      </dgm:prSet>
      <dgm:spPr/>
    </dgm:pt>
    <dgm:pt modelId="{89FD15D8-D991-40AB-9D70-CD32B6997792}" type="pres">
      <dgm:prSet presAssocID="{1101A41E-B858-4379-93F4-4676F0E8CC0E}" presName="root1" presStyleCnt="0"/>
      <dgm:spPr/>
    </dgm:pt>
    <dgm:pt modelId="{CA817F80-BC5D-4566-9707-AE63A409D0C2}" type="pres">
      <dgm:prSet presAssocID="{1101A41E-B858-4379-93F4-4676F0E8CC0E}" presName="LevelOneTextNode" presStyleLbl="node0" presStyleIdx="0" presStyleCnt="1">
        <dgm:presLayoutVars>
          <dgm:chPref val="3"/>
        </dgm:presLayoutVars>
      </dgm:prSet>
      <dgm:spPr/>
    </dgm:pt>
    <dgm:pt modelId="{EF318287-5586-4169-A437-BAC038BF4ABC}" type="pres">
      <dgm:prSet presAssocID="{1101A41E-B858-4379-93F4-4676F0E8CC0E}" presName="level2hierChild" presStyleCnt="0"/>
      <dgm:spPr/>
    </dgm:pt>
    <dgm:pt modelId="{76E5A9A2-5344-4F28-93E9-5CC1F9942E4B}" type="pres">
      <dgm:prSet presAssocID="{C0FC4A87-3156-4F8D-9BD6-428216034C82}" presName="conn2-1" presStyleLbl="parChTrans1D2" presStyleIdx="0" presStyleCnt="2"/>
      <dgm:spPr/>
    </dgm:pt>
    <dgm:pt modelId="{2B1292FA-4589-4A8E-BA2E-FDF1C7EF545D}" type="pres">
      <dgm:prSet presAssocID="{C0FC4A87-3156-4F8D-9BD6-428216034C82}" presName="connTx" presStyleLbl="parChTrans1D2" presStyleIdx="0" presStyleCnt="2"/>
      <dgm:spPr/>
    </dgm:pt>
    <dgm:pt modelId="{493B0F13-806B-4DD1-BE44-A205C55A4BF9}" type="pres">
      <dgm:prSet presAssocID="{5486B4BB-5B53-46F4-8F2A-4171AE59B019}" presName="root2" presStyleCnt="0"/>
      <dgm:spPr/>
    </dgm:pt>
    <dgm:pt modelId="{33F77E2B-E2FB-464B-A4BD-770FE2315854}" type="pres">
      <dgm:prSet presAssocID="{5486B4BB-5B53-46F4-8F2A-4171AE59B019}" presName="LevelTwoTextNode" presStyleLbl="node2" presStyleIdx="0" presStyleCnt="2">
        <dgm:presLayoutVars>
          <dgm:chPref val="3"/>
        </dgm:presLayoutVars>
      </dgm:prSet>
      <dgm:spPr/>
    </dgm:pt>
    <dgm:pt modelId="{8D6181DE-E615-4C23-8534-C6593F13B6AD}" type="pres">
      <dgm:prSet presAssocID="{5486B4BB-5B53-46F4-8F2A-4171AE59B019}" presName="level3hierChild" presStyleCnt="0"/>
      <dgm:spPr/>
    </dgm:pt>
    <dgm:pt modelId="{44823889-839B-4F58-B09B-303956CD7CDD}" type="pres">
      <dgm:prSet presAssocID="{7B0E70AB-2F7E-49F3-865A-909BD830FCAF}" presName="conn2-1" presStyleLbl="parChTrans1D3" presStyleIdx="0" presStyleCnt="3"/>
      <dgm:spPr/>
    </dgm:pt>
    <dgm:pt modelId="{C02320DA-AF57-4A06-BA9F-72C03013DE48}" type="pres">
      <dgm:prSet presAssocID="{7B0E70AB-2F7E-49F3-865A-909BD830FCAF}" presName="connTx" presStyleLbl="parChTrans1D3" presStyleIdx="0" presStyleCnt="3"/>
      <dgm:spPr/>
    </dgm:pt>
    <dgm:pt modelId="{79D4645D-F06C-46C2-9991-C7E03598BC11}" type="pres">
      <dgm:prSet presAssocID="{76D9BCC3-D383-444C-9FC5-36EA6A7110BE}" presName="root2" presStyleCnt="0"/>
      <dgm:spPr/>
    </dgm:pt>
    <dgm:pt modelId="{F1BD6D9D-6927-46B1-941A-B6A946504F72}" type="pres">
      <dgm:prSet presAssocID="{76D9BCC3-D383-444C-9FC5-36EA6A7110BE}" presName="LevelTwoTextNode" presStyleLbl="node3" presStyleIdx="0" presStyleCnt="3" custScaleX="378972">
        <dgm:presLayoutVars>
          <dgm:chPref val="3"/>
        </dgm:presLayoutVars>
      </dgm:prSet>
      <dgm:spPr/>
    </dgm:pt>
    <dgm:pt modelId="{17F1A1CC-EB75-421F-91BC-DA0257CEA342}" type="pres">
      <dgm:prSet presAssocID="{76D9BCC3-D383-444C-9FC5-36EA6A7110BE}" presName="level3hierChild" presStyleCnt="0"/>
      <dgm:spPr/>
    </dgm:pt>
    <dgm:pt modelId="{E1D127E6-BB9B-4EDD-944B-1FE5E71E1392}" type="pres">
      <dgm:prSet presAssocID="{1CCB2D19-9CD8-4621-8028-4D5FC960D658}" presName="conn2-1" presStyleLbl="parChTrans1D3" presStyleIdx="1" presStyleCnt="3"/>
      <dgm:spPr/>
    </dgm:pt>
    <dgm:pt modelId="{0C4B13F7-DA73-4F83-9663-4FF8BCBE8D4E}" type="pres">
      <dgm:prSet presAssocID="{1CCB2D19-9CD8-4621-8028-4D5FC960D658}" presName="connTx" presStyleLbl="parChTrans1D3" presStyleIdx="1" presStyleCnt="3"/>
      <dgm:spPr/>
    </dgm:pt>
    <dgm:pt modelId="{BBB6F00B-821A-41A6-A6F4-DDBFE8EC3DF2}" type="pres">
      <dgm:prSet presAssocID="{E79882A0-F8B0-477E-A08F-5AA56A57D488}" presName="root2" presStyleCnt="0"/>
      <dgm:spPr/>
    </dgm:pt>
    <dgm:pt modelId="{E48A0E2A-530D-4AC8-BF03-46790351ED12}" type="pres">
      <dgm:prSet presAssocID="{E79882A0-F8B0-477E-A08F-5AA56A57D488}" presName="LevelTwoTextNode" presStyleLbl="node3" presStyleIdx="1" presStyleCnt="3" custScaleX="378972">
        <dgm:presLayoutVars>
          <dgm:chPref val="3"/>
        </dgm:presLayoutVars>
      </dgm:prSet>
      <dgm:spPr/>
    </dgm:pt>
    <dgm:pt modelId="{9024A044-B68E-454E-82EC-863B3C6F7BBC}" type="pres">
      <dgm:prSet presAssocID="{E79882A0-F8B0-477E-A08F-5AA56A57D488}" presName="level3hierChild" presStyleCnt="0"/>
      <dgm:spPr/>
    </dgm:pt>
    <dgm:pt modelId="{D3B4FF15-5E87-4161-AF5F-A7B51B6A8F5E}" type="pres">
      <dgm:prSet presAssocID="{EBD235CF-8B55-4361-8798-293078E629C9}" presName="conn2-1" presStyleLbl="parChTrans1D2" presStyleIdx="1" presStyleCnt="2"/>
      <dgm:spPr/>
    </dgm:pt>
    <dgm:pt modelId="{9F090F51-32CC-410D-A6E4-9017515D9F81}" type="pres">
      <dgm:prSet presAssocID="{EBD235CF-8B55-4361-8798-293078E629C9}" presName="connTx" presStyleLbl="parChTrans1D2" presStyleIdx="1" presStyleCnt="2"/>
      <dgm:spPr/>
    </dgm:pt>
    <dgm:pt modelId="{D6FE8408-6714-455A-9472-1332D443147C}" type="pres">
      <dgm:prSet presAssocID="{5F1A81C2-78B1-4223-886F-3013FFAA00E3}" presName="root2" presStyleCnt="0"/>
      <dgm:spPr/>
    </dgm:pt>
    <dgm:pt modelId="{2D2EF61B-E711-4B16-9EF5-B817C3F44426}" type="pres">
      <dgm:prSet presAssocID="{5F1A81C2-78B1-4223-886F-3013FFAA00E3}" presName="LevelTwoTextNode" presStyleLbl="node2" presStyleIdx="1" presStyleCnt="2">
        <dgm:presLayoutVars>
          <dgm:chPref val="3"/>
        </dgm:presLayoutVars>
      </dgm:prSet>
      <dgm:spPr/>
    </dgm:pt>
    <dgm:pt modelId="{DC7B8E6F-21A0-478D-B8F8-DEAEE8F70AC3}" type="pres">
      <dgm:prSet presAssocID="{5F1A81C2-78B1-4223-886F-3013FFAA00E3}" presName="level3hierChild" presStyleCnt="0"/>
      <dgm:spPr/>
    </dgm:pt>
    <dgm:pt modelId="{1E525CA5-A15A-4A59-BD87-6DAB57CD0ECC}" type="pres">
      <dgm:prSet presAssocID="{D7B1C974-1FAB-47BB-9F9C-CD338F344CA7}" presName="conn2-1" presStyleLbl="parChTrans1D3" presStyleIdx="2" presStyleCnt="3"/>
      <dgm:spPr/>
    </dgm:pt>
    <dgm:pt modelId="{CD202022-AD55-4321-AB85-8F681E0A4AEB}" type="pres">
      <dgm:prSet presAssocID="{D7B1C974-1FAB-47BB-9F9C-CD338F344CA7}" presName="connTx" presStyleLbl="parChTrans1D3" presStyleIdx="2" presStyleCnt="3"/>
      <dgm:spPr/>
    </dgm:pt>
    <dgm:pt modelId="{8268F26E-0384-404B-8467-B3A7CF2A43A7}" type="pres">
      <dgm:prSet presAssocID="{4F5EB56F-B77A-4D0F-BD2E-0884D61EB44C}" presName="root2" presStyleCnt="0"/>
      <dgm:spPr/>
    </dgm:pt>
    <dgm:pt modelId="{8C356399-1547-41C6-9AB4-2D04B21A30D1}" type="pres">
      <dgm:prSet presAssocID="{4F5EB56F-B77A-4D0F-BD2E-0884D61EB44C}" presName="LevelTwoTextNode" presStyleLbl="node3" presStyleIdx="2" presStyleCnt="3" custScaleX="378972">
        <dgm:presLayoutVars>
          <dgm:chPref val="3"/>
        </dgm:presLayoutVars>
      </dgm:prSet>
      <dgm:spPr/>
    </dgm:pt>
    <dgm:pt modelId="{7AB13527-8869-4288-A2E8-231B15F3AA76}" type="pres">
      <dgm:prSet presAssocID="{4F5EB56F-B77A-4D0F-BD2E-0884D61EB44C}" presName="level3hierChild" presStyleCnt="0"/>
      <dgm:spPr/>
    </dgm:pt>
  </dgm:ptLst>
  <dgm:cxnLst>
    <dgm:cxn modelId="{3715B716-A252-4E4A-836E-76520C522C23}" type="presOf" srcId="{D7B1C974-1FAB-47BB-9F9C-CD338F344CA7}" destId="{CD202022-AD55-4321-AB85-8F681E0A4AEB}" srcOrd="1" destOrd="0" presId="urn:microsoft.com/office/officeart/2005/8/layout/hierarchy2"/>
    <dgm:cxn modelId="{A41D701C-C259-4FEE-B4F8-A27138C36D5B}" type="presOf" srcId="{D7B1C974-1FAB-47BB-9F9C-CD338F344CA7}" destId="{1E525CA5-A15A-4A59-BD87-6DAB57CD0ECC}" srcOrd="0" destOrd="0" presId="urn:microsoft.com/office/officeart/2005/8/layout/hierarchy2"/>
    <dgm:cxn modelId="{9371BA1D-7302-4E2A-AEFC-F88C4A792D20}" type="presOf" srcId="{1101A41E-B858-4379-93F4-4676F0E8CC0E}" destId="{CA817F80-BC5D-4566-9707-AE63A409D0C2}" srcOrd="0" destOrd="0" presId="urn:microsoft.com/office/officeart/2005/8/layout/hierarchy2"/>
    <dgm:cxn modelId="{BE73352D-87AF-4303-A501-55F027CFA002}" type="presOf" srcId="{9D359E8B-B166-407C-A224-606CC0CC1452}" destId="{290BBC12-9156-409C-A9B5-CE0ACC20956A}" srcOrd="0" destOrd="0" presId="urn:microsoft.com/office/officeart/2005/8/layout/hierarchy2"/>
    <dgm:cxn modelId="{006C7037-3C90-4B8B-964E-379A357754FA}" type="presOf" srcId="{EBD235CF-8B55-4361-8798-293078E629C9}" destId="{D3B4FF15-5E87-4161-AF5F-A7B51B6A8F5E}" srcOrd="0" destOrd="0" presId="urn:microsoft.com/office/officeart/2005/8/layout/hierarchy2"/>
    <dgm:cxn modelId="{47807F5C-71A1-4898-9805-CCCED67DA96E}" type="presOf" srcId="{C0FC4A87-3156-4F8D-9BD6-428216034C82}" destId="{76E5A9A2-5344-4F28-93E9-5CC1F9942E4B}" srcOrd="0" destOrd="0" presId="urn:microsoft.com/office/officeart/2005/8/layout/hierarchy2"/>
    <dgm:cxn modelId="{3F5D9A68-AA41-4EC6-AA08-0C47B827C71A}" srcId="{9D359E8B-B166-407C-A224-606CC0CC1452}" destId="{1101A41E-B858-4379-93F4-4676F0E8CC0E}" srcOrd="0" destOrd="0" parTransId="{FD238400-9FB5-4654-89DA-C408ADB5FA05}" sibTransId="{956BAF87-360A-49D9-A966-A8815488A0E2}"/>
    <dgm:cxn modelId="{62265D6F-F930-44DD-9024-73029EDA8F32}" type="presOf" srcId="{7B0E70AB-2F7E-49F3-865A-909BD830FCAF}" destId="{C02320DA-AF57-4A06-BA9F-72C03013DE48}" srcOrd="1" destOrd="0" presId="urn:microsoft.com/office/officeart/2005/8/layout/hierarchy2"/>
    <dgm:cxn modelId="{93640371-8F43-4D14-B988-B95FA4C1BF85}" srcId="{1101A41E-B858-4379-93F4-4676F0E8CC0E}" destId="{5486B4BB-5B53-46F4-8F2A-4171AE59B019}" srcOrd="0" destOrd="0" parTransId="{C0FC4A87-3156-4F8D-9BD6-428216034C82}" sibTransId="{9A6153B7-BD07-49F2-BA43-2B1ED938E678}"/>
    <dgm:cxn modelId="{043EDE71-1861-41A0-BF3B-4CB6F37B2691}" type="presOf" srcId="{5F1A81C2-78B1-4223-886F-3013FFAA00E3}" destId="{2D2EF61B-E711-4B16-9EF5-B817C3F44426}" srcOrd="0" destOrd="0" presId="urn:microsoft.com/office/officeart/2005/8/layout/hierarchy2"/>
    <dgm:cxn modelId="{F1904254-23D2-4718-B882-FF615F1023AD}" srcId="{5F1A81C2-78B1-4223-886F-3013FFAA00E3}" destId="{4F5EB56F-B77A-4D0F-BD2E-0884D61EB44C}" srcOrd="0" destOrd="0" parTransId="{D7B1C974-1FAB-47BB-9F9C-CD338F344CA7}" sibTransId="{AB275279-6BD7-4E49-8E8B-EE253AACB4DB}"/>
    <dgm:cxn modelId="{8146C97E-32E1-412B-816A-9370377A322B}" type="presOf" srcId="{76D9BCC3-D383-444C-9FC5-36EA6A7110BE}" destId="{F1BD6D9D-6927-46B1-941A-B6A946504F72}" srcOrd="0" destOrd="0" presId="urn:microsoft.com/office/officeart/2005/8/layout/hierarchy2"/>
    <dgm:cxn modelId="{FC0EAE8F-E6E0-4E43-A83A-68261A940989}" srcId="{5486B4BB-5B53-46F4-8F2A-4171AE59B019}" destId="{E79882A0-F8B0-477E-A08F-5AA56A57D488}" srcOrd="1" destOrd="0" parTransId="{1CCB2D19-9CD8-4621-8028-4D5FC960D658}" sibTransId="{A5143173-1857-4807-A93D-E305BF06DE98}"/>
    <dgm:cxn modelId="{CA7E5B98-2484-4E37-A792-3DE454CE4843}" type="presOf" srcId="{5486B4BB-5B53-46F4-8F2A-4171AE59B019}" destId="{33F77E2B-E2FB-464B-A4BD-770FE2315854}" srcOrd="0" destOrd="0" presId="urn:microsoft.com/office/officeart/2005/8/layout/hierarchy2"/>
    <dgm:cxn modelId="{DA84F19D-71ED-4784-9CD2-4F648A6E8724}" srcId="{5486B4BB-5B53-46F4-8F2A-4171AE59B019}" destId="{76D9BCC3-D383-444C-9FC5-36EA6A7110BE}" srcOrd="0" destOrd="0" parTransId="{7B0E70AB-2F7E-49F3-865A-909BD830FCAF}" sibTransId="{C37A0CF2-A277-4304-8B0D-10422D6B0F0A}"/>
    <dgm:cxn modelId="{07C579A0-1A98-429E-9C91-CF97D982A93D}" type="presOf" srcId="{EBD235CF-8B55-4361-8798-293078E629C9}" destId="{9F090F51-32CC-410D-A6E4-9017515D9F81}" srcOrd="1" destOrd="0" presId="urn:microsoft.com/office/officeart/2005/8/layout/hierarchy2"/>
    <dgm:cxn modelId="{AC19D5AD-99A6-414D-85D7-882996FA0354}" type="presOf" srcId="{1CCB2D19-9CD8-4621-8028-4D5FC960D658}" destId="{0C4B13F7-DA73-4F83-9663-4FF8BCBE8D4E}" srcOrd="1" destOrd="0" presId="urn:microsoft.com/office/officeart/2005/8/layout/hierarchy2"/>
    <dgm:cxn modelId="{594B6CD4-C5AE-421D-A490-D266C8DDB29C}" type="presOf" srcId="{1CCB2D19-9CD8-4621-8028-4D5FC960D658}" destId="{E1D127E6-BB9B-4EDD-944B-1FE5E71E1392}" srcOrd="0" destOrd="0" presId="urn:microsoft.com/office/officeart/2005/8/layout/hierarchy2"/>
    <dgm:cxn modelId="{6E2393E5-1E46-453C-BCDB-95655C2BB37F}" type="presOf" srcId="{7B0E70AB-2F7E-49F3-865A-909BD830FCAF}" destId="{44823889-839B-4F58-B09B-303956CD7CDD}" srcOrd="0" destOrd="0" presId="urn:microsoft.com/office/officeart/2005/8/layout/hierarchy2"/>
    <dgm:cxn modelId="{5A7DB6E6-BA50-4190-BB4E-7F92CF55293C}" srcId="{1101A41E-B858-4379-93F4-4676F0E8CC0E}" destId="{5F1A81C2-78B1-4223-886F-3013FFAA00E3}" srcOrd="1" destOrd="0" parTransId="{EBD235CF-8B55-4361-8798-293078E629C9}" sibTransId="{A35636BF-5E36-469B-B250-882F99B593C4}"/>
    <dgm:cxn modelId="{6C1434FA-0A0B-4E3A-B3BD-B91D1B5A8068}" type="presOf" srcId="{C0FC4A87-3156-4F8D-9BD6-428216034C82}" destId="{2B1292FA-4589-4A8E-BA2E-FDF1C7EF545D}" srcOrd="1" destOrd="0" presId="urn:microsoft.com/office/officeart/2005/8/layout/hierarchy2"/>
    <dgm:cxn modelId="{899A6EFC-54D1-4C3E-BAB7-5251339C7C41}" type="presOf" srcId="{4F5EB56F-B77A-4D0F-BD2E-0884D61EB44C}" destId="{8C356399-1547-41C6-9AB4-2D04B21A30D1}" srcOrd="0" destOrd="0" presId="urn:microsoft.com/office/officeart/2005/8/layout/hierarchy2"/>
    <dgm:cxn modelId="{FC3109FF-4D12-47F5-B6C5-78D4A69FA3AE}" type="presOf" srcId="{E79882A0-F8B0-477E-A08F-5AA56A57D488}" destId="{E48A0E2A-530D-4AC8-BF03-46790351ED12}" srcOrd="0" destOrd="0" presId="urn:microsoft.com/office/officeart/2005/8/layout/hierarchy2"/>
    <dgm:cxn modelId="{8DB6ACF1-E9D9-4595-AC16-0B65D11979B2}" type="presParOf" srcId="{290BBC12-9156-409C-A9B5-CE0ACC20956A}" destId="{89FD15D8-D991-40AB-9D70-CD32B6997792}" srcOrd="0" destOrd="0" presId="urn:microsoft.com/office/officeart/2005/8/layout/hierarchy2"/>
    <dgm:cxn modelId="{BCD32091-66BE-4FF6-B5D6-D1A228ACBDF8}" type="presParOf" srcId="{89FD15D8-D991-40AB-9D70-CD32B6997792}" destId="{CA817F80-BC5D-4566-9707-AE63A409D0C2}" srcOrd="0" destOrd="0" presId="urn:microsoft.com/office/officeart/2005/8/layout/hierarchy2"/>
    <dgm:cxn modelId="{17C102F1-AAA1-42AC-99B6-B5E4F620C5C9}" type="presParOf" srcId="{89FD15D8-D991-40AB-9D70-CD32B6997792}" destId="{EF318287-5586-4169-A437-BAC038BF4ABC}" srcOrd="1" destOrd="0" presId="urn:microsoft.com/office/officeart/2005/8/layout/hierarchy2"/>
    <dgm:cxn modelId="{9E81C08E-F89B-4F9E-84DD-BBD7190BD512}" type="presParOf" srcId="{EF318287-5586-4169-A437-BAC038BF4ABC}" destId="{76E5A9A2-5344-4F28-93E9-5CC1F9942E4B}" srcOrd="0" destOrd="0" presId="urn:microsoft.com/office/officeart/2005/8/layout/hierarchy2"/>
    <dgm:cxn modelId="{156961EA-5BA7-4B65-8A9C-1015E2DAC789}" type="presParOf" srcId="{76E5A9A2-5344-4F28-93E9-5CC1F9942E4B}" destId="{2B1292FA-4589-4A8E-BA2E-FDF1C7EF545D}" srcOrd="0" destOrd="0" presId="urn:microsoft.com/office/officeart/2005/8/layout/hierarchy2"/>
    <dgm:cxn modelId="{807479A8-9FA7-4B68-A419-E2D9B774E8CA}" type="presParOf" srcId="{EF318287-5586-4169-A437-BAC038BF4ABC}" destId="{493B0F13-806B-4DD1-BE44-A205C55A4BF9}" srcOrd="1" destOrd="0" presId="urn:microsoft.com/office/officeart/2005/8/layout/hierarchy2"/>
    <dgm:cxn modelId="{A8C28FE4-B9D0-4076-AE55-AAF4AA64BCD6}" type="presParOf" srcId="{493B0F13-806B-4DD1-BE44-A205C55A4BF9}" destId="{33F77E2B-E2FB-464B-A4BD-770FE2315854}" srcOrd="0" destOrd="0" presId="urn:microsoft.com/office/officeart/2005/8/layout/hierarchy2"/>
    <dgm:cxn modelId="{EBD5EF9F-F927-4D83-8F74-A767DE05157A}" type="presParOf" srcId="{493B0F13-806B-4DD1-BE44-A205C55A4BF9}" destId="{8D6181DE-E615-4C23-8534-C6593F13B6AD}" srcOrd="1" destOrd="0" presId="urn:microsoft.com/office/officeart/2005/8/layout/hierarchy2"/>
    <dgm:cxn modelId="{029AB9A1-DE76-48D9-94D4-FBB19BDEF3EC}" type="presParOf" srcId="{8D6181DE-E615-4C23-8534-C6593F13B6AD}" destId="{44823889-839B-4F58-B09B-303956CD7CDD}" srcOrd="0" destOrd="0" presId="urn:microsoft.com/office/officeart/2005/8/layout/hierarchy2"/>
    <dgm:cxn modelId="{B95C6EA1-B47B-4BFC-9E80-63AC78074205}" type="presParOf" srcId="{44823889-839B-4F58-B09B-303956CD7CDD}" destId="{C02320DA-AF57-4A06-BA9F-72C03013DE48}" srcOrd="0" destOrd="0" presId="urn:microsoft.com/office/officeart/2005/8/layout/hierarchy2"/>
    <dgm:cxn modelId="{9E86BDC2-DD19-423C-8293-7AF41A920402}" type="presParOf" srcId="{8D6181DE-E615-4C23-8534-C6593F13B6AD}" destId="{79D4645D-F06C-46C2-9991-C7E03598BC11}" srcOrd="1" destOrd="0" presId="urn:microsoft.com/office/officeart/2005/8/layout/hierarchy2"/>
    <dgm:cxn modelId="{F4706B9C-D6FF-4A27-9E85-99A651EB9631}" type="presParOf" srcId="{79D4645D-F06C-46C2-9991-C7E03598BC11}" destId="{F1BD6D9D-6927-46B1-941A-B6A946504F72}" srcOrd="0" destOrd="0" presId="urn:microsoft.com/office/officeart/2005/8/layout/hierarchy2"/>
    <dgm:cxn modelId="{E93411AC-8F68-464D-BE5B-0E4B78ACE778}" type="presParOf" srcId="{79D4645D-F06C-46C2-9991-C7E03598BC11}" destId="{17F1A1CC-EB75-421F-91BC-DA0257CEA342}" srcOrd="1" destOrd="0" presId="urn:microsoft.com/office/officeart/2005/8/layout/hierarchy2"/>
    <dgm:cxn modelId="{1B53480F-14F6-4871-BAD3-367D047C5EB6}" type="presParOf" srcId="{8D6181DE-E615-4C23-8534-C6593F13B6AD}" destId="{E1D127E6-BB9B-4EDD-944B-1FE5E71E1392}" srcOrd="2" destOrd="0" presId="urn:microsoft.com/office/officeart/2005/8/layout/hierarchy2"/>
    <dgm:cxn modelId="{4B4D3802-3BFE-4C38-9046-9085419394CD}" type="presParOf" srcId="{E1D127E6-BB9B-4EDD-944B-1FE5E71E1392}" destId="{0C4B13F7-DA73-4F83-9663-4FF8BCBE8D4E}" srcOrd="0" destOrd="0" presId="urn:microsoft.com/office/officeart/2005/8/layout/hierarchy2"/>
    <dgm:cxn modelId="{19065E58-7687-4A91-AFB3-B512E250D492}" type="presParOf" srcId="{8D6181DE-E615-4C23-8534-C6593F13B6AD}" destId="{BBB6F00B-821A-41A6-A6F4-DDBFE8EC3DF2}" srcOrd="3" destOrd="0" presId="urn:microsoft.com/office/officeart/2005/8/layout/hierarchy2"/>
    <dgm:cxn modelId="{E2CACA90-0C22-4B99-ABB4-AF64C1FC3FD0}" type="presParOf" srcId="{BBB6F00B-821A-41A6-A6F4-DDBFE8EC3DF2}" destId="{E48A0E2A-530D-4AC8-BF03-46790351ED12}" srcOrd="0" destOrd="0" presId="urn:microsoft.com/office/officeart/2005/8/layout/hierarchy2"/>
    <dgm:cxn modelId="{10BFE283-0CEE-4523-A418-75D95353138F}" type="presParOf" srcId="{BBB6F00B-821A-41A6-A6F4-DDBFE8EC3DF2}" destId="{9024A044-B68E-454E-82EC-863B3C6F7BBC}" srcOrd="1" destOrd="0" presId="urn:microsoft.com/office/officeart/2005/8/layout/hierarchy2"/>
    <dgm:cxn modelId="{1D3C651C-4EE7-40A7-970F-D0FD77D1DB16}" type="presParOf" srcId="{EF318287-5586-4169-A437-BAC038BF4ABC}" destId="{D3B4FF15-5E87-4161-AF5F-A7B51B6A8F5E}" srcOrd="2" destOrd="0" presId="urn:microsoft.com/office/officeart/2005/8/layout/hierarchy2"/>
    <dgm:cxn modelId="{72E12CB2-9B76-4DCD-A0D0-EBF7D3D2B94A}" type="presParOf" srcId="{D3B4FF15-5E87-4161-AF5F-A7B51B6A8F5E}" destId="{9F090F51-32CC-410D-A6E4-9017515D9F81}" srcOrd="0" destOrd="0" presId="urn:microsoft.com/office/officeart/2005/8/layout/hierarchy2"/>
    <dgm:cxn modelId="{7978AE4A-BE70-4F1B-94F4-4D42E0DE500B}" type="presParOf" srcId="{EF318287-5586-4169-A437-BAC038BF4ABC}" destId="{D6FE8408-6714-455A-9472-1332D443147C}" srcOrd="3" destOrd="0" presId="urn:microsoft.com/office/officeart/2005/8/layout/hierarchy2"/>
    <dgm:cxn modelId="{2246E76D-826A-4812-8F4A-4986592E6FB5}" type="presParOf" srcId="{D6FE8408-6714-455A-9472-1332D443147C}" destId="{2D2EF61B-E711-4B16-9EF5-B817C3F44426}" srcOrd="0" destOrd="0" presId="urn:microsoft.com/office/officeart/2005/8/layout/hierarchy2"/>
    <dgm:cxn modelId="{294D4EF1-456F-4447-AB7D-397E04E71C7C}" type="presParOf" srcId="{D6FE8408-6714-455A-9472-1332D443147C}" destId="{DC7B8E6F-21A0-478D-B8F8-DEAEE8F70AC3}" srcOrd="1" destOrd="0" presId="urn:microsoft.com/office/officeart/2005/8/layout/hierarchy2"/>
    <dgm:cxn modelId="{1EC9832C-D1E2-497A-95B1-B7D76F232947}" type="presParOf" srcId="{DC7B8E6F-21A0-478D-B8F8-DEAEE8F70AC3}" destId="{1E525CA5-A15A-4A59-BD87-6DAB57CD0ECC}" srcOrd="0" destOrd="0" presId="urn:microsoft.com/office/officeart/2005/8/layout/hierarchy2"/>
    <dgm:cxn modelId="{6A314621-5DF1-4289-B8C1-AE4D822B4D7B}" type="presParOf" srcId="{1E525CA5-A15A-4A59-BD87-6DAB57CD0ECC}" destId="{CD202022-AD55-4321-AB85-8F681E0A4AEB}" srcOrd="0" destOrd="0" presId="urn:microsoft.com/office/officeart/2005/8/layout/hierarchy2"/>
    <dgm:cxn modelId="{D3B46572-1971-4298-9F6D-110252A3D802}" type="presParOf" srcId="{DC7B8E6F-21A0-478D-B8F8-DEAEE8F70AC3}" destId="{8268F26E-0384-404B-8467-B3A7CF2A43A7}" srcOrd="1" destOrd="0" presId="urn:microsoft.com/office/officeart/2005/8/layout/hierarchy2"/>
    <dgm:cxn modelId="{59E1CCEF-485A-4252-AAA4-C8C5FFB981FC}" type="presParOf" srcId="{8268F26E-0384-404B-8467-B3A7CF2A43A7}" destId="{8C356399-1547-41C6-9AB4-2D04B21A30D1}" srcOrd="0" destOrd="0" presId="urn:microsoft.com/office/officeart/2005/8/layout/hierarchy2"/>
    <dgm:cxn modelId="{1E189B27-85D7-4EBC-9CC1-4DCC9E50AA25}" type="presParOf" srcId="{8268F26E-0384-404B-8467-B3A7CF2A43A7}" destId="{7AB13527-8869-4288-A2E8-231B15F3AA76}"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4839CE9-DD86-4F0B-9604-16C838F11F5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fr-FR"/>
        </a:p>
      </dgm:t>
    </dgm:pt>
    <dgm:pt modelId="{8810A4E4-3816-426E-8648-6BF59BE604ED}">
      <dgm:prSet phldrT="[Texte]" custT="1"/>
      <dgm:spPr/>
      <dgm:t>
        <a:bodyPr/>
        <a:lstStyle/>
        <a:p>
          <a:r>
            <a:rPr lang="fr-FR" sz="2200" b="1" i="0" dirty="0"/>
            <a:t>Actions à prendre en compte</a:t>
          </a:r>
          <a:endParaRPr lang="fr-FR" sz="2200" dirty="0"/>
        </a:p>
      </dgm:t>
    </dgm:pt>
    <dgm:pt modelId="{E805079C-0E73-4655-8F54-230B73DD72E3}" type="parTrans" cxnId="{053AA7EC-8350-4058-A6F5-122C14A6D8E8}">
      <dgm:prSet/>
      <dgm:spPr/>
      <dgm:t>
        <a:bodyPr/>
        <a:lstStyle/>
        <a:p>
          <a:endParaRPr lang="fr-FR" sz="2400"/>
        </a:p>
      </dgm:t>
    </dgm:pt>
    <dgm:pt modelId="{9E33F0F7-4A38-4D4E-9D4F-531F16749CD8}" type="sibTrans" cxnId="{053AA7EC-8350-4058-A6F5-122C14A6D8E8}">
      <dgm:prSet/>
      <dgm:spPr/>
      <dgm:t>
        <a:bodyPr/>
        <a:lstStyle/>
        <a:p>
          <a:endParaRPr lang="fr-FR" sz="2400"/>
        </a:p>
      </dgm:t>
    </dgm:pt>
    <dgm:pt modelId="{723223E1-1885-4DA2-91DE-D42D627CA6ED}">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1800" b="0" dirty="0">
              <a:solidFill>
                <a:schemeClr val="tx2"/>
              </a:solidFill>
            </a:rPr>
            <a:t>Poids propre de la partie coulée sur cintre Q</a:t>
          </a:r>
        </a:p>
      </dgm:t>
    </dgm:pt>
    <dgm:pt modelId="{EB56081E-F00D-4F1D-9DD1-88917DEBDFC9}" type="parTrans" cxnId="{BB1220E6-9224-43E6-8BA1-A4855ED9924B}">
      <dgm:prSet/>
      <dgm:spPr/>
      <dgm:t>
        <a:bodyPr/>
        <a:lstStyle/>
        <a:p>
          <a:endParaRPr lang="fr-FR" sz="2400"/>
        </a:p>
      </dgm:t>
    </dgm:pt>
    <dgm:pt modelId="{A70768EB-46E3-4BA0-9B2C-7FFA773A0E98}" type="sibTrans" cxnId="{BB1220E6-9224-43E6-8BA1-A4855ED9924B}">
      <dgm:prSet/>
      <dgm:spPr/>
      <dgm:t>
        <a:bodyPr/>
        <a:lstStyle/>
        <a:p>
          <a:endParaRPr lang="fr-FR" sz="2400"/>
        </a:p>
      </dgm:t>
    </dgm:pt>
    <dgm:pt modelId="{FAFE45EE-1DBC-4EB1-B765-8EF411F33F47}">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1800" b="0" i="0" dirty="0">
              <a:solidFill>
                <a:schemeClr val="tx2"/>
              </a:solidFill>
            </a:rPr>
            <a:t>Réaction d’appui R</a:t>
          </a:r>
          <a:r>
            <a:rPr lang="fr-FR" sz="900" b="0" i="0" dirty="0">
              <a:solidFill>
                <a:schemeClr val="tx2"/>
              </a:solidFill>
            </a:rPr>
            <a:t>C0</a:t>
          </a:r>
          <a:endParaRPr lang="fr-FR" sz="800" b="0" dirty="0">
            <a:solidFill>
              <a:schemeClr val="tx2"/>
            </a:solidFill>
          </a:endParaRPr>
        </a:p>
      </dgm:t>
    </dgm:pt>
    <dgm:pt modelId="{AF69853D-A0A9-462C-9408-1313C4064ABC}" type="sibTrans" cxnId="{5C8CBF98-05A7-4A79-8319-92945994E1D0}">
      <dgm:prSet/>
      <dgm:spPr/>
      <dgm:t>
        <a:bodyPr/>
        <a:lstStyle/>
        <a:p>
          <a:endParaRPr lang="fr-FR" sz="2400"/>
        </a:p>
      </dgm:t>
    </dgm:pt>
    <dgm:pt modelId="{4AB62B42-0D80-49D2-8C32-16B0BC8F84CB}" type="parTrans" cxnId="{5C8CBF98-05A7-4A79-8319-92945994E1D0}">
      <dgm:prSet/>
      <dgm:spPr/>
      <dgm:t>
        <a:bodyPr/>
        <a:lstStyle/>
        <a:p>
          <a:endParaRPr lang="fr-FR" sz="2400"/>
        </a:p>
      </dgm:t>
    </dgm:pt>
    <dgm:pt modelId="{4DE2F26B-C1C7-48C5-AE63-66B05F7168CD}">
      <dgm:prSet phldrT="[Texte]" custT="1">
        <dgm:style>
          <a:lnRef idx="2">
            <a:schemeClr val="accent1"/>
          </a:lnRef>
          <a:fillRef idx="1">
            <a:schemeClr val="lt1"/>
          </a:fillRef>
          <a:effectRef idx="0">
            <a:schemeClr val="accent1"/>
          </a:effectRef>
          <a:fontRef idx="minor">
            <a:schemeClr val="dk1"/>
          </a:fontRef>
        </dgm:style>
      </dgm:prSet>
      <dgm:spPr/>
      <dgm:t>
        <a:bodyPr/>
        <a:lstStyle/>
        <a:p>
          <a:pPr algn="ctr"/>
          <a:r>
            <a:rPr lang="fr-FR" sz="1800" b="0" i="0" dirty="0">
              <a:solidFill>
                <a:schemeClr val="tx2"/>
              </a:solidFill>
            </a:rPr>
            <a:t>Réaction d’appui R</a:t>
          </a:r>
          <a:r>
            <a:rPr lang="fr-FR" sz="900" b="0" i="0" dirty="0">
              <a:solidFill>
                <a:schemeClr val="tx2"/>
              </a:solidFill>
            </a:rPr>
            <a:t>P1</a:t>
          </a:r>
          <a:endParaRPr lang="fr-FR" sz="900" b="0" dirty="0">
            <a:solidFill>
              <a:schemeClr val="tx2"/>
            </a:solidFill>
          </a:endParaRPr>
        </a:p>
      </dgm:t>
    </dgm:pt>
    <dgm:pt modelId="{155421F2-4BF4-4CBA-A957-961CC6B4B47C}" type="sibTrans" cxnId="{87B97663-AC49-43B6-83D7-510456460640}">
      <dgm:prSet/>
      <dgm:spPr/>
      <dgm:t>
        <a:bodyPr/>
        <a:lstStyle/>
        <a:p>
          <a:endParaRPr lang="fr-FR" sz="2400"/>
        </a:p>
      </dgm:t>
    </dgm:pt>
    <dgm:pt modelId="{A616C796-6B60-4BF0-A966-D5DCBBDABCD6}" type="parTrans" cxnId="{87B97663-AC49-43B6-83D7-510456460640}">
      <dgm:prSet/>
      <dgm:spPr/>
      <dgm:t>
        <a:bodyPr/>
        <a:lstStyle/>
        <a:p>
          <a:endParaRPr lang="fr-FR" sz="2400"/>
        </a:p>
      </dgm:t>
    </dgm:pt>
    <dgm:pt modelId="{BCC72763-3586-41C7-9CB5-8004FCD3B0B5}" type="pres">
      <dgm:prSet presAssocID="{E4839CE9-DD86-4F0B-9604-16C838F11F5A}" presName="diagram" presStyleCnt="0">
        <dgm:presLayoutVars>
          <dgm:chPref val="1"/>
          <dgm:dir/>
          <dgm:animOne val="branch"/>
          <dgm:animLvl val="lvl"/>
          <dgm:resizeHandles/>
        </dgm:presLayoutVars>
      </dgm:prSet>
      <dgm:spPr/>
    </dgm:pt>
    <dgm:pt modelId="{0E21C1CD-73B6-4735-8EF7-D6E6758E4837}" type="pres">
      <dgm:prSet presAssocID="{8810A4E4-3816-426E-8648-6BF59BE604ED}" presName="root" presStyleCnt="0"/>
      <dgm:spPr/>
    </dgm:pt>
    <dgm:pt modelId="{F0681B54-9DDE-4062-9244-EE49E29BC861}" type="pres">
      <dgm:prSet presAssocID="{8810A4E4-3816-426E-8648-6BF59BE604ED}" presName="rootComposite" presStyleCnt="0"/>
      <dgm:spPr/>
    </dgm:pt>
    <dgm:pt modelId="{1B6C229C-2218-4DDE-8923-E68CEAD67036}" type="pres">
      <dgm:prSet presAssocID="{8810A4E4-3816-426E-8648-6BF59BE604ED}" presName="rootText" presStyleLbl="node1" presStyleIdx="0" presStyleCnt="1" custScaleX="227676"/>
      <dgm:spPr/>
    </dgm:pt>
    <dgm:pt modelId="{CE3F9FD6-D8ED-4AB1-AFE6-86567CB86B00}" type="pres">
      <dgm:prSet presAssocID="{8810A4E4-3816-426E-8648-6BF59BE604ED}" presName="rootConnector" presStyleLbl="node1" presStyleIdx="0" presStyleCnt="1"/>
      <dgm:spPr/>
    </dgm:pt>
    <dgm:pt modelId="{3ADC56AA-B428-4BBE-B5C9-9E0EDF85D9BB}" type="pres">
      <dgm:prSet presAssocID="{8810A4E4-3816-426E-8648-6BF59BE604ED}" presName="childShape" presStyleCnt="0"/>
      <dgm:spPr/>
    </dgm:pt>
    <dgm:pt modelId="{D3AACDB5-CE26-4DFF-84BA-C307E9977FA2}" type="pres">
      <dgm:prSet presAssocID="{EB56081E-F00D-4F1D-9DD1-88917DEBDFC9}" presName="Name13" presStyleLbl="parChTrans1D2" presStyleIdx="0" presStyleCnt="3"/>
      <dgm:spPr/>
    </dgm:pt>
    <dgm:pt modelId="{1DD077E0-D0D3-4887-BF14-1AB407B5149E}" type="pres">
      <dgm:prSet presAssocID="{723223E1-1885-4DA2-91DE-D42D627CA6ED}" presName="childText" presStyleLbl="bgAcc1" presStyleIdx="0" presStyleCnt="3" custScaleX="245431" custScaleY="113274">
        <dgm:presLayoutVars>
          <dgm:bulletEnabled val="1"/>
        </dgm:presLayoutVars>
      </dgm:prSet>
      <dgm:spPr/>
    </dgm:pt>
    <dgm:pt modelId="{C7085C91-2C08-459B-8D5E-619270A92236}" type="pres">
      <dgm:prSet presAssocID="{4AB62B42-0D80-49D2-8C32-16B0BC8F84CB}" presName="Name13" presStyleLbl="parChTrans1D2" presStyleIdx="1" presStyleCnt="3"/>
      <dgm:spPr/>
    </dgm:pt>
    <dgm:pt modelId="{4B4F6E5E-B5AD-4792-8A58-5B499A1D3B7F}" type="pres">
      <dgm:prSet presAssocID="{FAFE45EE-1DBC-4EB1-B765-8EF411F33F47}" presName="childText" presStyleLbl="bgAcc1" presStyleIdx="1" presStyleCnt="3" custScaleX="245431" custScaleY="113274">
        <dgm:presLayoutVars>
          <dgm:bulletEnabled val="1"/>
        </dgm:presLayoutVars>
      </dgm:prSet>
      <dgm:spPr/>
    </dgm:pt>
    <dgm:pt modelId="{6187E9CE-1AB9-4E76-A628-AE620B80A845}" type="pres">
      <dgm:prSet presAssocID="{A616C796-6B60-4BF0-A966-D5DCBBDABCD6}" presName="Name13" presStyleLbl="parChTrans1D2" presStyleIdx="2" presStyleCnt="3"/>
      <dgm:spPr/>
    </dgm:pt>
    <dgm:pt modelId="{316D3569-FEC8-4D79-93EE-61C39E3F64C0}" type="pres">
      <dgm:prSet presAssocID="{4DE2F26B-C1C7-48C5-AE63-66B05F7168CD}" presName="childText" presStyleLbl="bgAcc1" presStyleIdx="2" presStyleCnt="3" custScaleX="245431" custScaleY="113274">
        <dgm:presLayoutVars>
          <dgm:bulletEnabled val="1"/>
        </dgm:presLayoutVars>
      </dgm:prSet>
      <dgm:spPr/>
    </dgm:pt>
  </dgm:ptLst>
  <dgm:cxnLst>
    <dgm:cxn modelId="{F84F1D08-4A0A-4FCE-89B3-F4F0D5319A69}" type="presOf" srcId="{4AB62B42-0D80-49D2-8C32-16B0BC8F84CB}" destId="{C7085C91-2C08-459B-8D5E-619270A92236}" srcOrd="0" destOrd="0" presId="urn:microsoft.com/office/officeart/2005/8/layout/hierarchy3"/>
    <dgm:cxn modelId="{3774F922-81C0-434B-9DAB-7836A8E23EBA}" type="presOf" srcId="{723223E1-1885-4DA2-91DE-D42D627CA6ED}" destId="{1DD077E0-D0D3-4887-BF14-1AB407B5149E}" srcOrd="0" destOrd="0" presId="urn:microsoft.com/office/officeart/2005/8/layout/hierarchy3"/>
    <dgm:cxn modelId="{5AEE232D-00A2-4310-8D5A-C6202DB28168}" type="presOf" srcId="{8810A4E4-3816-426E-8648-6BF59BE604ED}" destId="{1B6C229C-2218-4DDE-8923-E68CEAD67036}" srcOrd="0" destOrd="0" presId="urn:microsoft.com/office/officeart/2005/8/layout/hierarchy3"/>
    <dgm:cxn modelId="{53313643-2811-443F-84A9-D2C70C0CA69E}" type="presOf" srcId="{FAFE45EE-1DBC-4EB1-B765-8EF411F33F47}" destId="{4B4F6E5E-B5AD-4792-8A58-5B499A1D3B7F}" srcOrd="0" destOrd="0" presId="urn:microsoft.com/office/officeart/2005/8/layout/hierarchy3"/>
    <dgm:cxn modelId="{87B97663-AC49-43B6-83D7-510456460640}" srcId="{8810A4E4-3816-426E-8648-6BF59BE604ED}" destId="{4DE2F26B-C1C7-48C5-AE63-66B05F7168CD}" srcOrd="2" destOrd="0" parTransId="{A616C796-6B60-4BF0-A966-D5DCBBDABCD6}" sibTransId="{155421F2-4BF4-4CBA-A957-961CC6B4B47C}"/>
    <dgm:cxn modelId="{5CB69B4F-6A2D-436C-8C31-E836E3173E7F}" type="presOf" srcId="{A616C796-6B60-4BF0-A966-D5DCBBDABCD6}" destId="{6187E9CE-1AB9-4E76-A628-AE620B80A845}" srcOrd="0" destOrd="0" presId="urn:microsoft.com/office/officeart/2005/8/layout/hierarchy3"/>
    <dgm:cxn modelId="{1CC9A572-4367-45EE-BFDB-8CA6CD4198F5}" type="presOf" srcId="{E4839CE9-DD86-4F0B-9604-16C838F11F5A}" destId="{BCC72763-3586-41C7-9CB5-8004FCD3B0B5}" srcOrd="0" destOrd="0" presId="urn:microsoft.com/office/officeart/2005/8/layout/hierarchy3"/>
    <dgm:cxn modelId="{EEAFFB92-AE1F-48D9-A657-0C807BE0C93A}" type="presOf" srcId="{4DE2F26B-C1C7-48C5-AE63-66B05F7168CD}" destId="{316D3569-FEC8-4D79-93EE-61C39E3F64C0}" srcOrd="0" destOrd="0" presId="urn:microsoft.com/office/officeart/2005/8/layout/hierarchy3"/>
    <dgm:cxn modelId="{5C8CBF98-05A7-4A79-8319-92945994E1D0}" srcId="{8810A4E4-3816-426E-8648-6BF59BE604ED}" destId="{FAFE45EE-1DBC-4EB1-B765-8EF411F33F47}" srcOrd="1" destOrd="0" parTransId="{4AB62B42-0D80-49D2-8C32-16B0BC8F84CB}" sibTransId="{AF69853D-A0A9-462C-9408-1313C4064ABC}"/>
    <dgm:cxn modelId="{A7A483A4-E87F-4B1B-8013-FAA4B712B96C}" type="presOf" srcId="{EB56081E-F00D-4F1D-9DD1-88917DEBDFC9}" destId="{D3AACDB5-CE26-4DFF-84BA-C307E9977FA2}" srcOrd="0" destOrd="0" presId="urn:microsoft.com/office/officeart/2005/8/layout/hierarchy3"/>
    <dgm:cxn modelId="{B2B64CDD-7603-4F44-8B31-F80B30C02D21}" type="presOf" srcId="{8810A4E4-3816-426E-8648-6BF59BE604ED}" destId="{CE3F9FD6-D8ED-4AB1-AFE6-86567CB86B00}" srcOrd="1" destOrd="0" presId="urn:microsoft.com/office/officeart/2005/8/layout/hierarchy3"/>
    <dgm:cxn modelId="{BB1220E6-9224-43E6-8BA1-A4855ED9924B}" srcId="{8810A4E4-3816-426E-8648-6BF59BE604ED}" destId="{723223E1-1885-4DA2-91DE-D42D627CA6ED}" srcOrd="0" destOrd="0" parTransId="{EB56081E-F00D-4F1D-9DD1-88917DEBDFC9}" sibTransId="{A70768EB-46E3-4BA0-9B2C-7FFA773A0E98}"/>
    <dgm:cxn modelId="{053AA7EC-8350-4058-A6F5-122C14A6D8E8}" srcId="{E4839CE9-DD86-4F0B-9604-16C838F11F5A}" destId="{8810A4E4-3816-426E-8648-6BF59BE604ED}" srcOrd="0" destOrd="0" parTransId="{E805079C-0E73-4655-8F54-230B73DD72E3}" sibTransId="{9E33F0F7-4A38-4D4E-9D4F-531F16749CD8}"/>
    <dgm:cxn modelId="{16FD5C25-2F89-42D8-87D3-0BA62642EC78}" type="presParOf" srcId="{BCC72763-3586-41C7-9CB5-8004FCD3B0B5}" destId="{0E21C1CD-73B6-4735-8EF7-D6E6758E4837}" srcOrd="0" destOrd="0" presId="urn:microsoft.com/office/officeart/2005/8/layout/hierarchy3"/>
    <dgm:cxn modelId="{8A3A2B8B-D50E-4109-8223-7FE3BA6CEB65}" type="presParOf" srcId="{0E21C1CD-73B6-4735-8EF7-D6E6758E4837}" destId="{F0681B54-9DDE-4062-9244-EE49E29BC861}" srcOrd="0" destOrd="0" presId="urn:microsoft.com/office/officeart/2005/8/layout/hierarchy3"/>
    <dgm:cxn modelId="{8C90A69F-7C60-4055-A720-BB045761241F}" type="presParOf" srcId="{F0681B54-9DDE-4062-9244-EE49E29BC861}" destId="{1B6C229C-2218-4DDE-8923-E68CEAD67036}" srcOrd="0" destOrd="0" presId="urn:microsoft.com/office/officeart/2005/8/layout/hierarchy3"/>
    <dgm:cxn modelId="{C9BE4764-FF13-4259-929C-DCCDD80063E6}" type="presParOf" srcId="{F0681B54-9DDE-4062-9244-EE49E29BC861}" destId="{CE3F9FD6-D8ED-4AB1-AFE6-86567CB86B00}" srcOrd="1" destOrd="0" presId="urn:microsoft.com/office/officeart/2005/8/layout/hierarchy3"/>
    <dgm:cxn modelId="{A1C9AE39-668E-4AC0-AED0-1EC1A1990B77}" type="presParOf" srcId="{0E21C1CD-73B6-4735-8EF7-D6E6758E4837}" destId="{3ADC56AA-B428-4BBE-B5C9-9E0EDF85D9BB}" srcOrd="1" destOrd="0" presId="urn:microsoft.com/office/officeart/2005/8/layout/hierarchy3"/>
    <dgm:cxn modelId="{BF3AF63C-2429-43EA-9CE4-6A92C6D82FC9}" type="presParOf" srcId="{3ADC56AA-B428-4BBE-B5C9-9E0EDF85D9BB}" destId="{D3AACDB5-CE26-4DFF-84BA-C307E9977FA2}" srcOrd="0" destOrd="0" presId="urn:microsoft.com/office/officeart/2005/8/layout/hierarchy3"/>
    <dgm:cxn modelId="{3FD40A2F-2895-45B6-A00B-054BCBB6A003}" type="presParOf" srcId="{3ADC56AA-B428-4BBE-B5C9-9E0EDF85D9BB}" destId="{1DD077E0-D0D3-4887-BF14-1AB407B5149E}" srcOrd="1" destOrd="0" presId="urn:microsoft.com/office/officeart/2005/8/layout/hierarchy3"/>
    <dgm:cxn modelId="{7EC086E7-A1F4-4D9C-8DD2-22D60466FEA9}" type="presParOf" srcId="{3ADC56AA-B428-4BBE-B5C9-9E0EDF85D9BB}" destId="{C7085C91-2C08-459B-8D5E-619270A92236}" srcOrd="2" destOrd="0" presId="urn:microsoft.com/office/officeart/2005/8/layout/hierarchy3"/>
    <dgm:cxn modelId="{6E43EB68-F43C-47EE-9E9F-86464E5AB98C}" type="presParOf" srcId="{3ADC56AA-B428-4BBE-B5C9-9E0EDF85D9BB}" destId="{4B4F6E5E-B5AD-4792-8A58-5B499A1D3B7F}" srcOrd="3" destOrd="0" presId="urn:microsoft.com/office/officeart/2005/8/layout/hierarchy3"/>
    <dgm:cxn modelId="{FFB146A2-5315-49BE-9C92-396DE7213D75}" type="presParOf" srcId="{3ADC56AA-B428-4BBE-B5C9-9E0EDF85D9BB}" destId="{6187E9CE-1AB9-4E76-A628-AE620B80A845}" srcOrd="4" destOrd="0" presId="urn:microsoft.com/office/officeart/2005/8/layout/hierarchy3"/>
    <dgm:cxn modelId="{949F17F8-2EA3-4A52-B47F-43E4288914A2}" type="presParOf" srcId="{3ADC56AA-B428-4BBE-B5C9-9E0EDF85D9BB}" destId="{316D3569-FEC8-4D79-93EE-61C39E3F64C0}"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743F7DA-8C17-4C8B-9EF5-3EF5AA82DDC7}"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fr-FR"/>
        </a:p>
      </dgm:t>
    </dgm:pt>
    <dgm:pt modelId="{79703C39-EACC-4AB7-B44E-15AC842AB2F0}">
      <dgm:prSet phldrT="[Texte]"/>
      <dgm:spPr/>
      <dgm:t>
        <a:bodyPr/>
        <a:lstStyle/>
        <a:p>
          <a:r>
            <a:rPr lang="fr-FR" dirty="0"/>
            <a:t>On choisit des câbles 12T15S </a:t>
          </a:r>
        </a:p>
      </dgm:t>
    </dgm:pt>
    <dgm:pt modelId="{9F5F4ED6-9900-48DC-B506-81F8386CB19A}" type="parTrans" cxnId="{1D3D6510-DCC6-4524-87A6-8496647FDED2}">
      <dgm:prSet/>
      <dgm:spPr/>
      <dgm:t>
        <a:bodyPr/>
        <a:lstStyle/>
        <a:p>
          <a:endParaRPr lang="fr-FR"/>
        </a:p>
      </dgm:t>
    </dgm:pt>
    <dgm:pt modelId="{D5C0D879-B9BF-456B-992D-64185A8DDDF4}" type="sibTrans" cxnId="{1D3D6510-DCC6-4524-87A6-8496647FDED2}">
      <dgm:prSet/>
      <dgm:spPr/>
      <dgm:t>
        <a:bodyPr/>
        <a:lstStyle/>
        <a:p>
          <a:endParaRPr lang="fr-FR"/>
        </a:p>
      </dgm:t>
    </dgm:pt>
    <mc:AlternateContent xmlns:mc="http://schemas.openxmlformats.org/markup-compatibility/2006" xmlns:a14="http://schemas.microsoft.com/office/drawing/2010/main">
      <mc:Choice Requires="a14">
        <dgm:pt modelId="{87990B39-BC00-4678-945F-265078DCB8C8}">
          <dgm:prSet phldrT="[Texte]" custT="1"/>
          <dgm:spPr/>
          <dgm:t>
            <a:bodyPr/>
            <a:lstStyle/>
            <a:p>
              <a:pPr/>
              <a14:m>
                <m:oMathPara xmlns:m="http://schemas.openxmlformats.org/officeDocument/2006/math">
                  <m:oMathParaPr>
                    <m:jc m:val="right"/>
                  </m:oMathParaPr>
                  <m:oMath xmlns:m="http://schemas.openxmlformats.org/officeDocument/2006/math">
                    <m:sSub>
                      <m:sSubPr>
                        <m:ctrlPr>
                          <a:rPr lang="fr-FR" sz="1200" i="1" smtClean="0">
                            <a:solidFill>
                              <a:srgbClr val="836967"/>
                            </a:solidFill>
                            <a:latin typeface="Cambria Math" panose="02040503050406030204" pitchFamily="18" charset="0"/>
                          </a:rPr>
                        </m:ctrlPr>
                      </m:sSubPr>
                      <m:e>
                        <m:r>
                          <a:rPr lang="fr-FR" sz="1200" i="1">
                            <a:latin typeface="Cambria Math" panose="02040503050406030204" pitchFamily="18" charset="0"/>
                          </a:rPr>
                          <m:t>𝜎</m:t>
                        </m:r>
                      </m:e>
                      <m:sub>
                        <m:r>
                          <a:rPr lang="fr-FR" sz="1200" i="1">
                            <a:latin typeface="Cambria Math" panose="02040503050406030204" pitchFamily="18" charset="0"/>
                          </a:rPr>
                          <m:t>𝑝𝑚𝑜</m:t>
                        </m:r>
                      </m:sub>
                    </m:sSub>
                    <m:r>
                      <a:rPr lang="fr-FR" sz="1200" b="0" i="1" smtClean="0">
                        <a:latin typeface="Cambria Math" panose="02040503050406030204" pitchFamily="18" charset="0"/>
                      </a:rPr>
                      <m:t>=</m:t>
                    </m:r>
                  </m:oMath>
                </m:oMathPara>
              </a14:m>
              <a:endParaRPr lang="fr-FR" sz="120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200" i="0">
                        <a:latin typeface="Cambria Math" panose="02040503050406030204" pitchFamily="18" charset="0"/>
                      </a:rPr>
                      <m:t>1488</m:t>
                    </m:r>
                    <m:r>
                      <a:rPr lang="fr-FR" sz="1200" i="1">
                        <a:latin typeface="Cambria Math" panose="02040503050406030204" pitchFamily="18" charset="0"/>
                      </a:rPr>
                      <m:t>𝑀𝑃𝑎</m:t>
                    </m:r>
                  </m:oMath>
                </m:oMathPara>
              </a14:m>
              <a:endParaRPr lang="fr-FR" sz="1200" dirty="0"/>
            </a:p>
          </dgm:t>
        </dgm:pt>
      </mc:Choice>
      <mc:Fallback xmlns="">
        <dgm:pt modelId="{87990B39-BC00-4678-945F-265078DCB8C8}">
          <dgm:prSet phldrT="[Texte]" custT="1"/>
          <dgm:spPr/>
          <dgm:t>
            <a:bodyPr/>
            <a:lstStyle/>
            <a:p>
              <a:pPr/>
              <a:r>
                <a:rPr lang="fr-FR" sz="1200" i="0">
                  <a:latin typeface="Cambria Math" panose="02040503050406030204" pitchFamily="18" charset="0"/>
                </a:rPr>
                <a:t>𝜎</a:t>
              </a:r>
              <a:r>
                <a:rPr lang="fr-FR" sz="1200" i="0">
                  <a:solidFill>
                    <a:srgbClr val="836967"/>
                  </a:solidFill>
                  <a:latin typeface="Cambria Math" panose="02040503050406030204" pitchFamily="18" charset="0"/>
                </a:rPr>
                <a:t>_</a:t>
              </a:r>
              <a:r>
                <a:rPr lang="fr-FR" sz="1200" i="0">
                  <a:latin typeface="Cambria Math" panose="02040503050406030204" pitchFamily="18" charset="0"/>
                </a:rPr>
                <a:t>𝑝𝑚𝑜</a:t>
              </a:r>
              <a:r>
                <a:rPr lang="fr-FR" sz="1200" b="0" i="0">
                  <a:latin typeface="Cambria Math" panose="02040503050406030204" pitchFamily="18" charset="0"/>
                </a:rPr>
                <a:t>=</a:t>
              </a:r>
              <a:endParaRPr lang="fr-FR" sz="1200" i="1" dirty="0">
                <a:latin typeface="Cambria Math" panose="02040503050406030204" pitchFamily="18" charset="0"/>
              </a:endParaRPr>
            </a:p>
            <a:p>
              <a:pPr/>
              <a:r>
                <a:rPr lang="fr-FR" sz="1200" i="0">
                  <a:latin typeface="Cambria Math" panose="02040503050406030204" pitchFamily="18" charset="0"/>
                </a:rPr>
                <a:t>1488𝑀𝑃𝑎</a:t>
              </a:r>
              <a:endParaRPr lang="fr-FR" sz="1200" dirty="0"/>
            </a:p>
          </dgm:t>
        </dgm:pt>
      </mc:Fallback>
    </mc:AlternateContent>
    <dgm:pt modelId="{CA069908-839F-4460-A2BC-9BA1478AAD8B}" type="parTrans" cxnId="{955F6ED1-35FD-468B-9AE4-CF3C7B353961}">
      <dgm:prSet/>
      <dgm:spPr/>
      <dgm:t>
        <a:bodyPr/>
        <a:lstStyle/>
        <a:p>
          <a:endParaRPr lang="fr-FR"/>
        </a:p>
      </dgm:t>
    </dgm:pt>
    <dgm:pt modelId="{39A0BCDA-B9B4-468B-A700-DDFAE4EE6894}" type="sibTrans" cxnId="{955F6ED1-35FD-468B-9AE4-CF3C7B353961}">
      <dgm:prSet/>
      <dgm:spPr/>
      <dgm:t>
        <a:bodyPr/>
        <a:lstStyle/>
        <a:p>
          <a:endParaRPr lang="fr-FR"/>
        </a:p>
      </dgm:t>
    </dgm:pt>
    <dgm:pt modelId="{5C1BC178-D3F0-4B32-B9BE-D0D3EB9FC984}">
      <dgm:prSet phldrT="[Texte]" custT="1"/>
      <dgm:spPr/>
      <dgm:t>
        <a:bodyPr/>
        <a:lstStyle/>
        <a:p>
          <a:r>
            <a:rPr lang="fr-FR" sz="1200" dirty="0"/>
            <a:t>15% pertes</a:t>
          </a:r>
        </a:p>
      </dgm:t>
    </dgm:pt>
    <dgm:pt modelId="{0561D50E-5F81-4D45-AF7A-3A22286671B0}" type="parTrans" cxnId="{35B6491C-AEC8-4981-B9DB-54559657B018}">
      <dgm:prSet/>
      <dgm:spPr/>
      <dgm:t>
        <a:bodyPr/>
        <a:lstStyle/>
        <a:p>
          <a:endParaRPr lang="fr-FR"/>
        </a:p>
      </dgm:t>
    </dgm:pt>
    <dgm:pt modelId="{4B1A7A5A-7FCC-4460-ABD9-F22D580D1ADF}" type="sibTrans" cxnId="{35B6491C-AEC8-4981-B9DB-54559657B018}">
      <dgm:prSet/>
      <dgm:spPr/>
      <dgm:t>
        <a:bodyPr/>
        <a:lstStyle/>
        <a:p>
          <a:endParaRPr lang="fr-FR"/>
        </a:p>
      </dgm:t>
    </dgm:pt>
    <dgm:pt modelId="{12876841-DE3C-490B-861F-09407829D6F0}">
      <dgm:prSet phldrT="[Texte]" custT="1"/>
      <dgm:spPr>
        <a:solidFill>
          <a:srgbClr val="0F6FC6">
            <a:hueOff val="0"/>
            <a:satOff val="0"/>
            <a:lumOff val="0"/>
            <a:alphaOff val="0"/>
          </a:srgbClr>
        </a:solidFill>
        <a:ln w="19050" cap="flat" cmpd="sng" algn="ctr">
          <a:solidFill>
            <a:prstClr val="white">
              <a:hueOff val="0"/>
              <a:satOff val="0"/>
              <a:lumOff val="0"/>
              <a:alphaOff val="0"/>
            </a:prstClr>
          </a:solidFill>
          <a:prstDash val="solid"/>
        </a:ln>
        <a:effectLst/>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fr-FR" sz="1200" kern="1200" dirty="0">
              <a:solidFill>
                <a:prstClr val="white"/>
              </a:solidFill>
              <a:latin typeface="Corbel" panose="020B0503020204020204"/>
              <a:ea typeface="+mn-ea"/>
              <a:cs typeface="+mn-cs"/>
            </a:rPr>
            <a:t>Section : 12*150=</a:t>
          </a:r>
          <a:br>
            <a:rPr lang="fr-FR" sz="1200" kern="1200" dirty="0">
              <a:solidFill>
                <a:prstClr val="white"/>
              </a:solidFill>
              <a:latin typeface="Corbel" panose="020B0503020204020204"/>
              <a:ea typeface="+mn-ea"/>
              <a:cs typeface="+mn-cs"/>
            </a:rPr>
          </a:br>
          <a:r>
            <a:rPr lang="fr-FR" sz="1200" kern="1200" dirty="0">
              <a:solidFill>
                <a:prstClr val="white"/>
              </a:solidFill>
              <a:latin typeface="Corbel" panose="020B0503020204020204"/>
              <a:ea typeface="+mn-ea"/>
              <a:cs typeface="+mn-cs"/>
            </a:rPr>
            <a:t>1800mm²</a:t>
          </a:r>
        </a:p>
      </dgm:t>
    </dgm:pt>
    <dgm:pt modelId="{ACDA7BA4-176F-4471-B7A2-A32568080FC2}" type="parTrans" cxnId="{447339A4-33F3-4E49-97BA-206E018832B7}">
      <dgm:prSet/>
      <dgm:spPr/>
      <dgm:t>
        <a:bodyPr/>
        <a:lstStyle/>
        <a:p>
          <a:endParaRPr lang="fr-FR"/>
        </a:p>
      </dgm:t>
    </dgm:pt>
    <dgm:pt modelId="{3CC51439-AB9E-4A4C-9184-14FD813681FB}" type="sibTrans" cxnId="{447339A4-33F3-4E49-97BA-206E018832B7}">
      <dgm:prSet/>
      <dgm:spPr/>
      <dgm:t>
        <a:bodyPr/>
        <a:lstStyle/>
        <a:p>
          <a:endParaRPr lang="fr-FR"/>
        </a:p>
      </dgm:t>
    </dgm:pt>
    <mc:AlternateContent xmlns:mc="http://schemas.openxmlformats.org/markup-compatibility/2006" xmlns:a14="http://schemas.microsoft.com/office/drawing/2010/main">
      <mc:Choice Requires="a14">
        <dgm:pt modelId="{7CD6E417-3943-4E9C-97E4-A187F00813CF}">
          <dgm:prSet phldrT="[Texte]" custT="1"/>
          <dgm:spPr>
            <a:solidFill>
              <a:srgbClr val="0F6FC6">
                <a:hueOff val="0"/>
                <a:satOff val="0"/>
                <a:lumOff val="0"/>
                <a:alphaOff val="0"/>
              </a:srgbClr>
            </a:solidFill>
            <a:ln w="19050" cap="flat" cmpd="sng" algn="ctr">
              <a:solidFill>
                <a:prstClr val="white">
                  <a:hueOff val="0"/>
                  <a:satOff val="0"/>
                  <a:lumOff val="0"/>
                  <a:alphaOff val="0"/>
                </a:prstClr>
              </a:solidFill>
              <a:prstDash val="solid"/>
            </a:ln>
            <a:effectLst/>
          </dgm:spPr>
          <dgm:t>
            <a:bodyPr spcFirstLastPara="0" vert="horz" wrap="square" lIns="15240" tIns="15240" rIns="15240" bIns="15240" numCol="1" spcCol="1270" anchor="ctr" anchorCtr="0"/>
            <a:lstStyle/>
            <a:p>
              <a:pPr marL="0" lvl="0" algn="ctr" defTabSz="533400">
                <a:lnSpc>
                  <a:spcPct val="90000"/>
                </a:lnSpc>
                <a:spcBef>
                  <a:spcPct val="0"/>
                </a:spcBef>
                <a:spcAft>
                  <a:spcPct val="35000"/>
                </a:spcAft>
                <a:buNone/>
              </a:pPr>
              <a14:m>
                <m:oMathPara xmlns:m="http://schemas.openxmlformats.org/officeDocument/2006/math">
                  <m:oMathParaPr>
                    <m:jc m:val="center"/>
                  </m:oMathParaPr>
                  <m:oMath xmlns:m="http://schemas.openxmlformats.org/officeDocument/2006/math">
                    <m:sSub>
                      <m:sSubPr>
                        <m:ctrlPr>
                          <a:rPr lang="fr-FR" sz="1200" i="1" kern="1200" smtClean="0">
                            <a:solidFill>
                              <a:schemeClr val="bg1"/>
                            </a:solidFill>
                            <a:latin typeface="Cambria Math" panose="02040503050406030204" pitchFamily="18" charset="0"/>
                            <a:ea typeface="+mn-ea"/>
                            <a:cs typeface="+mn-cs"/>
                          </a:rPr>
                        </m:ctrlPr>
                      </m:sSubPr>
                      <m:e>
                        <m:r>
                          <a:rPr lang="fr-FR" sz="1200" i="1" kern="1200" smtClean="0">
                            <a:solidFill>
                              <a:schemeClr val="bg1"/>
                            </a:solidFill>
                            <a:latin typeface="Cambria Math" panose="02040503050406030204" pitchFamily="18" charset="0"/>
                            <a:ea typeface="+mn-ea"/>
                            <a:cs typeface="+mn-cs"/>
                          </a:rPr>
                          <m:t>𝐸</m:t>
                        </m:r>
                      </m:e>
                      <m:sub>
                        <m:r>
                          <a:rPr lang="fr-FR" sz="1200" i="1" kern="1200" smtClean="0">
                            <a:solidFill>
                              <a:schemeClr val="bg1"/>
                            </a:solidFill>
                            <a:latin typeface="Cambria Math" panose="02040503050406030204" pitchFamily="18" charset="0"/>
                            <a:ea typeface="+mn-ea"/>
                            <a:cs typeface="+mn-cs"/>
                          </a:rPr>
                          <m:t>𝑝</m:t>
                        </m:r>
                      </m:sub>
                    </m:sSub>
                    <m:r>
                      <a:rPr lang="fr-FR" sz="1200" i="1" kern="1200" smtClean="0">
                        <a:solidFill>
                          <a:schemeClr val="bg1"/>
                        </a:solidFill>
                        <a:latin typeface="Cambria Math" panose="02040503050406030204" pitchFamily="18" charset="0"/>
                        <a:ea typeface="+mn-ea"/>
                        <a:cs typeface="+mn-cs"/>
                      </a:rPr>
                      <m:t>=</m:t>
                    </m:r>
                  </m:oMath>
                  <m:oMath xmlns:m="http://schemas.openxmlformats.org/officeDocument/2006/math">
                    <m:r>
                      <a:rPr lang="fr-FR" sz="1200" i="1" kern="1200" smtClean="0">
                        <a:solidFill>
                          <a:schemeClr val="bg1"/>
                        </a:solidFill>
                        <a:latin typeface="Cambria Math" panose="02040503050406030204" pitchFamily="18" charset="0"/>
                        <a:ea typeface="+mn-ea"/>
                        <a:cs typeface="+mn-cs"/>
                      </a:rPr>
                      <m:t>190 </m:t>
                    </m:r>
                    <m:r>
                      <a:rPr lang="fr-FR" sz="1200" i="1" kern="1200" smtClean="0">
                        <a:solidFill>
                          <a:schemeClr val="bg1"/>
                        </a:solidFill>
                        <a:latin typeface="Cambria Math" panose="02040503050406030204" pitchFamily="18" charset="0"/>
                        <a:ea typeface="+mn-ea"/>
                        <a:cs typeface="+mn-cs"/>
                      </a:rPr>
                      <m:t>𝐺𝑃𝑎</m:t>
                    </m:r>
                  </m:oMath>
                </m:oMathPara>
              </a14:m>
              <a:endParaRPr lang="fr-FR" sz="1200" i="1" kern="1200" dirty="0">
                <a:solidFill>
                  <a:schemeClr val="bg1"/>
                </a:solidFill>
                <a:latin typeface="Cambria Math" panose="02040503050406030204" pitchFamily="18" charset="0"/>
                <a:ea typeface="+mn-ea"/>
                <a:cs typeface="+mn-cs"/>
              </a:endParaRPr>
            </a:p>
          </dgm:t>
        </dgm:pt>
      </mc:Choice>
      <mc:Fallback xmlns="">
        <dgm:pt modelId="{7CD6E417-3943-4E9C-97E4-A187F00813CF}">
          <dgm:prSet phldrT="[Texte]" custT="1"/>
          <dgm:spPr>
            <a:solidFill>
              <a:srgbClr val="0F6FC6">
                <a:hueOff val="0"/>
                <a:satOff val="0"/>
                <a:lumOff val="0"/>
                <a:alphaOff val="0"/>
              </a:srgbClr>
            </a:solidFill>
            <a:ln w="19050" cap="flat" cmpd="sng" algn="ctr">
              <a:solidFill>
                <a:prstClr val="white">
                  <a:hueOff val="0"/>
                  <a:satOff val="0"/>
                  <a:lumOff val="0"/>
                  <a:alphaOff val="0"/>
                </a:prstClr>
              </a:solidFill>
              <a:prstDash val="solid"/>
            </a:ln>
            <a:effectLst/>
          </dgm:spPr>
          <dgm:t>
            <a:bodyPr spcFirstLastPara="0" vert="horz" wrap="square" lIns="15240" tIns="15240" rIns="15240" bIns="15240" numCol="1" spcCol="1270" anchor="ctr" anchorCtr="0"/>
            <a:lstStyle/>
            <a:p>
              <a:pPr marL="0" lvl="0" algn="ctr" defTabSz="533400">
                <a:lnSpc>
                  <a:spcPct val="90000"/>
                </a:lnSpc>
                <a:spcBef>
                  <a:spcPct val="0"/>
                </a:spcBef>
                <a:spcAft>
                  <a:spcPct val="35000"/>
                </a:spcAft>
                <a:buNone/>
              </a:pPr>
              <a:r>
                <a:rPr lang="fr-FR" sz="1200" i="0" kern="1200">
                  <a:solidFill>
                    <a:schemeClr val="bg1"/>
                  </a:solidFill>
                  <a:latin typeface="Cambria Math" panose="02040503050406030204" pitchFamily="18" charset="0"/>
                  <a:ea typeface="+mn-ea"/>
                  <a:cs typeface="+mn-cs"/>
                </a:rPr>
                <a:t>𝐸_𝑝=</a:t>
              </a:r>
              <a:br>
                <a:rPr lang="fr-FR" sz="1200" i="1" kern="1200" dirty="0">
                  <a:solidFill>
                    <a:schemeClr val="bg1"/>
                  </a:solidFill>
                  <a:latin typeface="Cambria Math" panose="02040503050406030204" pitchFamily="18" charset="0"/>
                  <a:ea typeface="+mn-ea"/>
                  <a:cs typeface="+mn-cs"/>
                </a:rPr>
              </a:br>
              <a:r>
                <a:rPr lang="fr-FR" sz="1200" i="0" kern="1200">
                  <a:solidFill>
                    <a:schemeClr val="bg1"/>
                  </a:solidFill>
                  <a:latin typeface="Cambria Math" panose="02040503050406030204" pitchFamily="18" charset="0"/>
                  <a:ea typeface="+mn-ea"/>
                  <a:cs typeface="+mn-cs"/>
                </a:rPr>
                <a:t>190 𝐺𝑃𝑎</a:t>
              </a:r>
              <a:endParaRPr lang="fr-FR" sz="1200" i="1" kern="1200" dirty="0">
                <a:solidFill>
                  <a:schemeClr val="bg1"/>
                </a:solidFill>
                <a:latin typeface="Cambria Math" panose="02040503050406030204" pitchFamily="18" charset="0"/>
                <a:ea typeface="+mn-ea"/>
                <a:cs typeface="+mn-cs"/>
              </a:endParaRPr>
            </a:p>
          </dgm:t>
        </dgm:pt>
      </mc:Fallback>
    </mc:AlternateContent>
    <dgm:pt modelId="{E3D6732C-7365-4CD3-8CCC-020C6F837204}" type="sibTrans" cxnId="{3F257CD6-4AD8-4128-8009-C294609A6472}">
      <dgm:prSet/>
      <dgm:spPr/>
      <dgm:t>
        <a:bodyPr/>
        <a:lstStyle/>
        <a:p>
          <a:endParaRPr lang="fr-FR"/>
        </a:p>
      </dgm:t>
    </dgm:pt>
    <dgm:pt modelId="{07F01E5F-CF28-45B2-9569-C844130413ED}" type="parTrans" cxnId="{3F257CD6-4AD8-4128-8009-C294609A6472}">
      <dgm:prSet/>
      <dgm:spPr/>
      <dgm:t>
        <a:bodyPr/>
        <a:lstStyle/>
        <a:p>
          <a:endParaRPr lang="fr-FR"/>
        </a:p>
      </dgm:t>
    </dgm:pt>
    <dgm:pt modelId="{3B069753-188D-4FE4-BB44-F1A0DA5C244F}" type="pres">
      <dgm:prSet presAssocID="{6743F7DA-8C17-4C8B-9EF5-3EF5AA82DDC7}" presName="Name0" presStyleCnt="0">
        <dgm:presLayoutVars>
          <dgm:chMax val="1"/>
          <dgm:dir/>
          <dgm:animLvl val="ctr"/>
          <dgm:resizeHandles val="exact"/>
        </dgm:presLayoutVars>
      </dgm:prSet>
      <dgm:spPr/>
    </dgm:pt>
    <dgm:pt modelId="{C7915321-D385-43DC-9020-BC1463CED942}" type="pres">
      <dgm:prSet presAssocID="{79703C39-EACC-4AB7-B44E-15AC842AB2F0}" presName="centerShape" presStyleLbl="node0" presStyleIdx="0" presStyleCnt="1"/>
      <dgm:spPr/>
    </dgm:pt>
    <dgm:pt modelId="{BE410179-D6C2-4070-A1D6-076AC52B5771}" type="pres">
      <dgm:prSet presAssocID="{87990B39-BC00-4678-945F-265078DCB8C8}" presName="node" presStyleLbl="node1" presStyleIdx="0" presStyleCnt="4">
        <dgm:presLayoutVars>
          <dgm:bulletEnabled val="1"/>
        </dgm:presLayoutVars>
      </dgm:prSet>
      <dgm:spPr/>
    </dgm:pt>
    <dgm:pt modelId="{E549C854-5652-4907-B250-50468E85D802}" type="pres">
      <dgm:prSet presAssocID="{87990B39-BC00-4678-945F-265078DCB8C8}" presName="dummy" presStyleCnt="0"/>
      <dgm:spPr/>
    </dgm:pt>
    <dgm:pt modelId="{28D1FB6A-106F-480C-9F1A-C67E34903F49}" type="pres">
      <dgm:prSet presAssocID="{39A0BCDA-B9B4-468B-A700-DDFAE4EE6894}" presName="sibTrans" presStyleLbl="sibTrans2D1" presStyleIdx="0" presStyleCnt="4"/>
      <dgm:spPr/>
    </dgm:pt>
    <dgm:pt modelId="{A99A1BF4-32EB-4C2E-A46A-BBC11ADED568}" type="pres">
      <dgm:prSet presAssocID="{5C1BC178-D3F0-4B32-B9BE-D0D3EB9FC984}" presName="node" presStyleLbl="node1" presStyleIdx="1" presStyleCnt="4">
        <dgm:presLayoutVars>
          <dgm:bulletEnabled val="1"/>
        </dgm:presLayoutVars>
      </dgm:prSet>
      <dgm:spPr/>
    </dgm:pt>
    <dgm:pt modelId="{0B2CD52D-8C47-4FC8-BA59-3D9F073D0583}" type="pres">
      <dgm:prSet presAssocID="{5C1BC178-D3F0-4B32-B9BE-D0D3EB9FC984}" presName="dummy" presStyleCnt="0"/>
      <dgm:spPr/>
    </dgm:pt>
    <dgm:pt modelId="{AA4A8ACC-5F73-4749-A930-AFC90B4DE9F1}" type="pres">
      <dgm:prSet presAssocID="{4B1A7A5A-7FCC-4460-ABD9-F22D580D1ADF}" presName="sibTrans" presStyleLbl="sibTrans2D1" presStyleIdx="1" presStyleCnt="4"/>
      <dgm:spPr/>
    </dgm:pt>
    <dgm:pt modelId="{3CD03A82-0B5D-4FDB-9D38-3283B859A821}" type="pres">
      <dgm:prSet presAssocID="{7CD6E417-3943-4E9C-97E4-A187F00813CF}" presName="node" presStyleLbl="node1" presStyleIdx="2" presStyleCnt="4">
        <dgm:presLayoutVars>
          <dgm:bulletEnabled val="1"/>
        </dgm:presLayoutVars>
      </dgm:prSet>
      <dgm:spPr>
        <a:xfrm>
          <a:off x="874261" y="1312702"/>
          <a:ext cx="865305" cy="865305"/>
        </a:xfrm>
        <a:prstGeom prst="ellipse">
          <a:avLst/>
        </a:prstGeom>
      </dgm:spPr>
    </dgm:pt>
    <dgm:pt modelId="{3F743FC6-3DDD-41F1-813A-AFC9A032AD1E}" type="pres">
      <dgm:prSet presAssocID="{7CD6E417-3943-4E9C-97E4-A187F00813CF}" presName="dummy" presStyleCnt="0"/>
      <dgm:spPr/>
    </dgm:pt>
    <dgm:pt modelId="{1A737729-07D8-4648-AA18-9CF49F1EF8CC}" type="pres">
      <dgm:prSet presAssocID="{E3D6732C-7365-4CD3-8CCC-020C6F837204}" presName="sibTrans" presStyleLbl="sibTrans2D1" presStyleIdx="2" presStyleCnt="4"/>
      <dgm:spPr/>
    </dgm:pt>
    <dgm:pt modelId="{F59E3E7F-7AE0-4C76-A38A-4F3FC4587BAA}" type="pres">
      <dgm:prSet presAssocID="{12876841-DE3C-490B-861F-09407829D6F0}" presName="node" presStyleLbl="node1" presStyleIdx="3" presStyleCnt="4">
        <dgm:presLayoutVars>
          <dgm:bulletEnabled val="1"/>
        </dgm:presLayoutVars>
      </dgm:prSet>
      <dgm:spPr>
        <a:xfrm>
          <a:off x="820354" y="971497"/>
          <a:ext cx="925259" cy="925259"/>
        </a:xfrm>
        <a:prstGeom prst="ellipse">
          <a:avLst/>
        </a:prstGeom>
      </dgm:spPr>
    </dgm:pt>
    <dgm:pt modelId="{C413211C-1932-415B-8B65-E1ED8B4D9035}" type="pres">
      <dgm:prSet presAssocID="{12876841-DE3C-490B-861F-09407829D6F0}" presName="dummy" presStyleCnt="0"/>
      <dgm:spPr/>
    </dgm:pt>
    <dgm:pt modelId="{AEC281BC-E155-4703-A7BD-391CE34F5A3F}" type="pres">
      <dgm:prSet presAssocID="{3CC51439-AB9E-4A4C-9184-14FD813681FB}" presName="sibTrans" presStyleLbl="sibTrans2D1" presStyleIdx="3" presStyleCnt="4"/>
      <dgm:spPr/>
    </dgm:pt>
  </dgm:ptLst>
  <dgm:cxnLst>
    <dgm:cxn modelId="{15481110-CD70-4643-A5CC-34B05B7F4D07}" type="presOf" srcId="{79703C39-EACC-4AB7-B44E-15AC842AB2F0}" destId="{C7915321-D385-43DC-9020-BC1463CED942}" srcOrd="0" destOrd="0" presId="urn:microsoft.com/office/officeart/2005/8/layout/radial6"/>
    <dgm:cxn modelId="{1D3D6510-DCC6-4524-87A6-8496647FDED2}" srcId="{6743F7DA-8C17-4C8B-9EF5-3EF5AA82DDC7}" destId="{79703C39-EACC-4AB7-B44E-15AC842AB2F0}" srcOrd="0" destOrd="0" parTransId="{9F5F4ED6-9900-48DC-B506-81F8386CB19A}" sibTransId="{D5C0D879-B9BF-456B-992D-64185A8DDDF4}"/>
    <dgm:cxn modelId="{35B6491C-AEC8-4981-B9DB-54559657B018}" srcId="{79703C39-EACC-4AB7-B44E-15AC842AB2F0}" destId="{5C1BC178-D3F0-4B32-B9BE-D0D3EB9FC984}" srcOrd="1" destOrd="0" parTransId="{0561D50E-5F81-4D45-AF7A-3A22286671B0}" sibTransId="{4B1A7A5A-7FCC-4460-ABD9-F22D580D1ADF}"/>
    <dgm:cxn modelId="{A69F3738-B030-4D16-B5E1-55EC3AB9781F}" type="presOf" srcId="{6743F7DA-8C17-4C8B-9EF5-3EF5AA82DDC7}" destId="{3B069753-188D-4FE4-BB44-F1A0DA5C244F}" srcOrd="0" destOrd="0" presId="urn:microsoft.com/office/officeart/2005/8/layout/radial6"/>
    <dgm:cxn modelId="{8273F470-46B0-4104-B1FA-73021622E3BD}" type="presOf" srcId="{5C1BC178-D3F0-4B32-B9BE-D0D3EB9FC984}" destId="{A99A1BF4-32EB-4C2E-A46A-BBC11ADED568}" srcOrd="0" destOrd="0" presId="urn:microsoft.com/office/officeart/2005/8/layout/radial6"/>
    <dgm:cxn modelId="{83E73551-B204-430D-A03B-5EFA361E431A}" type="presOf" srcId="{7CD6E417-3943-4E9C-97E4-A187F00813CF}" destId="{3CD03A82-0B5D-4FDB-9D38-3283B859A821}" srcOrd="0" destOrd="0" presId="urn:microsoft.com/office/officeart/2005/8/layout/radial6"/>
    <dgm:cxn modelId="{E5E9109A-A776-45DA-A901-132FC75E1E2A}" type="presOf" srcId="{3CC51439-AB9E-4A4C-9184-14FD813681FB}" destId="{AEC281BC-E155-4703-A7BD-391CE34F5A3F}" srcOrd="0" destOrd="0" presId="urn:microsoft.com/office/officeart/2005/8/layout/radial6"/>
    <dgm:cxn modelId="{447339A4-33F3-4E49-97BA-206E018832B7}" srcId="{79703C39-EACC-4AB7-B44E-15AC842AB2F0}" destId="{12876841-DE3C-490B-861F-09407829D6F0}" srcOrd="3" destOrd="0" parTransId="{ACDA7BA4-176F-4471-B7A2-A32568080FC2}" sibTransId="{3CC51439-AB9E-4A4C-9184-14FD813681FB}"/>
    <dgm:cxn modelId="{7EE9E8B7-CFD9-482B-B550-EC87A75BB6E6}" type="presOf" srcId="{39A0BCDA-B9B4-468B-A700-DDFAE4EE6894}" destId="{28D1FB6A-106F-480C-9F1A-C67E34903F49}" srcOrd="0" destOrd="0" presId="urn:microsoft.com/office/officeart/2005/8/layout/radial6"/>
    <dgm:cxn modelId="{C7FBD1BC-6AD1-4138-83E3-C425DDABB9A0}" type="presOf" srcId="{87990B39-BC00-4678-945F-265078DCB8C8}" destId="{BE410179-D6C2-4070-A1D6-076AC52B5771}" srcOrd="0" destOrd="0" presId="urn:microsoft.com/office/officeart/2005/8/layout/radial6"/>
    <dgm:cxn modelId="{A000B6CF-9D1C-4C78-8F26-32C24AECC1B6}" type="presOf" srcId="{E3D6732C-7365-4CD3-8CCC-020C6F837204}" destId="{1A737729-07D8-4648-AA18-9CF49F1EF8CC}" srcOrd="0" destOrd="0" presId="urn:microsoft.com/office/officeart/2005/8/layout/radial6"/>
    <dgm:cxn modelId="{955F6ED1-35FD-468B-9AE4-CF3C7B353961}" srcId="{79703C39-EACC-4AB7-B44E-15AC842AB2F0}" destId="{87990B39-BC00-4678-945F-265078DCB8C8}" srcOrd="0" destOrd="0" parTransId="{CA069908-839F-4460-A2BC-9BA1478AAD8B}" sibTransId="{39A0BCDA-B9B4-468B-A700-DDFAE4EE6894}"/>
    <dgm:cxn modelId="{3F257CD6-4AD8-4128-8009-C294609A6472}" srcId="{79703C39-EACC-4AB7-B44E-15AC842AB2F0}" destId="{7CD6E417-3943-4E9C-97E4-A187F00813CF}" srcOrd="2" destOrd="0" parTransId="{07F01E5F-CF28-45B2-9569-C844130413ED}" sibTransId="{E3D6732C-7365-4CD3-8CCC-020C6F837204}"/>
    <dgm:cxn modelId="{6D558DE5-EA9C-492C-887A-179AA777DF7C}" type="presOf" srcId="{4B1A7A5A-7FCC-4460-ABD9-F22D580D1ADF}" destId="{AA4A8ACC-5F73-4749-A930-AFC90B4DE9F1}" srcOrd="0" destOrd="0" presId="urn:microsoft.com/office/officeart/2005/8/layout/radial6"/>
    <dgm:cxn modelId="{29D7BAF9-4E99-4F6A-ADCA-B6D5A9130F3F}" type="presOf" srcId="{12876841-DE3C-490B-861F-09407829D6F0}" destId="{F59E3E7F-7AE0-4C76-A38A-4F3FC4587BAA}" srcOrd="0" destOrd="0" presId="urn:microsoft.com/office/officeart/2005/8/layout/radial6"/>
    <dgm:cxn modelId="{89522A3D-FBF7-4902-A617-73E2B7067ADE}" type="presParOf" srcId="{3B069753-188D-4FE4-BB44-F1A0DA5C244F}" destId="{C7915321-D385-43DC-9020-BC1463CED942}" srcOrd="0" destOrd="0" presId="urn:microsoft.com/office/officeart/2005/8/layout/radial6"/>
    <dgm:cxn modelId="{58AD382C-162F-443C-AD77-610943A70110}" type="presParOf" srcId="{3B069753-188D-4FE4-BB44-F1A0DA5C244F}" destId="{BE410179-D6C2-4070-A1D6-076AC52B5771}" srcOrd="1" destOrd="0" presId="urn:microsoft.com/office/officeart/2005/8/layout/radial6"/>
    <dgm:cxn modelId="{69B0CE50-4F5B-4B9C-A762-743C068F6681}" type="presParOf" srcId="{3B069753-188D-4FE4-BB44-F1A0DA5C244F}" destId="{E549C854-5652-4907-B250-50468E85D802}" srcOrd="2" destOrd="0" presId="urn:microsoft.com/office/officeart/2005/8/layout/radial6"/>
    <dgm:cxn modelId="{5D384CE2-DA44-4AEA-B855-A62016DE6806}" type="presParOf" srcId="{3B069753-188D-4FE4-BB44-F1A0DA5C244F}" destId="{28D1FB6A-106F-480C-9F1A-C67E34903F49}" srcOrd="3" destOrd="0" presId="urn:microsoft.com/office/officeart/2005/8/layout/radial6"/>
    <dgm:cxn modelId="{D1E8EAC7-8E57-41DA-925D-236B9F9CD9D0}" type="presParOf" srcId="{3B069753-188D-4FE4-BB44-F1A0DA5C244F}" destId="{A99A1BF4-32EB-4C2E-A46A-BBC11ADED568}" srcOrd="4" destOrd="0" presId="urn:microsoft.com/office/officeart/2005/8/layout/radial6"/>
    <dgm:cxn modelId="{2932CDE4-864F-4C2F-BB09-500EA120637D}" type="presParOf" srcId="{3B069753-188D-4FE4-BB44-F1A0DA5C244F}" destId="{0B2CD52D-8C47-4FC8-BA59-3D9F073D0583}" srcOrd="5" destOrd="0" presId="urn:microsoft.com/office/officeart/2005/8/layout/radial6"/>
    <dgm:cxn modelId="{40F45C1A-98D1-4A48-8C2D-90227C6ECCF4}" type="presParOf" srcId="{3B069753-188D-4FE4-BB44-F1A0DA5C244F}" destId="{AA4A8ACC-5F73-4749-A930-AFC90B4DE9F1}" srcOrd="6" destOrd="0" presId="urn:microsoft.com/office/officeart/2005/8/layout/radial6"/>
    <dgm:cxn modelId="{D1EA5E22-2792-41DA-B45E-53237A023D2D}" type="presParOf" srcId="{3B069753-188D-4FE4-BB44-F1A0DA5C244F}" destId="{3CD03A82-0B5D-4FDB-9D38-3283B859A821}" srcOrd="7" destOrd="0" presId="urn:microsoft.com/office/officeart/2005/8/layout/radial6"/>
    <dgm:cxn modelId="{7C3B40D7-0D4B-4F38-9332-7361549717BD}" type="presParOf" srcId="{3B069753-188D-4FE4-BB44-F1A0DA5C244F}" destId="{3F743FC6-3DDD-41F1-813A-AFC9A032AD1E}" srcOrd="8" destOrd="0" presId="urn:microsoft.com/office/officeart/2005/8/layout/radial6"/>
    <dgm:cxn modelId="{93D98DD9-9ED9-4692-BB12-E9CBCA9D283E}" type="presParOf" srcId="{3B069753-188D-4FE4-BB44-F1A0DA5C244F}" destId="{1A737729-07D8-4648-AA18-9CF49F1EF8CC}" srcOrd="9" destOrd="0" presId="urn:microsoft.com/office/officeart/2005/8/layout/radial6"/>
    <dgm:cxn modelId="{E65BB2A6-F849-42E0-BE49-7BBDF87E80F4}" type="presParOf" srcId="{3B069753-188D-4FE4-BB44-F1A0DA5C244F}" destId="{F59E3E7F-7AE0-4C76-A38A-4F3FC4587BAA}" srcOrd="10" destOrd="0" presId="urn:microsoft.com/office/officeart/2005/8/layout/radial6"/>
    <dgm:cxn modelId="{3DED531D-5994-412D-A711-5C749C1D65CA}" type="presParOf" srcId="{3B069753-188D-4FE4-BB44-F1A0DA5C244F}" destId="{C413211C-1932-415B-8B65-E1ED8B4D9035}" srcOrd="11" destOrd="0" presId="urn:microsoft.com/office/officeart/2005/8/layout/radial6"/>
    <dgm:cxn modelId="{FE7D2FCE-0E18-48B8-9C23-65932DDC5E6D}" type="presParOf" srcId="{3B069753-188D-4FE4-BB44-F1A0DA5C244F}" destId="{AEC281BC-E155-4703-A7BD-391CE34F5A3F}" srcOrd="12" destOrd="0" presId="urn:microsoft.com/office/officeart/2005/8/layout/radial6"/>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4839CE9-DD86-4F0B-9604-16C838F11F5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fr-FR"/>
        </a:p>
      </dgm:t>
    </dgm:pt>
    <dgm:pt modelId="{8810A4E4-3816-426E-8648-6BF59BE604ED}">
      <dgm:prSet phldrT="[Texte]" custT="1"/>
      <dgm:spPr/>
      <dgm:t>
        <a:bodyPr/>
        <a:lstStyle/>
        <a:p>
          <a:r>
            <a:rPr lang="fr-FR" sz="2200" b="1" i="0" dirty="0"/>
            <a:t>Actions à prendre en compte</a:t>
          </a:r>
          <a:endParaRPr lang="fr-FR" sz="2200" dirty="0"/>
        </a:p>
      </dgm:t>
    </dgm:pt>
    <dgm:pt modelId="{E805079C-0E73-4655-8F54-230B73DD72E3}" type="parTrans" cxnId="{053AA7EC-8350-4058-A6F5-122C14A6D8E8}">
      <dgm:prSet/>
      <dgm:spPr/>
      <dgm:t>
        <a:bodyPr/>
        <a:lstStyle/>
        <a:p>
          <a:endParaRPr lang="fr-FR" sz="2400"/>
        </a:p>
      </dgm:t>
    </dgm:pt>
    <dgm:pt modelId="{9E33F0F7-4A38-4D4E-9D4F-531F16749CD8}" type="sibTrans" cxnId="{053AA7EC-8350-4058-A6F5-122C14A6D8E8}">
      <dgm:prSet/>
      <dgm:spPr/>
      <dgm:t>
        <a:bodyPr/>
        <a:lstStyle/>
        <a:p>
          <a:endParaRPr lang="fr-FR" sz="2400"/>
        </a:p>
      </dgm:t>
    </dgm:pt>
    <dgm:pt modelId="{723223E1-1885-4DA2-91DE-D42D627CA6ED}">
      <dgm:prSet phldrT="[Texte]" custT="1">
        <dgm:style>
          <a:lnRef idx="2">
            <a:schemeClr val="accent1"/>
          </a:lnRef>
          <a:fillRef idx="1">
            <a:schemeClr val="lt1"/>
          </a:fillRef>
          <a:effectRef idx="0">
            <a:schemeClr val="accent1"/>
          </a:effectRef>
          <a:fontRef idx="minor">
            <a:schemeClr val="dk1"/>
          </a:fontRef>
        </dgm:style>
      </dgm:prSet>
      <dgm:spPr>
        <a:ln/>
      </dgm:spPr>
      <dgm:t>
        <a:bodyPr spcFirstLastPara="0" vert="horz" wrap="square" lIns="34290" tIns="22860" rIns="34290" bIns="22860" numCol="1" spcCol="1270" anchor="ctr" anchorCtr="0"/>
        <a:lstStyle/>
        <a:p>
          <a:pPr marL="0" lvl="0" indent="0" algn="ctr" defTabSz="800100">
            <a:lnSpc>
              <a:spcPct val="90000"/>
            </a:lnSpc>
            <a:spcBef>
              <a:spcPct val="0"/>
            </a:spcBef>
            <a:spcAft>
              <a:spcPct val="35000"/>
            </a:spcAft>
            <a:buNone/>
          </a:pPr>
          <a:r>
            <a:rPr lang="fr-FR" sz="1800" b="0" i="0" kern="1200" dirty="0">
              <a:solidFill>
                <a:srgbClr val="17406D"/>
              </a:solidFill>
              <a:latin typeface="Corbel" panose="020B0503020204020204"/>
              <a:ea typeface="+mn-ea"/>
              <a:cs typeface="+mn-cs"/>
            </a:rPr>
            <a:t>Effet de l’enlèvement de l’équipage mobile F</a:t>
          </a:r>
        </a:p>
      </dgm:t>
    </dgm:pt>
    <dgm:pt modelId="{EB56081E-F00D-4F1D-9DD1-88917DEBDFC9}" type="parTrans" cxnId="{BB1220E6-9224-43E6-8BA1-A4855ED9924B}">
      <dgm:prSet/>
      <dgm:spPr/>
      <dgm:t>
        <a:bodyPr/>
        <a:lstStyle/>
        <a:p>
          <a:endParaRPr lang="fr-FR" sz="2400"/>
        </a:p>
      </dgm:t>
    </dgm:pt>
    <dgm:pt modelId="{A70768EB-46E3-4BA0-9B2C-7FFA773A0E98}" type="sibTrans" cxnId="{BB1220E6-9224-43E6-8BA1-A4855ED9924B}">
      <dgm:prSet/>
      <dgm:spPr/>
      <dgm:t>
        <a:bodyPr/>
        <a:lstStyle/>
        <a:p>
          <a:endParaRPr lang="fr-FR" sz="2400"/>
        </a:p>
      </dgm:t>
    </dgm:pt>
    <dgm:pt modelId="{FAFE45EE-1DBC-4EB1-B765-8EF411F33F47}">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1800" b="0" i="0" dirty="0">
              <a:solidFill>
                <a:schemeClr val="tx2"/>
              </a:solidFill>
            </a:rPr>
            <a:t>Effet du durcissement du béton P</a:t>
          </a:r>
          <a:endParaRPr lang="fr-FR" sz="1800" b="0" dirty="0">
            <a:solidFill>
              <a:schemeClr val="tx2"/>
            </a:solidFill>
          </a:endParaRPr>
        </a:p>
      </dgm:t>
    </dgm:pt>
    <dgm:pt modelId="{AF69853D-A0A9-462C-9408-1313C4064ABC}" type="sibTrans" cxnId="{5C8CBF98-05A7-4A79-8319-92945994E1D0}">
      <dgm:prSet/>
      <dgm:spPr/>
      <dgm:t>
        <a:bodyPr/>
        <a:lstStyle/>
        <a:p>
          <a:endParaRPr lang="fr-FR" sz="2400"/>
        </a:p>
      </dgm:t>
    </dgm:pt>
    <dgm:pt modelId="{4AB62B42-0D80-49D2-8C32-16B0BC8F84CB}" type="parTrans" cxnId="{5C8CBF98-05A7-4A79-8319-92945994E1D0}">
      <dgm:prSet/>
      <dgm:spPr/>
      <dgm:t>
        <a:bodyPr/>
        <a:lstStyle/>
        <a:p>
          <a:endParaRPr lang="fr-FR" sz="2400"/>
        </a:p>
      </dgm:t>
    </dgm:pt>
    <mc:AlternateContent xmlns:mc="http://schemas.openxmlformats.org/markup-compatibility/2006" xmlns:a14="http://schemas.microsoft.com/office/drawing/2010/main">
      <mc:Choice Requires="a14">
        <dgm:pt modelId="{4DE2F26B-C1C7-48C5-AE63-66B05F7168CD}">
          <dgm:prSet phldrT="[Texte]" custT="1">
            <dgm:style>
              <a:lnRef idx="2">
                <a:schemeClr val="accent1"/>
              </a:lnRef>
              <a:fillRef idx="1">
                <a:schemeClr val="lt1"/>
              </a:fillRef>
              <a:effectRef idx="0">
                <a:schemeClr val="accent1"/>
              </a:effectRef>
              <a:fontRef idx="minor">
                <a:schemeClr val="dk1"/>
              </a:fontRef>
            </dgm:style>
          </dgm:prSet>
          <dgm:spPr>
            <a:ln/>
          </dgm:spPr>
          <dgm:t>
            <a:bodyPr spcFirstLastPara="0" vert="horz" wrap="square" lIns="34290" tIns="22860" rIns="34290" bIns="22860" numCol="1" spcCol="1270" anchor="ctr" anchorCtr="0"/>
            <a:lstStyle/>
            <a:p>
              <a:pPr marL="0" lvl="0" indent="0" algn="ctr" defTabSz="800100">
                <a:lnSpc>
                  <a:spcPct val="90000"/>
                </a:lnSpc>
                <a:spcBef>
                  <a:spcPct val="0"/>
                </a:spcBef>
                <a:spcAft>
                  <a:spcPct val="35000"/>
                </a:spcAft>
                <a:buNone/>
              </a:pPr>
              <a:r>
                <a:rPr lang="fr-FR" sz="1800" b="0" i="0" kern="1200" dirty="0">
                  <a:solidFill>
                    <a:srgbClr val="17406D"/>
                  </a:solidFill>
                  <a:latin typeface="Corbel" panose="020B0503020204020204"/>
                  <a:ea typeface="+mn-ea"/>
                  <a:cs typeface="+mn-cs"/>
                </a:rPr>
                <a:t>Effet du gradient thermique </a:t>
              </a:r>
              <a14:m>
                <m:oMath xmlns:m="http://schemas.openxmlformats.org/officeDocument/2006/math">
                  <m:sSub>
                    <m:sSubPr>
                      <m:ctrlPr>
                        <a:rPr lang="fr-FR" sz="1800" i="1" kern="1200" smtClean="0">
                          <a:solidFill>
                            <a:schemeClr val="tx2"/>
                          </a:solidFill>
                          <a:latin typeface="Cambria Math" panose="02040503050406030204" pitchFamily="18" charset="0"/>
                        </a:rPr>
                      </m:ctrlPr>
                    </m:sSubPr>
                    <m:e>
                      <m:r>
                        <a:rPr lang="fr-FR" sz="1800" kern="1200">
                          <a:solidFill>
                            <a:schemeClr val="tx2"/>
                          </a:solidFill>
                          <a:latin typeface="Cambria Math" panose="02040503050406030204" pitchFamily="18" charset="0"/>
                        </a:rPr>
                        <m:t>∆</m:t>
                      </m:r>
                      <m:r>
                        <a:rPr lang="fr-FR" sz="1800" i="1" kern="1200">
                          <a:solidFill>
                            <a:schemeClr val="tx2"/>
                          </a:solidFill>
                          <a:latin typeface="Cambria Math" panose="02040503050406030204" pitchFamily="18" charset="0"/>
                        </a:rPr>
                        <m:t>𝑇</m:t>
                      </m:r>
                    </m:e>
                    <m:sub>
                      <m:r>
                        <a:rPr lang="fr-FR" sz="1800" i="0" kern="1200">
                          <a:solidFill>
                            <a:schemeClr val="tx2"/>
                          </a:solidFill>
                          <a:latin typeface="Cambria Math" panose="02040503050406030204" pitchFamily="18" charset="0"/>
                        </a:rPr>
                        <m:t> </m:t>
                      </m:r>
                    </m:sub>
                  </m:sSub>
                  <m:r>
                    <a:rPr lang="fr-FR" sz="1800" i="0" kern="1200">
                      <a:solidFill>
                        <a:schemeClr val="tx2"/>
                      </a:solidFill>
                      <a:latin typeface="Cambria Math" panose="02040503050406030204" pitchFamily="18" charset="0"/>
                    </a:rPr>
                    <m:t>=15°</m:t>
                  </m:r>
                  <m:r>
                    <a:rPr lang="fr-FR" sz="1800" i="1" kern="1200">
                      <a:solidFill>
                        <a:schemeClr val="tx2"/>
                      </a:solidFill>
                      <a:latin typeface="Cambria Math" panose="02040503050406030204" pitchFamily="18" charset="0"/>
                    </a:rPr>
                    <m:t>𝐶</m:t>
                  </m:r>
                </m:oMath>
              </a14:m>
              <a:r>
                <a:rPr lang="fr-FR" sz="1800" kern="1200" dirty="0">
                  <a:solidFill>
                    <a:schemeClr val="tx2"/>
                  </a:solidFill>
                  <a:latin typeface="Corbel" panose="020B0503020204020204"/>
                  <a:ea typeface="+mn-ea"/>
                  <a:cs typeface="+mn-cs"/>
                </a:rPr>
                <a:t> </a:t>
              </a:r>
              <a:endParaRPr lang="fr-FR" sz="1800" b="0" i="0" kern="1200" dirty="0">
                <a:solidFill>
                  <a:srgbClr val="17406D"/>
                </a:solidFill>
                <a:latin typeface="Corbel" panose="020B0503020204020204"/>
                <a:ea typeface="+mn-ea"/>
                <a:cs typeface="+mn-cs"/>
              </a:endParaRPr>
            </a:p>
          </dgm:t>
        </dgm:pt>
      </mc:Choice>
      <mc:Fallback xmlns="">
        <dgm:pt modelId="{4DE2F26B-C1C7-48C5-AE63-66B05F7168CD}">
          <dgm:prSet phldrT="[Texte]" custT="1">
            <dgm:style>
              <a:lnRef idx="2">
                <a:schemeClr val="accent1"/>
              </a:lnRef>
              <a:fillRef idx="1">
                <a:schemeClr val="lt1"/>
              </a:fillRef>
              <a:effectRef idx="0">
                <a:schemeClr val="accent1"/>
              </a:effectRef>
              <a:fontRef idx="minor">
                <a:schemeClr val="dk1"/>
              </a:fontRef>
            </dgm:style>
          </dgm:prSet>
          <dgm:spPr>
            <a:ln/>
          </dgm:spPr>
          <dgm:t>
            <a:bodyPr spcFirstLastPara="0" vert="horz" wrap="square" lIns="34290" tIns="22860" rIns="34290" bIns="22860" numCol="1" spcCol="1270" anchor="ctr" anchorCtr="0"/>
            <a:lstStyle/>
            <a:p>
              <a:pPr marL="0" lvl="0" indent="0" algn="ctr" defTabSz="800100">
                <a:lnSpc>
                  <a:spcPct val="90000"/>
                </a:lnSpc>
                <a:spcBef>
                  <a:spcPct val="0"/>
                </a:spcBef>
                <a:spcAft>
                  <a:spcPct val="35000"/>
                </a:spcAft>
                <a:buNone/>
              </a:pPr>
              <a:r>
                <a:rPr lang="fr-FR" sz="1800" b="0" i="0" kern="1200" dirty="0">
                  <a:solidFill>
                    <a:srgbClr val="17406D"/>
                  </a:solidFill>
                  <a:latin typeface="Corbel" panose="020B0503020204020204"/>
                  <a:ea typeface="+mn-ea"/>
                  <a:cs typeface="+mn-cs"/>
                </a:rPr>
                <a:t>Effet du gradient thermique </a:t>
              </a:r>
              <a:r>
                <a:rPr lang="fr-FR" sz="1800" i="0" kern="1200">
                  <a:solidFill>
                    <a:schemeClr val="tx2"/>
                  </a:solidFill>
                  <a:latin typeface="Cambria Math" panose="02040503050406030204" pitchFamily="18" charset="0"/>
                </a:rPr>
                <a:t>〖∆𝑇〗_ =15°𝐶</a:t>
              </a:r>
              <a:r>
                <a:rPr lang="fr-FR" sz="1800" kern="1200" dirty="0">
                  <a:solidFill>
                    <a:schemeClr val="tx2"/>
                  </a:solidFill>
                  <a:latin typeface="Corbel" panose="020B0503020204020204"/>
                  <a:ea typeface="+mn-ea"/>
                  <a:cs typeface="+mn-cs"/>
                </a:rPr>
                <a:t> </a:t>
              </a:r>
              <a:endParaRPr lang="fr-FR" sz="1800" b="0" i="0" kern="1200" dirty="0">
                <a:solidFill>
                  <a:srgbClr val="17406D"/>
                </a:solidFill>
                <a:latin typeface="Corbel" panose="020B0503020204020204"/>
                <a:ea typeface="+mn-ea"/>
                <a:cs typeface="+mn-cs"/>
              </a:endParaRPr>
            </a:p>
          </dgm:t>
        </dgm:pt>
      </mc:Fallback>
    </mc:AlternateContent>
    <dgm:pt modelId="{155421F2-4BF4-4CBA-A957-961CC6B4B47C}" type="sibTrans" cxnId="{87B97663-AC49-43B6-83D7-510456460640}">
      <dgm:prSet/>
      <dgm:spPr/>
      <dgm:t>
        <a:bodyPr/>
        <a:lstStyle/>
        <a:p>
          <a:endParaRPr lang="fr-FR" sz="2400"/>
        </a:p>
      </dgm:t>
    </dgm:pt>
    <dgm:pt modelId="{A616C796-6B60-4BF0-A966-D5DCBBDABCD6}" type="parTrans" cxnId="{87B97663-AC49-43B6-83D7-510456460640}">
      <dgm:prSet/>
      <dgm:spPr/>
      <dgm:t>
        <a:bodyPr/>
        <a:lstStyle/>
        <a:p>
          <a:endParaRPr lang="fr-FR" sz="2400"/>
        </a:p>
      </dgm:t>
    </dgm:pt>
    <dgm:pt modelId="{BCC72763-3586-41C7-9CB5-8004FCD3B0B5}" type="pres">
      <dgm:prSet presAssocID="{E4839CE9-DD86-4F0B-9604-16C838F11F5A}" presName="diagram" presStyleCnt="0">
        <dgm:presLayoutVars>
          <dgm:chPref val="1"/>
          <dgm:dir/>
          <dgm:animOne val="branch"/>
          <dgm:animLvl val="lvl"/>
          <dgm:resizeHandles/>
        </dgm:presLayoutVars>
      </dgm:prSet>
      <dgm:spPr/>
    </dgm:pt>
    <dgm:pt modelId="{0E21C1CD-73B6-4735-8EF7-D6E6758E4837}" type="pres">
      <dgm:prSet presAssocID="{8810A4E4-3816-426E-8648-6BF59BE604ED}" presName="root" presStyleCnt="0"/>
      <dgm:spPr/>
    </dgm:pt>
    <dgm:pt modelId="{F0681B54-9DDE-4062-9244-EE49E29BC861}" type="pres">
      <dgm:prSet presAssocID="{8810A4E4-3816-426E-8648-6BF59BE604ED}" presName="rootComposite" presStyleCnt="0"/>
      <dgm:spPr/>
    </dgm:pt>
    <dgm:pt modelId="{1B6C229C-2218-4DDE-8923-E68CEAD67036}" type="pres">
      <dgm:prSet presAssocID="{8810A4E4-3816-426E-8648-6BF59BE604ED}" presName="rootText" presStyleLbl="node1" presStyleIdx="0" presStyleCnt="1" custScaleX="227676"/>
      <dgm:spPr/>
    </dgm:pt>
    <dgm:pt modelId="{CE3F9FD6-D8ED-4AB1-AFE6-86567CB86B00}" type="pres">
      <dgm:prSet presAssocID="{8810A4E4-3816-426E-8648-6BF59BE604ED}" presName="rootConnector" presStyleLbl="node1" presStyleIdx="0" presStyleCnt="1"/>
      <dgm:spPr/>
    </dgm:pt>
    <dgm:pt modelId="{3ADC56AA-B428-4BBE-B5C9-9E0EDF85D9BB}" type="pres">
      <dgm:prSet presAssocID="{8810A4E4-3816-426E-8648-6BF59BE604ED}" presName="childShape" presStyleCnt="0"/>
      <dgm:spPr/>
    </dgm:pt>
    <dgm:pt modelId="{D3AACDB5-CE26-4DFF-84BA-C307E9977FA2}" type="pres">
      <dgm:prSet presAssocID="{EB56081E-F00D-4F1D-9DD1-88917DEBDFC9}" presName="Name13" presStyleLbl="parChTrans1D2" presStyleIdx="0" presStyleCnt="3"/>
      <dgm:spPr/>
    </dgm:pt>
    <dgm:pt modelId="{1DD077E0-D0D3-4887-BF14-1AB407B5149E}" type="pres">
      <dgm:prSet presAssocID="{723223E1-1885-4DA2-91DE-D42D627CA6ED}" presName="childText" presStyleLbl="bgAcc1" presStyleIdx="0" presStyleCnt="3" custScaleX="316142" custScaleY="113274">
        <dgm:presLayoutVars>
          <dgm:bulletEnabled val="1"/>
        </dgm:presLayoutVars>
      </dgm:prSet>
      <dgm:spPr>
        <a:xfrm>
          <a:off x="1004398" y="1078263"/>
          <a:ext cx="3384002" cy="976138"/>
        </a:xfrm>
        <a:prstGeom prst="roundRect">
          <a:avLst>
            <a:gd name="adj" fmla="val 10000"/>
          </a:avLst>
        </a:prstGeom>
      </dgm:spPr>
    </dgm:pt>
    <dgm:pt modelId="{C7085C91-2C08-459B-8D5E-619270A92236}" type="pres">
      <dgm:prSet presAssocID="{4AB62B42-0D80-49D2-8C32-16B0BC8F84CB}" presName="Name13" presStyleLbl="parChTrans1D2" presStyleIdx="1" presStyleCnt="3"/>
      <dgm:spPr/>
    </dgm:pt>
    <dgm:pt modelId="{4B4F6E5E-B5AD-4792-8A58-5B499A1D3B7F}" type="pres">
      <dgm:prSet presAssocID="{FAFE45EE-1DBC-4EB1-B765-8EF411F33F47}" presName="childText" presStyleLbl="bgAcc1" presStyleIdx="1" presStyleCnt="3" custScaleX="316142" custScaleY="113274">
        <dgm:presLayoutVars>
          <dgm:bulletEnabled val="1"/>
        </dgm:presLayoutVars>
      </dgm:prSet>
      <dgm:spPr/>
    </dgm:pt>
    <dgm:pt modelId="{6187E9CE-1AB9-4E76-A628-AE620B80A845}" type="pres">
      <dgm:prSet presAssocID="{A616C796-6B60-4BF0-A966-D5DCBBDABCD6}" presName="Name13" presStyleLbl="parChTrans1D2" presStyleIdx="2" presStyleCnt="3"/>
      <dgm:spPr/>
    </dgm:pt>
    <dgm:pt modelId="{316D3569-FEC8-4D79-93EE-61C39E3F64C0}" type="pres">
      <dgm:prSet presAssocID="{4DE2F26B-C1C7-48C5-AE63-66B05F7168CD}" presName="childText" presStyleLbl="bgAcc1" presStyleIdx="2" presStyleCnt="3" custScaleX="316142" custScaleY="113274">
        <dgm:presLayoutVars>
          <dgm:bulletEnabled val="1"/>
        </dgm:presLayoutVars>
      </dgm:prSet>
      <dgm:spPr>
        <a:xfrm>
          <a:off x="1004398" y="3461415"/>
          <a:ext cx="3384002" cy="976138"/>
        </a:xfrm>
        <a:prstGeom prst="roundRect">
          <a:avLst>
            <a:gd name="adj" fmla="val 10000"/>
          </a:avLst>
        </a:prstGeom>
      </dgm:spPr>
    </dgm:pt>
  </dgm:ptLst>
  <dgm:cxnLst>
    <dgm:cxn modelId="{F84F1D08-4A0A-4FCE-89B3-F4F0D5319A69}" type="presOf" srcId="{4AB62B42-0D80-49D2-8C32-16B0BC8F84CB}" destId="{C7085C91-2C08-459B-8D5E-619270A92236}" srcOrd="0" destOrd="0" presId="urn:microsoft.com/office/officeart/2005/8/layout/hierarchy3"/>
    <dgm:cxn modelId="{3774F922-81C0-434B-9DAB-7836A8E23EBA}" type="presOf" srcId="{723223E1-1885-4DA2-91DE-D42D627CA6ED}" destId="{1DD077E0-D0D3-4887-BF14-1AB407B5149E}" srcOrd="0" destOrd="0" presId="urn:microsoft.com/office/officeart/2005/8/layout/hierarchy3"/>
    <dgm:cxn modelId="{5AEE232D-00A2-4310-8D5A-C6202DB28168}" type="presOf" srcId="{8810A4E4-3816-426E-8648-6BF59BE604ED}" destId="{1B6C229C-2218-4DDE-8923-E68CEAD67036}" srcOrd="0" destOrd="0" presId="urn:microsoft.com/office/officeart/2005/8/layout/hierarchy3"/>
    <dgm:cxn modelId="{53313643-2811-443F-84A9-D2C70C0CA69E}" type="presOf" srcId="{FAFE45EE-1DBC-4EB1-B765-8EF411F33F47}" destId="{4B4F6E5E-B5AD-4792-8A58-5B499A1D3B7F}" srcOrd="0" destOrd="0" presId="urn:microsoft.com/office/officeart/2005/8/layout/hierarchy3"/>
    <dgm:cxn modelId="{87B97663-AC49-43B6-83D7-510456460640}" srcId="{8810A4E4-3816-426E-8648-6BF59BE604ED}" destId="{4DE2F26B-C1C7-48C5-AE63-66B05F7168CD}" srcOrd="2" destOrd="0" parTransId="{A616C796-6B60-4BF0-A966-D5DCBBDABCD6}" sibTransId="{155421F2-4BF4-4CBA-A957-961CC6B4B47C}"/>
    <dgm:cxn modelId="{5CB69B4F-6A2D-436C-8C31-E836E3173E7F}" type="presOf" srcId="{A616C796-6B60-4BF0-A966-D5DCBBDABCD6}" destId="{6187E9CE-1AB9-4E76-A628-AE620B80A845}" srcOrd="0" destOrd="0" presId="urn:microsoft.com/office/officeart/2005/8/layout/hierarchy3"/>
    <dgm:cxn modelId="{1CC9A572-4367-45EE-BFDB-8CA6CD4198F5}" type="presOf" srcId="{E4839CE9-DD86-4F0B-9604-16C838F11F5A}" destId="{BCC72763-3586-41C7-9CB5-8004FCD3B0B5}" srcOrd="0" destOrd="0" presId="urn:microsoft.com/office/officeart/2005/8/layout/hierarchy3"/>
    <dgm:cxn modelId="{EEAFFB92-AE1F-48D9-A657-0C807BE0C93A}" type="presOf" srcId="{4DE2F26B-C1C7-48C5-AE63-66B05F7168CD}" destId="{316D3569-FEC8-4D79-93EE-61C39E3F64C0}" srcOrd="0" destOrd="0" presId="urn:microsoft.com/office/officeart/2005/8/layout/hierarchy3"/>
    <dgm:cxn modelId="{5C8CBF98-05A7-4A79-8319-92945994E1D0}" srcId="{8810A4E4-3816-426E-8648-6BF59BE604ED}" destId="{FAFE45EE-1DBC-4EB1-B765-8EF411F33F47}" srcOrd="1" destOrd="0" parTransId="{4AB62B42-0D80-49D2-8C32-16B0BC8F84CB}" sibTransId="{AF69853D-A0A9-462C-9408-1313C4064ABC}"/>
    <dgm:cxn modelId="{A7A483A4-E87F-4B1B-8013-FAA4B712B96C}" type="presOf" srcId="{EB56081E-F00D-4F1D-9DD1-88917DEBDFC9}" destId="{D3AACDB5-CE26-4DFF-84BA-C307E9977FA2}" srcOrd="0" destOrd="0" presId="urn:microsoft.com/office/officeart/2005/8/layout/hierarchy3"/>
    <dgm:cxn modelId="{B2B64CDD-7603-4F44-8B31-F80B30C02D21}" type="presOf" srcId="{8810A4E4-3816-426E-8648-6BF59BE604ED}" destId="{CE3F9FD6-D8ED-4AB1-AFE6-86567CB86B00}" srcOrd="1" destOrd="0" presId="urn:microsoft.com/office/officeart/2005/8/layout/hierarchy3"/>
    <dgm:cxn modelId="{BB1220E6-9224-43E6-8BA1-A4855ED9924B}" srcId="{8810A4E4-3816-426E-8648-6BF59BE604ED}" destId="{723223E1-1885-4DA2-91DE-D42D627CA6ED}" srcOrd="0" destOrd="0" parTransId="{EB56081E-F00D-4F1D-9DD1-88917DEBDFC9}" sibTransId="{A70768EB-46E3-4BA0-9B2C-7FFA773A0E98}"/>
    <dgm:cxn modelId="{053AA7EC-8350-4058-A6F5-122C14A6D8E8}" srcId="{E4839CE9-DD86-4F0B-9604-16C838F11F5A}" destId="{8810A4E4-3816-426E-8648-6BF59BE604ED}" srcOrd="0" destOrd="0" parTransId="{E805079C-0E73-4655-8F54-230B73DD72E3}" sibTransId="{9E33F0F7-4A38-4D4E-9D4F-531F16749CD8}"/>
    <dgm:cxn modelId="{16FD5C25-2F89-42D8-87D3-0BA62642EC78}" type="presParOf" srcId="{BCC72763-3586-41C7-9CB5-8004FCD3B0B5}" destId="{0E21C1CD-73B6-4735-8EF7-D6E6758E4837}" srcOrd="0" destOrd="0" presId="urn:microsoft.com/office/officeart/2005/8/layout/hierarchy3"/>
    <dgm:cxn modelId="{8A3A2B8B-D50E-4109-8223-7FE3BA6CEB65}" type="presParOf" srcId="{0E21C1CD-73B6-4735-8EF7-D6E6758E4837}" destId="{F0681B54-9DDE-4062-9244-EE49E29BC861}" srcOrd="0" destOrd="0" presId="urn:microsoft.com/office/officeart/2005/8/layout/hierarchy3"/>
    <dgm:cxn modelId="{8C90A69F-7C60-4055-A720-BB045761241F}" type="presParOf" srcId="{F0681B54-9DDE-4062-9244-EE49E29BC861}" destId="{1B6C229C-2218-4DDE-8923-E68CEAD67036}" srcOrd="0" destOrd="0" presId="urn:microsoft.com/office/officeart/2005/8/layout/hierarchy3"/>
    <dgm:cxn modelId="{C9BE4764-FF13-4259-929C-DCCDD80063E6}" type="presParOf" srcId="{F0681B54-9DDE-4062-9244-EE49E29BC861}" destId="{CE3F9FD6-D8ED-4AB1-AFE6-86567CB86B00}" srcOrd="1" destOrd="0" presId="urn:microsoft.com/office/officeart/2005/8/layout/hierarchy3"/>
    <dgm:cxn modelId="{A1C9AE39-668E-4AC0-AED0-1EC1A1990B77}" type="presParOf" srcId="{0E21C1CD-73B6-4735-8EF7-D6E6758E4837}" destId="{3ADC56AA-B428-4BBE-B5C9-9E0EDF85D9BB}" srcOrd="1" destOrd="0" presId="urn:microsoft.com/office/officeart/2005/8/layout/hierarchy3"/>
    <dgm:cxn modelId="{BF3AF63C-2429-43EA-9CE4-6A92C6D82FC9}" type="presParOf" srcId="{3ADC56AA-B428-4BBE-B5C9-9E0EDF85D9BB}" destId="{D3AACDB5-CE26-4DFF-84BA-C307E9977FA2}" srcOrd="0" destOrd="0" presId="urn:microsoft.com/office/officeart/2005/8/layout/hierarchy3"/>
    <dgm:cxn modelId="{3FD40A2F-2895-45B6-A00B-054BCBB6A003}" type="presParOf" srcId="{3ADC56AA-B428-4BBE-B5C9-9E0EDF85D9BB}" destId="{1DD077E0-D0D3-4887-BF14-1AB407B5149E}" srcOrd="1" destOrd="0" presId="urn:microsoft.com/office/officeart/2005/8/layout/hierarchy3"/>
    <dgm:cxn modelId="{7EC086E7-A1F4-4D9C-8DD2-22D60466FEA9}" type="presParOf" srcId="{3ADC56AA-B428-4BBE-B5C9-9E0EDF85D9BB}" destId="{C7085C91-2C08-459B-8D5E-619270A92236}" srcOrd="2" destOrd="0" presId="urn:microsoft.com/office/officeart/2005/8/layout/hierarchy3"/>
    <dgm:cxn modelId="{6E43EB68-F43C-47EE-9E9F-86464E5AB98C}" type="presParOf" srcId="{3ADC56AA-B428-4BBE-B5C9-9E0EDF85D9BB}" destId="{4B4F6E5E-B5AD-4792-8A58-5B499A1D3B7F}" srcOrd="3" destOrd="0" presId="urn:microsoft.com/office/officeart/2005/8/layout/hierarchy3"/>
    <dgm:cxn modelId="{FFB146A2-5315-49BE-9C92-396DE7213D75}" type="presParOf" srcId="{3ADC56AA-B428-4BBE-B5C9-9E0EDF85D9BB}" destId="{6187E9CE-1AB9-4E76-A628-AE620B80A845}" srcOrd="4" destOrd="0" presId="urn:microsoft.com/office/officeart/2005/8/layout/hierarchy3"/>
    <dgm:cxn modelId="{949F17F8-2EA3-4A52-B47F-43E4288914A2}" type="presParOf" srcId="{3ADC56AA-B428-4BBE-B5C9-9E0EDF85D9BB}" destId="{316D3569-FEC8-4D79-93EE-61C39E3F64C0}"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4839CE9-DD86-4F0B-9604-16C838F11F5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fr-FR"/>
        </a:p>
      </dgm:t>
    </dgm:pt>
    <dgm:pt modelId="{8810A4E4-3816-426E-8648-6BF59BE604ED}">
      <dgm:prSet phldrT="[Texte]" custT="1"/>
      <dgm:spPr/>
      <dgm:t>
        <a:bodyPr/>
        <a:lstStyle/>
        <a:p>
          <a:r>
            <a:rPr lang="fr-FR" sz="2200" b="1" i="0" dirty="0"/>
            <a:t>Actions à prendre en compte</a:t>
          </a:r>
          <a:endParaRPr lang="fr-FR" sz="2200" dirty="0"/>
        </a:p>
      </dgm:t>
    </dgm:pt>
    <dgm:pt modelId="{E805079C-0E73-4655-8F54-230B73DD72E3}" type="parTrans" cxnId="{053AA7EC-8350-4058-A6F5-122C14A6D8E8}">
      <dgm:prSet/>
      <dgm:spPr/>
      <dgm:t>
        <a:bodyPr/>
        <a:lstStyle/>
        <a:p>
          <a:endParaRPr lang="fr-FR" sz="2400"/>
        </a:p>
      </dgm:t>
    </dgm:pt>
    <dgm:pt modelId="{9E33F0F7-4A38-4D4E-9D4F-531F16749CD8}" type="sibTrans" cxnId="{053AA7EC-8350-4058-A6F5-122C14A6D8E8}">
      <dgm:prSet/>
      <dgm:spPr/>
      <dgm:t>
        <a:bodyPr/>
        <a:lstStyle/>
        <a:p>
          <a:endParaRPr lang="fr-FR" sz="2400"/>
        </a:p>
      </dgm:t>
    </dgm:pt>
    <dgm:pt modelId="{723223E1-1885-4DA2-91DE-D42D627CA6ED}">
      <dgm:prSet phldrT="[Texte]" custT="1">
        <dgm:style>
          <a:lnRef idx="2">
            <a:schemeClr val="accent1"/>
          </a:lnRef>
          <a:fillRef idx="1">
            <a:schemeClr val="lt1"/>
          </a:fillRef>
          <a:effectRef idx="0">
            <a:schemeClr val="accent1"/>
          </a:effectRef>
          <a:fontRef idx="minor">
            <a:schemeClr val="dk1"/>
          </a:fontRef>
        </dgm:style>
      </dgm:prSet>
      <dgm:spPr>
        <a:ln/>
      </dgm:spPr>
      <dgm:t>
        <a:bodyPr spcFirstLastPara="0" vert="horz" wrap="square" lIns="34290" tIns="22860" rIns="34290" bIns="22860" numCol="1" spcCol="1270" anchor="ctr" anchorCtr="0"/>
        <a:lstStyle/>
        <a:p>
          <a:pPr marL="0" lvl="0" indent="0" algn="ctr" defTabSz="800100">
            <a:lnSpc>
              <a:spcPct val="90000"/>
            </a:lnSpc>
            <a:spcBef>
              <a:spcPct val="0"/>
            </a:spcBef>
            <a:spcAft>
              <a:spcPct val="35000"/>
            </a:spcAft>
            <a:buNone/>
          </a:pPr>
          <a:r>
            <a:rPr lang="fr-FR" sz="1800" b="0" i="0" kern="1200" dirty="0">
              <a:solidFill>
                <a:srgbClr val="17406D"/>
              </a:solidFill>
              <a:latin typeface="Corbel" panose="020B0503020204020204"/>
              <a:ea typeface="+mn-ea"/>
              <a:cs typeface="+mn-cs"/>
            </a:rPr>
            <a:t>Effet de l’enlèvement de l’équipage mobile F</a:t>
          </a:r>
        </a:p>
      </dgm:t>
    </dgm:pt>
    <dgm:pt modelId="{EB56081E-F00D-4F1D-9DD1-88917DEBDFC9}" type="parTrans" cxnId="{BB1220E6-9224-43E6-8BA1-A4855ED9924B}">
      <dgm:prSet/>
      <dgm:spPr/>
      <dgm:t>
        <a:bodyPr/>
        <a:lstStyle/>
        <a:p>
          <a:endParaRPr lang="fr-FR" sz="2400"/>
        </a:p>
      </dgm:t>
    </dgm:pt>
    <dgm:pt modelId="{A70768EB-46E3-4BA0-9B2C-7FFA773A0E98}" type="sibTrans" cxnId="{BB1220E6-9224-43E6-8BA1-A4855ED9924B}">
      <dgm:prSet/>
      <dgm:spPr/>
      <dgm:t>
        <a:bodyPr/>
        <a:lstStyle/>
        <a:p>
          <a:endParaRPr lang="fr-FR" sz="2400"/>
        </a:p>
      </dgm:t>
    </dgm:pt>
    <dgm:pt modelId="{FAFE45EE-1DBC-4EB1-B765-8EF411F33F47}">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1800" b="0" i="0" dirty="0">
              <a:solidFill>
                <a:schemeClr val="tx2"/>
              </a:solidFill>
            </a:rPr>
            <a:t>Effet du durcissement du béton P</a:t>
          </a:r>
          <a:endParaRPr lang="fr-FR" sz="1800" b="0" dirty="0">
            <a:solidFill>
              <a:schemeClr val="tx2"/>
            </a:solidFill>
          </a:endParaRPr>
        </a:p>
      </dgm:t>
    </dgm:pt>
    <dgm:pt modelId="{AF69853D-A0A9-462C-9408-1313C4064ABC}" type="sibTrans" cxnId="{5C8CBF98-05A7-4A79-8319-92945994E1D0}">
      <dgm:prSet/>
      <dgm:spPr/>
      <dgm:t>
        <a:bodyPr/>
        <a:lstStyle/>
        <a:p>
          <a:endParaRPr lang="fr-FR" sz="2400"/>
        </a:p>
      </dgm:t>
    </dgm:pt>
    <dgm:pt modelId="{4AB62B42-0D80-49D2-8C32-16B0BC8F84CB}" type="parTrans" cxnId="{5C8CBF98-05A7-4A79-8319-92945994E1D0}">
      <dgm:prSet/>
      <dgm:spPr/>
      <dgm:t>
        <a:bodyPr/>
        <a:lstStyle/>
        <a:p>
          <a:endParaRPr lang="fr-FR" sz="2400"/>
        </a:p>
      </dgm:t>
    </dgm:pt>
    <dgm:pt modelId="{4DE2F26B-C1C7-48C5-AE63-66B05F7168CD}">
      <dgm:prSet phldrT="[Texte]" custT="1">
        <dgm:style>
          <a:lnRef idx="2">
            <a:schemeClr val="accent1"/>
          </a:lnRef>
          <a:fillRef idx="1">
            <a:schemeClr val="lt1"/>
          </a:fillRef>
          <a:effectRef idx="0">
            <a:schemeClr val="accent1"/>
          </a:effectRef>
          <a:fontRef idx="minor">
            <a:schemeClr val="dk1"/>
          </a:fontRef>
        </dgm:style>
      </dgm:prSet>
      <dgm:spPr>
        <a:blipFill>
          <a:blip xmlns:r="http://schemas.openxmlformats.org/officeDocument/2006/relationships" r:embed="rId1"/>
          <a:stretch>
            <a:fillRect/>
          </a:stretch>
        </a:blipFill>
        <a:ln/>
      </dgm:spPr>
      <dgm:t>
        <a:bodyPr/>
        <a:lstStyle/>
        <a:p>
          <a:r>
            <a:rPr lang="fr-FR">
              <a:noFill/>
            </a:rPr>
            <a:t> </a:t>
          </a:r>
        </a:p>
      </dgm:t>
    </dgm:pt>
    <dgm:pt modelId="{155421F2-4BF4-4CBA-A957-961CC6B4B47C}" type="sibTrans" cxnId="{87B97663-AC49-43B6-83D7-510456460640}">
      <dgm:prSet/>
      <dgm:spPr/>
      <dgm:t>
        <a:bodyPr/>
        <a:lstStyle/>
        <a:p>
          <a:endParaRPr lang="fr-FR" sz="2400"/>
        </a:p>
      </dgm:t>
    </dgm:pt>
    <dgm:pt modelId="{A616C796-6B60-4BF0-A966-D5DCBBDABCD6}" type="parTrans" cxnId="{87B97663-AC49-43B6-83D7-510456460640}">
      <dgm:prSet/>
      <dgm:spPr/>
      <dgm:t>
        <a:bodyPr/>
        <a:lstStyle/>
        <a:p>
          <a:endParaRPr lang="fr-FR" sz="2400"/>
        </a:p>
      </dgm:t>
    </dgm:pt>
    <dgm:pt modelId="{BCC72763-3586-41C7-9CB5-8004FCD3B0B5}" type="pres">
      <dgm:prSet presAssocID="{E4839CE9-DD86-4F0B-9604-16C838F11F5A}" presName="diagram" presStyleCnt="0">
        <dgm:presLayoutVars>
          <dgm:chPref val="1"/>
          <dgm:dir/>
          <dgm:animOne val="branch"/>
          <dgm:animLvl val="lvl"/>
          <dgm:resizeHandles/>
        </dgm:presLayoutVars>
      </dgm:prSet>
      <dgm:spPr/>
    </dgm:pt>
    <dgm:pt modelId="{0E21C1CD-73B6-4735-8EF7-D6E6758E4837}" type="pres">
      <dgm:prSet presAssocID="{8810A4E4-3816-426E-8648-6BF59BE604ED}" presName="root" presStyleCnt="0"/>
      <dgm:spPr/>
    </dgm:pt>
    <dgm:pt modelId="{F0681B54-9DDE-4062-9244-EE49E29BC861}" type="pres">
      <dgm:prSet presAssocID="{8810A4E4-3816-426E-8648-6BF59BE604ED}" presName="rootComposite" presStyleCnt="0"/>
      <dgm:spPr/>
    </dgm:pt>
    <dgm:pt modelId="{1B6C229C-2218-4DDE-8923-E68CEAD67036}" type="pres">
      <dgm:prSet presAssocID="{8810A4E4-3816-426E-8648-6BF59BE604ED}" presName="rootText" presStyleLbl="node1" presStyleIdx="0" presStyleCnt="1" custScaleX="227676"/>
      <dgm:spPr/>
    </dgm:pt>
    <dgm:pt modelId="{CE3F9FD6-D8ED-4AB1-AFE6-86567CB86B00}" type="pres">
      <dgm:prSet presAssocID="{8810A4E4-3816-426E-8648-6BF59BE604ED}" presName="rootConnector" presStyleLbl="node1" presStyleIdx="0" presStyleCnt="1"/>
      <dgm:spPr/>
    </dgm:pt>
    <dgm:pt modelId="{3ADC56AA-B428-4BBE-B5C9-9E0EDF85D9BB}" type="pres">
      <dgm:prSet presAssocID="{8810A4E4-3816-426E-8648-6BF59BE604ED}" presName="childShape" presStyleCnt="0"/>
      <dgm:spPr/>
    </dgm:pt>
    <dgm:pt modelId="{D3AACDB5-CE26-4DFF-84BA-C307E9977FA2}" type="pres">
      <dgm:prSet presAssocID="{EB56081E-F00D-4F1D-9DD1-88917DEBDFC9}" presName="Name13" presStyleLbl="parChTrans1D2" presStyleIdx="0" presStyleCnt="3"/>
      <dgm:spPr/>
    </dgm:pt>
    <dgm:pt modelId="{1DD077E0-D0D3-4887-BF14-1AB407B5149E}" type="pres">
      <dgm:prSet presAssocID="{723223E1-1885-4DA2-91DE-D42D627CA6ED}" presName="childText" presStyleLbl="bgAcc1" presStyleIdx="0" presStyleCnt="3" custScaleX="316142" custScaleY="113274">
        <dgm:presLayoutVars>
          <dgm:bulletEnabled val="1"/>
        </dgm:presLayoutVars>
      </dgm:prSet>
      <dgm:spPr>
        <a:xfrm>
          <a:off x="1004398" y="1078263"/>
          <a:ext cx="3384002" cy="976138"/>
        </a:xfrm>
        <a:prstGeom prst="roundRect">
          <a:avLst>
            <a:gd name="adj" fmla="val 10000"/>
          </a:avLst>
        </a:prstGeom>
      </dgm:spPr>
    </dgm:pt>
    <dgm:pt modelId="{C7085C91-2C08-459B-8D5E-619270A92236}" type="pres">
      <dgm:prSet presAssocID="{4AB62B42-0D80-49D2-8C32-16B0BC8F84CB}" presName="Name13" presStyleLbl="parChTrans1D2" presStyleIdx="1" presStyleCnt="3"/>
      <dgm:spPr/>
    </dgm:pt>
    <dgm:pt modelId="{4B4F6E5E-B5AD-4792-8A58-5B499A1D3B7F}" type="pres">
      <dgm:prSet presAssocID="{FAFE45EE-1DBC-4EB1-B765-8EF411F33F47}" presName="childText" presStyleLbl="bgAcc1" presStyleIdx="1" presStyleCnt="3" custScaleX="316142" custScaleY="113274">
        <dgm:presLayoutVars>
          <dgm:bulletEnabled val="1"/>
        </dgm:presLayoutVars>
      </dgm:prSet>
      <dgm:spPr/>
    </dgm:pt>
    <dgm:pt modelId="{6187E9CE-1AB9-4E76-A628-AE620B80A845}" type="pres">
      <dgm:prSet presAssocID="{A616C796-6B60-4BF0-A966-D5DCBBDABCD6}" presName="Name13" presStyleLbl="parChTrans1D2" presStyleIdx="2" presStyleCnt="3"/>
      <dgm:spPr/>
    </dgm:pt>
    <dgm:pt modelId="{316D3569-FEC8-4D79-93EE-61C39E3F64C0}" type="pres">
      <dgm:prSet presAssocID="{4DE2F26B-C1C7-48C5-AE63-66B05F7168CD}" presName="childText" presStyleLbl="bgAcc1" presStyleIdx="2" presStyleCnt="3" custScaleX="316142" custScaleY="113274">
        <dgm:presLayoutVars>
          <dgm:bulletEnabled val="1"/>
        </dgm:presLayoutVars>
      </dgm:prSet>
      <dgm:spPr>
        <a:xfrm>
          <a:off x="1004398" y="3461415"/>
          <a:ext cx="3384002" cy="976138"/>
        </a:xfrm>
        <a:prstGeom prst="roundRect">
          <a:avLst>
            <a:gd name="adj" fmla="val 10000"/>
          </a:avLst>
        </a:prstGeom>
      </dgm:spPr>
    </dgm:pt>
  </dgm:ptLst>
  <dgm:cxnLst>
    <dgm:cxn modelId="{F84F1D08-4A0A-4FCE-89B3-F4F0D5319A69}" type="presOf" srcId="{4AB62B42-0D80-49D2-8C32-16B0BC8F84CB}" destId="{C7085C91-2C08-459B-8D5E-619270A92236}" srcOrd="0" destOrd="0" presId="urn:microsoft.com/office/officeart/2005/8/layout/hierarchy3"/>
    <dgm:cxn modelId="{3774F922-81C0-434B-9DAB-7836A8E23EBA}" type="presOf" srcId="{723223E1-1885-4DA2-91DE-D42D627CA6ED}" destId="{1DD077E0-D0D3-4887-BF14-1AB407B5149E}" srcOrd="0" destOrd="0" presId="urn:microsoft.com/office/officeart/2005/8/layout/hierarchy3"/>
    <dgm:cxn modelId="{5AEE232D-00A2-4310-8D5A-C6202DB28168}" type="presOf" srcId="{8810A4E4-3816-426E-8648-6BF59BE604ED}" destId="{1B6C229C-2218-4DDE-8923-E68CEAD67036}" srcOrd="0" destOrd="0" presId="urn:microsoft.com/office/officeart/2005/8/layout/hierarchy3"/>
    <dgm:cxn modelId="{53313643-2811-443F-84A9-D2C70C0CA69E}" type="presOf" srcId="{FAFE45EE-1DBC-4EB1-B765-8EF411F33F47}" destId="{4B4F6E5E-B5AD-4792-8A58-5B499A1D3B7F}" srcOrd="0" destOrd="0" presId="urn:microsoft.com/office/officeart/2005/8/layout/hierarchy3"/>
    <dgm:cxn modelId="{87B97663-AC49-43B6-83D7-510456460640}" srcId="{8810A4E4-3816-426E-8648-6BF59BE604ED}" destId="{4DE2F26B-C1C7-48C5-AE63-66B05F7168CD}" srcOrd="2" destOrd="0" parTransId="{A616C796-6B60-4BF0-A966-D5DCBBDABCD6}" sibTransId="{155421F2-4BF4-4CBA-A957-961CC6B4B47C}"/>
    <dgm:cxn modelId="{5CB69B4F-6A2D-436C-8C31-E836E3173E7F}" type="presOf" srcId="{A616C796-6B60-4BF0-A966-D5DCBBDABCD6}" destId="{6187E9CE-1AB9-4E76-A628-AE620B80A845}" srcOrd="0" destOrd="0" presId="urn:microsoft.com/office/officeart/2005/8/layout/hierarchy3"/>
    <dgm:cxn modelId="{1CC9A572-4367-45EE-BFDB-8CA6CD4198F5}" type="presOf" srcId="{E4839CE9-DD86-4F0B-9604-16C838F11F5A}" destId="{BCC72763-3586-41C7-9CB5-8004FCD3B0B5}" srcOrd="0" destOrd="0" presId="urn:microsoft.com/office/officeart/2005/8/layout/hierarchy3"/>
    <dgm:cxn modelId="{EEAFFB92-AE1F-48D9-A657-0C807BE0C93A}" type="presOf" srcId="{4DE2F26B-C1C7-48C5-AE63-66B05F7168CD}" destId="{316D3569-FEC8-4D79-93EE-61C39E3F64C0}" srcOrd="0" destOrd="0" presId="urn:microsoft.com/office/officeart/2005/8/layout/hierarchy3"/>
    <dgm:cxn modelId="{5C8CBF98-05A7-4A79-8319-92945994E1D0}" srcId="{8810A4E4-3816-426E-8648-6BF59BE604ED}" destId="{FAFE45EE-1DBC-4EB1-B765-8EF411F33F47}" srcOrd="1" destOrd="0" parTransId="{4AB62B42-0D80-49D2-8C32-16B0BC8F84CB}" sibTransId="{AF69853D-A0A9-462C-9408-1313C4064ABC}"/>
    <dgm:cxn modelId="{A7A483A4-E87F-4B1B-8013-FAA4B712B96C}" type="presOf" srcId="{EB56081E-F00D-4F1D-9DD1-88917DEBDFC9}" destId="{D3AACDB5-CE26-4DFF-84BA-C307E9977FA2}" srcOrd="0" destOrd="0" presId="urn:microsoft.com/office/officeart/2005/8/layout/hierarchy3"/>
    <dgm:cxn modelId="{B2B64CDD-7603-4F44-8B31-F80B30C02D21}" type="presOf" srcId="{8810A4E4-3816-426E-8648-6BF59BE604ED}" destId="{CE3F9FD6-D8ED-4AB1-AFE6-86567CB86B00}" srcOrd="1" destOrd="0" presId="urn:microsoft.com/office/officeart/2005/8/layout/hierarchy3"/>
    <dgm:cxn modelId="{BB1220E6-9224-43E6-8BA1-A4855ED9924B}" srcId="{8810A4E4-3816-426E-8648-6BF59BE604ED}" destId="{723223E1-1885-4DA2-91DE-D42D627CA6ED}" srcOrd="0" destOrd="0" parTransId="{EB56081E-F00D-4F1D-9DD1-88917DEBDFC9}" sibTransId="{A70768EB-46E3-4BA0-9B2C-7FFA773A0E98}"/>
    <dgm:cxn modelId="{053AA7EC-8350-4058-A6F5-122C14A6D8E8}" srcId="{E4839CE9-DD86-4F0B-9604-16C838F11F5A}" destId="{8810A4E4-3816-426E-8648-6BF59BE604ED}" srcOrd="0" destOrd="0" parTransId="{E805079C-0E73-4655-8F54-230B73DD72E3}" sibTransId="{9E33F0F7-4A38-4D4E-9D4F-531F16749CD8}"/>
    <dgm:cxn modelId="{16FD5C25-2F89-42D8-87D3-0BA62642EC78}" type="presParOf" srcId="{BCC72763-3586-41C7-9CB5-8004FCD3B0B5}" destId="{0E21C1CD-73B6-4735-8EF7-D6E6758E4837}" srcOrd="0" destOrd="0" presId="urn:microsoft.com/office/officeart/2005/8/layout/hierarchy3"/>
    <dgm:cxn modelId="{8A3A2B8B-D50E-4109-8223-7FE3BA6CEB65}" type="presParOf" srcId="{0E21C1CD-73B6-4735-8EF7-D6E6758E4837}" destId="{F0681B54-9DDE-4062-9244-EE49E29BC861}" srcOrd="0" destOrd="0" presId="urn:microsoft.com/office/officeart/2005/8/layout/hierarchy3"/>
    <dgm:cxn modelId="{8C90A69F-7C60-4055-A720-BB045761241F}" type="presParOf" srcId="{F0681B54-9DDE-4062-9244-EE49E29BC861}" destId="{1B6C229C-2218-4DDE-8923-E68CEAD67036}" srcOrd="0" destOrd="0" presId="urn:microsoft.com/office/officeart/2005/8/layout/hierarchy3"/>
    <dgm:cxn modelId="{C9BE4764-FF13-4259-929C-DCCDD80063E6}" type="presParOf" srcId="{F0681B54-9DDE-4062-9244-EE49E29BC861}" destId="{CE3F9FD6-D8ED-4AB1-AFE6-86567CB86B00}" srcOrd="1" destOrd="0" presId="urn:microsoft.com/office/officeart/2005/8/layout/hierarchy3"/>
    <dgm:cxn modelId="{A1C9AE39-668E-4AC0-AED0-1EC1A1990B77}" type="presParOf" srcId="{0E21C1CD-73B6-4735-8EF7-D6E6758E4837}" destId="{3ADC56AA-B428-4BBE-B5C9-9E0EDF85D9BB}" srcOrd="1" destOrd="0" presId="urn:microsoft.com/office/officeart/2005/8/layout/hierarchy3"/>
    <dgm:cxn modelId="{BF3AF63C-2429-43EA-9CE4-6A92C6D82FC9}" type="presParOf" srcId="{3ADC56AA-B428-4BBE-B5C9-9E0EDF85D9BB}" destId="{D3AACDB5-CE26-4DFF-84BA-C307E9977FA2}" srcOrd="0" destOrd="0" presId="urn:microsoft.com/office/officeart/2005/8/layout/hierarchy3"/>
    <dgm:cxn modelId="{3FD40A2F-2895-45B6-A00B-054BCBB6A003}" type="presParOf" srcId="{3ADC56AA-B428-4BBE-B5C9-9E0EDF85D9BB}" destId="{1DD077E0-D0D3-4887-BF14-1AB407B5149E}" srcOrd="1" destOrd="0" presId="urn:microsoft.com/office/officeart/2005/8/layout/hierarchy3"/>
    <dgm:cxn modelId="{7EC086E7-A1F4-4D9C-8DD2-22D60466FEA9}" type="presParOf" srcId="{3ADC56AA-B428-4BBE-B5C9-9E0EDF85D9BB}" destId="{C7085C91-2C08-459B-8D5E-619270A92236}" srcOrd="2" destOrd="0" presId="urn:microsoft.com/office/officeart/2005/8/layout/hierarchy3"/>
    <dgm:cxn modelId="{6E43EB68-F43C-47EE-9E9F-86464E5AB98C}" type="presParOf" srcId="{3ADC56AA-B428-4BBE-B5C9-9E0EDF85D9BB}" destId="{4B4F6E5E-B5AD-4792-8A58-5B499A1D3B7F}" srcOrd="3" destOrd="0" presId="urn:microsoft.com/office/officeart/2005/8/layout/hierarchy3"/>
    <dgm:cxn modelId="{FFB146A2-5315-49BE-9C92-396DE7213D75}" type="presParOf" srcId="{3ADC56AA-B428-4BBE-B5C9-9E0EDF85D9BB}" destId="{6187E9CE-1AB9-4E76-A628-AE620B80A845}" srcOrd="4" destOrd="0" presId="urn:microsoft.com/office/officeart/2005/8/layout/hierarchy3"/>
    <dgm:cxn modelId="{949F17F8-2EA3-4A52-B47F-43E4288914A2}" type="presParOf" srcId="{3ADC56AA-B428-4BBE-B5C9-9E0EDF85D9BB}" destId="{316D3569-FEC8-4D79-93EE-61C39E3F64C0}"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743F7DA-8C17-4C8B-9EF5-3EF5AA82DDC7}"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fr-FR"/>
        </a:p>
      </dgm:t>
    </dgm:pt>
    <dgm:pt modelId="{79703C39-EACC-4AB7-B44E-15AC842AB2F0}">
      <dgm:prSet phldrT="[Texte]"/>
      <dgm:spPr/>
      <dgm:t>
        <a:bodyPr/>
        <a:lstStyle/>
        <a:p>
          <a:r>
            <a:rPr lang="fr-FR" dirty="0"/>
            <a:t>On choisit des câbles 12T15S </a:t>
          </a:r>
        </a:p>
      </dgm:t>
    </dgm:pt>
    <dgm:pt modelId="{9F5F4ED6-9900-48DC-B506-81F8386CB19A}" type="parTrans" cxnId="{1D3D6510-DCC6-4524-87A6-8496647FDED2}">
      <dgm:prSet/>
      <dgm:spPr/>
      <dgm:t>
        <a:bodyPr/>
        <a:lstStyle/>
        <a:p>
          <a:endParaRPr lang="fr-FR"/>
        </a:p>
      </dgm:t>
    </dgm:pt>
    <dgm:pt modelId="{D5C0D879-B9BF-456B-992D-64185A8DDDF4}" type="sibTrans" cxnId="{1D3D6510-DCC6-4524-87A6-8496647FDED2}">
      <dgm:prSet/>
      <dgm:spPr/>
      <dgm:t>
        <a:bodyPr/>
        <a:lstStyle/>
        <a:p>
          <a:endParaRPr lang="fr-FR"/>
        </a:p>
      </dgm:t>
    </dgm:pt>
    <dgm:pt modelId="{87990B39-BC00-4678-945F-265078DCB8C8}">
      <dgm:prSet phldrT="[Texte]" custT="1"/>
      <dgm:spPr>
        <a:blipFill>
          <a:blip xmlns:r="http://schemas.openxmlformats.org/officeDocument/2006/relationships" r:embed="rId1"/>
          <a:stretch>
            <a:fillRect/>
          </a:stretch>
        </a:blipFill>
      </dgm:spPr>
      <dgm:t>
        <a:bodyPr/>
        <a:lstStyle/>
        <a:p>
          <a:r>
            <a:rPr lang="fr-FR">
              <a:noFill/>
            </a:rPr>
            <a:t> </a:t>
          </a:r>
        </a:p>
      </dgm:t>
    </dgm:pt>
    <dgm:pt modelId="{CA069908-839F-4460-A2BC-9BA1478AAD8B}" type="parTrans" cxnId="{955F6ED1-35FD-468B-9AE4-CF3C7B353961}">
      <dgm:prSet/>
      <dgm:spPr/>
      <dgm:t>
        <a:bodyPr/>
        <a:lstStyle/>
        <a:p>
          <a:endParaRPr lang="fr-FR"/>
        </a:p>
      </dgm:t>
    </dgm:pt>
    <dgm:pt modelId="{39A0BCDA-B9B4-468B-A700-DDFAE4EE6894}" type="sibTrans" cxnId="{955F6ED1-35FD-468B-9AE4-CF3C7B353961}">
      <dgm:prSet/>
      <dgm:spPr/>
      <dgm:t>
        <a:bodyPr/>
        <a:lstStyle/>
        <a:p>
          <a:endParaRPr lang="fr-FR"/>
        </a:p>
      </dgm:t>
    </dgm:pt>
    <dgm:pt modelId="{5C1BC178-D3F0-4B32-B9BE-D0D3EB9FC984}">
      <dgm:prSet phldrT="[Texte]" custT="1"/>
      <dgm:spPr/>
      <dgm:t>
        <a:bodyPr/>
        <a:lstStyle/>
        <a:p>
          <a:r>
            <a:rPr lang="fr-FR" sz="1200" dirty="0"/>
            <a:t>15% pertes</a:t>
          </a:r>
        </a:p>
      </dgm:t>
    </dgm:pt>
    <dgm:pt modelId="{0561D50E-5F81-4D45-AF7A-3A22286671B0}" type="parTrans" cxnId="{35B6491C-AEC8-4981-B9DB-54559657B018}">
      <dgm:prSet/>
      <dgm:spPr/>
      <dgm:t>
        <a:bodyPr/>
        <a:lstStyle/>
        <a:p>
          <a:endParaRPr lang="fr-FR"/>
        </a:p>
      </dgm:t>
    </dgm:pt>
    <dgm:pt modelId="{4B1A7A5A-7FCC-4460-ABD9-F22D580D1ADF}" type="sibTrans" cxnId="{35B6491C-AEC8-4981-B9DB-54559657B018}">
      <dgm:prSet/>
      <dgm:spPr/>
      <dgm:t>
        <a:bodyPr/>
        <a:lstStyle/>
        <a:p>
          <a:endParaRPr lang="fr-FR"/>
        </a:p>
      </dgm:t>
    </dgm:pt>
    <dgm:pt modelId="{12876841-DE3C-490B-861F-09407829D6F0}">
      <dgm:prSet phldrT="[Texte]" custT="1"/>
      <dgm:spPr>
        <a:solidFill>
          <a:srgbClr val="0F6FC6">
            <a:hueOff val="0"/>
            <a:satOff val="0"/>
            <a:lumOff val="0"/>
            <a:alphaOff val="0"/>
          </a:srgbClr>
        </a:solidFill>
        <a:ln w="19050" cap="flat" cmpd="sng" algn="ctr">
          <a:solidFill>
            <a:prstClr val="white">
              <a:hueOff val="0"/>
              <a:satOff val="0"/>
              <a:lumOff val="0"/>
              <a:alphaOff val="0"/>
            </a:prstClr>
          </a:solidFill>
          <a:prstDash val="solid"/>
        </a:ln>
        <a:effectLst/>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fr-FR" sz="1200" kern="1200" dirty="0">
              <a:solidFill>
                <a:prstClr val="white"/>
              </a:solidFill>
              <a:latin typeface="Corbel" panose="020B0503020204020204"/>
              <a:ea typeface="+mn-ea"/>
              <a:cs typeface="+mn-cs"/>
            </a:rPr>
            <a:t>Section : 12*150=</a:t>
          </a:r>
          <a:br>
            <a:rPr lang="fr-FR" sz="1200" kern="1200" dirty="0">
              <a:solidFill>
                <a:prstClr val="white"/>
              </a:solidFill>
              <a:latin typeface="Corbel" panose="020B0503020204020204"/>
              <a:ea typeface="+mn-ea"/>
              <a:cs typeface="+mn-cs"/>
            </a:rPr>
          </a:br>
          <a:r>
            <a:rPr lang="fr-FR" sz="1200" kern="1200" dirty="0">
              <a:solidFill>
                <a:prstClr val="white"/>
              </a:solidFill>
              <a:latin typeface="Corbel" panose="020B0503020204020204"/>
              <a:ea typeface="+mn-ea"/>
              <a:cs typeface="+mn-cs"/>
            </a:rPr>
            <a:t>1800mm²</a:t>
          </a:r>
        </a:p>
      </dgm:t>
    </dgm:pt>
    <dgm:pt modelId="{ACDA7BA4-176F-4471-B7A2-A32568080FC2}" type="parTrans" cxnId="{447339A4-33F3-4E49-97BA-206E018832B7}">
      <dgm:prSet/>
      <dgm:spPr/>
      <dgm:t>
        <a:bodyPr/>
        <a:lstStyle/>
        <a:p>
          <a:endParaRPr lang="fr-FR"/>
        </a:p>
      </dgm:t>
    </dgm:pt>
    <dgm:pt modelId="{3CC51439-AB9E-4A4C-9184-14FD813681FB}" type="sibTrans" cxnId="{447339A4-33F3-4E49-97BA-206E018832B7}">
      <dgm:prSet/>
      <dgm:spPr/>
      <dgm:t>
        <a:bodyPr/>
        <a:lstStyle/>
        <a:p>
          <a:endParaRPr lang="fr-FR"/>
        </a:p>
      </dgm:t>
    </dgm:pt>
    <dgm:pt modelId="{7CD6E417-3943-4E9C-97E4-A187F00813CF}">
      <dgm:prSet phldrT="[Texte]" custT="1"/>
      <dgm:spPr>
        <a:blipFill>
          <a:blip xmlns:r="http://schemas.openxmlformats.org/officeDocument/2006/relationships" r:embed="rId2"/>
          <a:stretch>
            <a:fillRect/>
          </a:stretch>
        </a:blipFill>
        <a:ln w="19050" cap="flat" cmpd="sng" algn="ctr">
          <a:solidFill>
            <a:prstClr val="white">
              <a:hueOff val="0"/>
              <a:satOff val="0"/>
              <a:lumOff val="0"/>
              <a:alphaOff val="0"/>
            </a:prstClr>
          </a:solidFill>
          <a:prstDash val="solid"/>
        </a:ln>
        <a:effectLst/>
      </dgm:spPr>
      <dgm:t>
        <a:bodyPr/>
        <a:lstStyle/>
        <a:p>
          <a:r>
            <a:rPr lang="fr-FR">
              <a:noFill/>
            </a:rPr>
            <a:t> </a:t>
          </a:r>
        </a:p>
      </dgm:t>
    </dgm:pt>
    <dgm:pt modelId="{E3D6732C-7365-4CD3-8CCC-020C6F837204}" type="sibTrans" cxnId="{3F257CD6-4AD8-4128-8009-C294609A6472}">
      <dgm:prSet/>
      <dgm:spPr/>
      <dgm:t>
        <a:bodyPr/>
        <a:lstStyle/>
        <a:p>
          <a:endParaRPr lang="fr-FR"/>
        </a:p>
      </dgm:t>
    </dgm:pt>
    <dgm:pt modelId="{07F01E5F-CF28-45B2-9569-C844130413ED}" type="parTrans" cxnId="{3F257CD6-4AD8-4128-8009-C294609A6472}">
      <dgm:prSet/>
      <dgm:spPr/>
      <dgm:t>
        <a:bodyPr/>
        <a:lstStyle/>
        <a:p>
          <a:endParaRPr lang="fr-FR"/>
        </a:p>
      </dgm:t>
    </dgm:pt>
    <dgm:pt modelId="{3B069753-188D-4FE4-BB44-F1A0DA5C244F}" type="pres">
      <dgm:prSet presAssocID="{6743F7DA-8C17-4C8B-9EF5-3EF5AA82DDC7}" presName="Name0" presStyleCnt="0">
        <dgm:presLayoutVars>
          <dgm:chMax val="1"/>
          <dgm:dir/>
          <dgm:animLvl val="ctr"/>
          <dgm:resizeHandles val="exact"/>
        </dgm:presLayoutVars>
      </dgm:prSet>
      <dgm:spPr/>
    </dgm:pt>
    <dgm:pt modelId="{C7915321-D385-43DC-9020-BC1463CED942}" type="pres">
      <dgm:prSet presAssocID="{79703C39-EACC-4AB7-B44E-15AC842AB2F0}" presName="centerShape" presStyleLbl="node0" presStyleIdx="0" presStyleCnt="1"/>
      <dgm:spPr/>
    </dgm:pt>
    <dgm:pt modelId="{BE410179-D6C2-4070-A1D6-076AC52B5771}" type="pres">
      <dgm:prSet presAssocID="{87990B39-BC00-4678-945F-265078DCB8C8}" presName="node" presStyleLbl="node1" presStyleIdx="0" presStyleCnt="4">
        <dgm:presLayoutVars>
          <dgm:bulletEnabled val="1"/>
        </dgm:presLayoutVars>
      </dgm:prSet>
      <dgm:spPr/>
    </dgm:pt>
    <dgm:pt modelId="{E549C854-5652-4907-B250-50468E85D802}" type="pres">
      <dgm:prSet presAssocID="{87990B39-BC00-4678-945F-265078DCB8C8}" presName="dummy" presStyleCnt="0"/>
      <dgm:spPr/>
    </dgm:pt>
    <dgm:pt modelId="{28D1FB6A-106F-480C-9F1A-C67E34903F49}" type="pres">
      <dgm:prSet presAssocID="{39A0BCDA-B9B4-468B-A700-DDFAE4EE6894}" presName="sibTrans" presStyleLbl="sibTrans2D1" presStyleIdx="0" presStyleCnt="4"/>
      <dgm:spPr/>
    </dgm:pt>
    <dgm:pt modelId="{A99A1BF4-32EB-4C2E-A46A-BBC11ADED568}" type="pres">
      <dgm:prSet presAssocID="{5C1BC178-D3F0-4B32-B9BE-D0D3EB9FC984}" presName="node" presStyleLbl="node1" presStyleIdx="1" presStyleCnt="4">
        <dgm:presLayoutVars>
          <dgm:bulletEnabled val="1"/>
        </dgm:presLayoutVars>
      </dgm:prSet>
      <dgm:spPr/>
    </dgm:pt>
    <dgm:pt modelId="{0B2CD52D-8C47-4FC8-BA59-3D9F073D0583}" type="pres">
      <dgm:prSet presAssocID="{5C1BC178-D3F0-4B32-B9BE-D0D3EB9FC984}" presName="dummy" presStyleCnt="0"/>
      <dgm:spPr/>
    </dgm:pt>
    <dgm:pt modelId="{AA4A8ACC-5F73-4749-A930-AFC90B4DE9F1}" type="pres">
      <dgm:prSet presAssocID="{4B1A7A5A-7FCC-4460-ABD9-F22D580D1ADF}" presName="sibTrans" presStyleLbl="sibTrans2D1" presStyleIdx="1" presStyleCnt="4"/>
      <dgm:spPr/>
    </dgm:pt>
    <dgm:pt modelId="{3CD03A82-0B5D-4FDB-9D38-3283B859A821}" type="pres">
      <dgm:prSet presAssocID="{7CD6E417-3943-4E9C-97E4-A187F00813CF}" presName="node" presStyleLbl="node1" presStyleIdx="2" presStyleCnt="4">
        <dgm:presLayoutVars>
          <dgm:bulletEnabled val="1"/>
        </dgm:presLayoutVars>
      </dgm:prSet>
      <dgm:spPr>
        <a:xfrm>
          <a:off x="874261" y="1312702"/>
          <a:ext cx="865305" cy="865305"/>
        </a:xfrm>
        <a:prstGeom prst="ellipse">
          <a:avLst/>
        </a:prstGeom>
      </dgm:spPr>
    </dgm:pt>
    <dgm:pt modelId="{3F743FC6-3DDD-41F1-813A-AFC9A032AD1E}" type="pres">
      <dgm:prSet presAssocID="{7CD6E417-3943-4E9C-97E4-A187F00813CF}" presName="dummy" presStyleCnt="0"/>
      <dgm:spPr/>
    </dgm:pt>
    <dgm:pt modelId="{1A737729-07D8-4648-AA18-9CF49F1EF8CC}" type="pres">
      <dgm:prSet presAssocID="{E3D6732C-7365-4CD3-8CCC-020C6F837204}" presName="sibTrans" presStyleLbl="sibTrans2D1" presStyleIdx="2" presStyleCnt="4"/>
      <dgm:spPr/>
    </dgm:pt>
    <dgm:pt modelId="{F59E3E7F-7AE0-4C76-A38A-4F3FC4587BAA}" type="pres">
      <dgm:prSet presAssocID="{12876841-DE3C-490B-861F-09407829D6F0}" presName="node" presStyleLbl="node1" presStyleIdx="3" presStyleCnt="4">
        <dgm:presLayoutVars>
          <dgm:bulletEnabled val="1"/>
        </dgm:presLayoutVars>
      </dgm:prSet>
      <dgm:spPr>
        <a:xfrm>
          <a:off x="820354" y="971497"/>
          <a:ext cx="925259" cy="925259"/>
        </a:xfrm>
        <a:prstGeom prst="ellipse">
          <a:avLst/>
        </a:prstGeom>
      </dgm:spPr>
    </dgm:pt>
    <dgm:pt modelId="{C413211C-1932-415B-8B65-E1ED8B4D9035}" type="pres">
      <dgm:prSet presAssocID="{12876841-DE3C-490B-861F-09407829D6F0}" presName="dummy" presStyleCnt="0"/>
      <dgm:spPr/>
    </dgm:pt>
    <dgm:pt modelId="{AEC281BC-E155-4703-A7BD-391CE34F5A3F}" type="pres">
      <dgm:prSet presAssocID="{3CC51439-AB9E-4A4C-9184-14FD813681FB}" presName="sibTrans" presStyleLbl="sibTrans2D1" presStyleIdx="3" presStyleCnt="4"/>
      <dgm:spPr/>
    </dgm:pt>
  </dgm:ptLst>
  <dgm:cxnLst>
    <dgm:cxn modelId="{15481110-CD70-4643-A5CC-34B05B7F4D07}" type="presOf" srcId="{79703C39-EACC-4AB7-B44E-15AC842AB2F0}" destId="{C7915321-D385-43DC-9020-BC1463CED942}" srcOrd="0" destOrd="0" presId="urn:microsoft.com/office/officeart/2005/8/layout/radial6"/>
    <dgm:cxn modelId="{1D3D6510-DCC6-4524-87A6-8496647FDED2}" srcId="{6743F7DA-8C17-4C8B-9EF5-3EF5AA82DDC7}" destId="{79703C39-EACC-4AB7-B44E-15AC842AB2F0}" srcOrd="0" destOrd="0" parTransId="{9F5F4ED6-9900-48DC-B506-81F8386CB19A}" sibTransId="{D5C0D879-B9BF-456B-992D-64185A8DDDF4}"/>
    <dgm:cxn modelId="{35B6491C-AEC8-4981-B9DB-54559657B018}" srcId="{79703C39-EACC-4AB7-B44E-15AC842AB2F0}" destId="{5C1BC178-D3F0-4B32-B9BE-D0D3EB9FC984}" srcOrd="1" destOrd="0" parTransId="{0561D50E-5F81-4D45-AF7A-3A22286671B0}" sibTransId="{4B1A7A5A-7FCC-4460-ABD9-F22D580D1ADF}"/>
    <dgm:cxn modelId="{A69F3738-B030-4D16-B5E1-55EC3AB9781F}" type="presOf" srcId="{6743F7DA-8C17-4C8B-9EF5-3EF5AA82DDC7}" destId="{3B069753-188D-4FE4-BB44-F1A0DA5C244F}" srcOrd="0" destOrd="0" presId="urn:microsoft.com/office/officeart/2005/8/layout/radial6"/>
    <dgm:cxn modelId="{8273F470-46B0-4104-B1FA-73021622E3BD}" type="presOf" srcId="{5C1BC178-D3F0-4B32-B9BE-D0D3EB9FC984}" destId="{A99A1BF4-32EB-4C2E-A46A-BBC11ADED568}" srcOrd="0" destOrd="0" presId="urn:microsoft.com/office/officeart/2005/8/layout/radial6"/>
    <dgm:cxn modelId="{83E73551-B204-430D-A03B-5EFA361E431A}" type="presOf" srcId="{7CD6E417-3943-4E9C-97E4-A187F00813CF}" destId="{3CD03A82-0B5D-4FDB-9D38-3283B859A821}" srcOrd="0" destOrd="0" presId="urn:microsoft.com/office/officeart/2005/8/layout/radial6"/>
    <dgm:cxn modelId="{E5E9109A-A776-45DA-A901-132FC75E1E2A}" type="presOf" srcId="{3CC51439-AB9E-4A4C-9184-14FD813681FB}" destId="{AEC281BC-E155-4703-A7BD-391CE34F5A3F}" srcOrd="0" destOrd="0" presId="urn:microsoft.com/office/officeart/2005/8/layout/radial6"/>
    <dgm:cxn modelId="{447339A4-33F3-4E49-97BA-206E018832B7}" srcId="{79703C39-EACC-4AB7-B44E-15AC842AB2F0}" destId="{12876841-DE3C-490B-861F-09407829D6F0}" srcOrd="3" destOrd="0" parTransId="{ACDA7BA4-176F-4471-B7A2-A32568080FC2}" sibTransId="{3CC51439-AB9E-4A4C-9184-14FD813681FB}"/>
    <dgm:cxn modelId="{7EE9E8B7-CFD9-482B-B550-EC87A75BB6E6}" type="presOf" srcId="{39A0BCDA-B9B4-468B-A700-DDFAE4EE6894}" destId="{28D1FB6A-106F-480C-9F1A-C67E34903F49}" srcOrd="0" destOrd="0" presId="urn:microsoft.com/office/officeart/2005/8/layout/radial6"/>
    <dgm:cxn modelId="{C7FBD1BC-6AD1-4138-83E3-C425DDABB9A0}" type="presOf" srcId="{87990B39-BC00-4678-945F-265078DCB8C8}" destId="{BE410179-D6C2-4070-A1D6-076AC52B5771}" srcOrd="0" destOrd="0" presId="urn:microsoft.com/office/officeart/2005/8/layout/radial6"/>
    <dgm:cxn modelId="{A000B6CF-9D1C-4C78-8F26-32C24AECC1B6}" type="presOf" srcId="{E3D6732C-7365-4CD3-8CCC-020C6F837204}" destId="{1A737729-07D8-4648-AA18-9CF49F1EF8CC}" srcOrd="0" destOrd="0" presId="urn:microsoft.com/office/officeart/2005/8/layout/radial6"/>
    <dgm:cxn modelId="{955F6ED1-35FD-468B-9AE4-CF3C7B353961}" srcId="{79703C39-EACC-4AB7-B44E-15AC842AB2F0}" destId="{87990B39-BC00-4678-945F-265078DCB8C8}" srcOrd="0" destOrd="0" parTransId="{CA069908-839F-4460-A2BC-9BA1478AAD8B}" sibTransId="{39A0BCDA-B9B4-468B-A700-DDFAE4EE6894}"/>
    <dgm:cxn modelId="{3F257CD6-4AD8-4128-8009-C294609A6472}" srcId="{79703C39-EACC-4AB7-B44E-15AC842AB2F0}" destId="{7CD6E417-3943-4E9C-97E4-A187F00813CF}" srcOrd="2" destOrd="0" parTransId="{07F01E5F-CF28-45B2-9569-C844130413ED}" sibTransId="{E3D6732C-7365-4CD3-8CCC-020C6F837204}"/>
    <dgm:cxn modelId="{6D558DE5-EA9C-492C-887A-179AA777DF7C}" type="presOf" srcId="{4B1A7A5A-7FCC-4460-ABD9-F22D580D1ADF}" destId="{AA4A8ACC-5F73-4749-A930-AFC90B4DE9F1}" srcOrd="0" destOrd="0" presId="urn:microsoft.com/office/officeart/2005/8/layout/radial6"/>
    <dgm:cxn modelId="{29D7BAF9-4E99-4F6A-ADCA-B6D5A9130F3F}" type="presOf" srcId="{12876841-DE3C-490B-861F-09407829D6F0}" destId="{F59E3E7F-7AE0-4C76-A38A-4F3FC4587BAA}" srcOrd="0" destOrd="0" presId="urn:microsoft.com/office/officeart/2005/8/layout/radial6"/>
    <dgm:cxn modelId="{89522A3D-FBF7-4902-A617-73E2B7067ADE}" type="presParOf" srcId="{3B069753-188D-4FE4-BB44-F1A0DA5C244F}" destId="{C7915321-D385-43DC-9020-BC1463CED942}" srcOrd="0" destOrd="0" presId="urn:microsoft.com/office/officeart/2005/8/layout/radial6"/>
    <dgm:cxn modelId="{58AD382C-162F-443C-AD77-610943A70110}" type="presParOf" srcId="{3B069753-188D-4FE4-BB44-F1A0DA5C244F}" destId="{BE410179-D6C2-4070-A1D6-076AC52B5771}" srcOrd="1" destOrd="0" presId="urn:microsoft.com/office/officeart/2005/8/layout/radial6"/>
    <dgm:cxn modelId="{69B0CE50-4F5B-4B9C-A762-743C068F6681}" type="presParOf" srcId="{3B069753-188D-4FE4-BB44-F1A0DA5C244F}" destId="{E549C854-5652-4907-B250-50468E85D802}" srcOrd="2" destOrd="0" presId="urn:microsoft.com/office/officeart/2005/8/layout/radial6"/>
    <dgm:cxn modelId="{5D384CE2-DA44-4AEA-B855-A62016DE6806}" type="presParOf" srcId="{3B069753-188D-4FE4-BB44-F1A0DA5C244F}" destId="{28D1FB6A-106F-480C-9F1A-C67E34903F49}" srcOrd="3" destOrd="0" presId="urn:microsoft.com/office/officeart/2005/8/layout/radial6"/>
    <dgm:cxn modelId="{D1E8EAC7-8E57-41DA-925D-236B9F9CD9D0}" type="presParOf" srcId="{3B069753-188D-4FE4-BB44-F1A0DA5C244F}" destId="{A99A1BF4-32EB-4C2E-A46A-BBC11ADED568}" srcOrd="4" destOrd="0" presId="urn:microsoft.com/office/officeart/2005/8/layout/radial6"/>
    <dgm:cxn modelId="{2932CDE4-864F-4C2F-BB09-500EA120637D}" type="presParOf" srcId="{3B069753-188D-4FE4-BB44-F1A0DA5C244F}" destId="{0B2CD52D-8C47-4FC8-BA59-3D9F073D0583}" srcOrd="5" destOrd="0" presId="urn:microsoft.com/office/officeart/2005/8/layout/radial6"/>
    <dgm:cxn modelId="{40F45C1A-98D1-4A48-8C2D-90227C6ECCF4}" type="presParOf" srcId="{3B069753-188D-4FE4-BB44-F1A0DA5C244F}" destId="{AA4A8ACC-5F73-4749-A930-AFC90B4DE9F1}" srcOrd="6" destOrd="0" presId="urn:microsoft.com/office/officeart/2005/8/layout/radial6"/>
    <dgm:cxn modelId="{D1EA5E22-2792-41DA-B45E-53237A023D2D}" type="presParOf" srcId="{3B069753-188D-4FE4-BB44-F1A0DA5C244F}" destId="{3CD03A82-0B5D-4FDB-9D38-3283B859A821}" srcOrd="7" destOrd="0" presId="urn:microsoft.com/office/officeart/2005/8/layout/radial6"/>
    <dgm:cxn modelId="{7C3B40D7-0D4B-4F38-9332-7361549717BD}" type="presParOf" srcId="{3B069753-188D-4FE4-BB44-F1A0DA5C244F}" destId="{3F743FC6-3DDD-41F1-813A-AFC9A032AD1E}" srcOrd="8" destOrd="0" presId="urn:microsoft.com/office/officeart/2005/8/layout/radial6"/>
    <dgm:cxn modelId="{93D98DD9-9ED9-4692-BB12-E9CBCA9D283E}" type="presParOf" srcId="{3B069753-188D-4FE4-BB44-F1A0DA5C244F}" destId="{1A737729-07D8-4648-AA18-9CF49F1EF8CC}" srcOrd="9" destOrd="0" presId="urn:microsoft.com/office/officeart/2005/8/layout/radial6"/>
    <dgm:cxn modelId="{E65BB2A6-F849-42E0-BE49-7BBDF87E80F4}" type="presParOf" srcId="{3B069753-188D-4FE4-BB44-F1A0DA5C244F}" destId="{F59E3E7F-7AE0-4C76-A38A-4F3FC4587BAA}" srcOrd="10" destOrd="0" presId="urn:microsoft.com/office/officeart/2005/8/layout/radial6"/>
    <dgm:cxn modelId="{3DED531D-5994-412D-A711-5C749C1D65CA}" type="presParOf" srcId="{3B069753-188D-4FE4-BB44-F1A0DA5C244F}" destId="{C413211C-1932-415B-8B65-E1ED8B4D9035}" srcOrd="11" destOrd="0" presId="urn:microsoft.com/office/officeart/2005/8/layout/radial6"/>
    <dgm:cxn modelId="{FE7D2FCE-0E18-48B8-9C23-65932DDC5E6D}" type="presParOf" srcId="{3B069753-188D-4FE4-BB44-F1A0DA5C244F}" destId="{AEC281BC-E155-4703-A7BD-391CE34F5A3F}" srcOrd="12" destOrd="0" presId="urn:microsoft.com/office/officeart/2005/8/layout/radial6"/>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743F7DA-8C17-4C8B-9EF5-3EF5AA82DDC7}"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fr-FR"/>
        </a:p>
      </dgm:t>
    </dgm:pt>
    <dgm:pt modelId="{79703C39-EACC-4AB7-B44E-15AC842AB2F0}">
      <dgm:prSet phldrT="[Texte]"/>
      <dgm:spPr/>
      <dgm:t>
        <a:bodyPr/>
        <a:lstStyle/>
        <a:p>
          <a:r>
            <a:rPr lang="fr-FR" dirty="0"/>
            <a:t>On choisit des câbles 12T15S </a:t>
          </a:r>
        </a:p>
      </dgm:t>
    </dgm:pt>
    <dgm:pt modelId="{9F5F4ED6-9900-48DC-B506-81F8386CB19A}" type="parTrans" cxnId="{1D3D6510-DCC6-4524-87A6-8496647FDED2}">
      <dgm:prSet/>
      <dgm:spPr/>
      <dgm:t>
        <a:bodyPr/>
        <a:lstStyle/>
        <a:p>
          <a:endParaRPr lang="fr-FR"/>
        </a:p>
      </dgm:t>
    </dgm:pt>
    <dgm:pt modelId="{D5C0D879-B9BF-456B-992D-64185A8DDDF4}" type="sibTrans" cxnId="{1D3D6510-DCC6-4524-87A6-8496647FDED2}">
      <dgm:prSet/>
      <dgm:spPr/>
      <dgm:t>
        <a:bodyPr/>
        <a:lstStyle/>
        <a:p>
          <a:endParaRPr lang="fr-FR"/>
        </a:p>
      </dgm:t>
    </dgm:pt>
    <mc:AlternateContent xmlns:mc="http://schemas.openxmlformats.org/markup-compatibility/2006" xmlns:a14="http://schemas.microsoft.com/office/drawing/2010/main">
      <mc:Choice Requires="a14">
        <dgm:pt modelId="{87990B39-BC00-4678-945F-265078DCB8C8}">
          <dgm:prSet phldrT="[Texte]" custT="1"/>
          <dgm:spPr/>
          <dgm:t>
            <a:bodyPr/>
            <a:lstStyle/>
            <a:p>
              <a:pPr/>
              <a14:m>
                <m:oMathPara xmlns:m="http://schemas.openxmlformats.org/officeDocument/2006/math">
                  <m:oMathParaPr>
                    <m:jc m:val="right"/>
                  </m:oMathParaPr>
                  <m:oMath xmlns:m="http://schemas.openxmlformats.org/officeDocument/2006/math">
                    <m:sSub>
                      <m:sSubPr>
                        <m:ctrlPr>
                          <a:rPr lang="fr-FR" sz="1200" i="1" smtClean="0">
                            <a:solidFill>
                              <a:srgbClr val="836967"/>
                            </a:solidFill>
                            <a:latin typeface="Cambria Math" panose="02040503050406030204" pitchFamily="18" charset="0"/>
                          </a:rPr>
                        </m:ctrlPr>
                      </m:sSubPr>
                      <m:e>
                        <m:r>
                          <a:rPr lang="fr-FR" sz="1200" i="1">
                            <a:latin typeface="Cambria Math" panose="02040503050406030204" pitchFamily="18" charset="0"/>
                          </a:rPr>
                          <m:t>𝜎</m:t>
                        </m:r>
                      </m:e>
                      <m:sub>
                        <m:r>
                          <a:rPr lang="fr-FR" sz="1200" i="1">
                            <a:latin typeface="Cambria Math" panose="02040503050406030204" pitchFamily="18" charset="0"/>
                          </a:rPr>
                          <m:t>𝑝𝑚𝑜</m:t>
                        </m:r>
                      </m:sub>
                    </m:sSub>
                    <m:r>
                      <a:rPr lang="fr-FR" sz="1200" b="0" i="1" smtClean="0">
                        <a:latin typeface="Cambria Math" panose="02040503050406030204" pitchFamily="18" charset="0"/>
                      </a:rPr>
                      <m:t>=</m:t>
                    </m:r>
                  </m:oMath>
                </m:oMathPara>
              </a14:m>
              <a:endParaRPr lang="fr-FR" sz="120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200" i="0">
                        <a:latin typeface="Cambria Math" panose="02040503050406030204" pitchFamily="18" charset="0"/>
                      </a:rPr>
                      <m:t>1488</m:t>
                    </m:r>
                    <m:r>
                      <a:rPr lang="fr-FR" sz="1200" i="1">
                        <a:latin typeface="Cambria Math" panose="02040503050406030204" pitchFamily="18" charset="0"/>
                      </a:rPr>
                      <m:t>𝑀𝑃𝑎</m:t>
                    </m:r>
                  </m:oMath>
                </m:oMathPara>
              </a14:m>
              <a:endParaRPr lang="fr-FR" sz="1200" dirty="0"/>
            </a:p>
          </dgm:t>
        </dgm:pt>
      </mc:Choice>
      <mc:Fallback xmlns="">
        <dgm:pt modelId="{87990B39-BC00-4678-945F-265078DCB8C8}">
          <dgm:prSet phldrT="[Texte]" custT="1"/>
          <dgm:spPr/>
          <dgm:t>
            <a:bodyPr/>
            <a:lstStyle/>
            <a:p>
              <a:pPr/>
              <a:r>
                <a:rPr lang="fr-FR" sz="1200" i="0">
                  <a:latin typeface="Cambria Math" panose="02040503050406030204" pitchFamily="18" charset="0"/>
                </a:rPr>
                <a:t>𝜎</a:t>
              </a:r>
              <a:r>
                <a:rPr lang="fr-FR" sz="1200" i="0">
                  <a:solidFill>
                    <a:srgbClr val="836967"/>
                  </a:solidFill>
                  <a:latin typeface="Cambria Math" panose="02040503050406030204" pitchFamily="18" charset="0"/>
                </a:rPr>
                <a:t>_</a:t>
              </a:r>
              <a:r>
                <a:rPr lang="fr-FR" sz="1200" i="0">
                  <a:latin typeface="Cambria Math" panose="02040503050406030204" pitchFamily="18" charset="0"/>
                </a:rPr>
                <a:t>𝑝𝑚𝑜</a:t>
              </a:r>
              <a:r>
                <a:rPr lang="fr-FR" sz="1200" b="0" i="0">
                  <a:latin typeface="Cambria Math" panose="02040503050406030204" pitchFamily="18" charset="0"/>
                </a:rPr>
                <a:t>=</a:t>
              </a:r>
              <a:endParaRPr lang="fr-FR" sz="1200" i="1" dirty="0">
                <a:latin typeface="Cambria Math" panose="02040503050406030204" pitchFamily="18" charset="0"/>
              </a:endParaRPr>
            </a:p>
            <a:p>
              <a:pPr/>
              <a:r>
                <a:rPr lang="fr-FR" sz="1200" i="0">
                  <a:latin typeface="Cambria Math" panose="02040503050406030204" pitchFamily="18" charset="0"/>
                </a:rPr>
                <a:t>1488𝑀𝑃𝑎</a:t>
              </a:r>
              <a:endParaRPr lang="fr-FR" sz="1200" dirty="0"/>
            </a:p>
          </dgm:t>
        </dgm:pt>
      </mc:Fallback>
    </mc:AlternateContent>
    <dgm:pt modelId="{CA069908-839F-4460-A2BC-9BA1478AAD8B}" type="parTrans" cxnId="{955F6ED1-35FD-468B-9AE4-CF3C7B353961}">
      <dgm:prSet/>
      <dgm:spPr/>
      <dgm:t>
        <a:bodyPr/>
        <a:lstStyle/>
        <a:p>
          <a:endParaRPr lang="fr-FR"/>
        </a:p>
      </dgm:t>
    </dgm:pt>
    <dgm:pt modelId="{39A0BCDA-B9B4-468B-A700-DDFAE4EE6894}" type="sibTrans" cxnId="{955F6ED1-35FD-468B-9AE4-CF3C7B353961}">
      <dgm:prSet/>
      <dgm:spPr/>
      <dgm:t>
        <a:bodyPr/>
        <a:lstStyle/>
        <a:p>
          <a:endParaRPr lang="fr-FR"/>
        </a:p>
      </dgm:t>
    </dgm:pt>
    <dgm:pt modelId="{5C1BC178-D3F0-4B32-B9BE-D0D3EB9FC984}">
      <dgm:prSet phldrT="[Texte]" custT="1"/>
      <dgm:spPr/>
      <dgm:t>
        <a:bodyPr/>
        <a:lstStyle/>
        <a:p>
          <a:r>
            <a:rPr lang="fr-FR" sz="1200" dirty="0"/>
            <a:t>15% pertes</a:t>
          </a:r>
        </a:p>
      </dgm:t>
    </dgm:pt>
    <dgm:pt modelId="{0561D50E-5F81-4D45-AF7A-3A22286671B0}" type="parTrans" cxnId="{35B6491C-AEC8-4981-B9DB-54559657B018}">
      <dgm:prSet/>
      <dgm:spPr/>
      <dgm:t>
        <a:bodyPr/>
        <a:lstStyle/>
        <a:p>
          <a:endParaRPr lang="fr-FR"/>
        </a:p>
      </dgm:t>
    </dgm:pt>
    <dgm:pt modelId="{4B1A7A5A-7FCC-4460-ABD9-F22D580D1ADF}" type="sibTrans" cxnId="{35B6491C-AEC8-4981-B9DB-54559657B018}">
      <dgm:prSet/>
      <dgm:spPr/>
      <dgm:t>
        <a:bodyPr/>
        <a:lstStyle/>
        <a:p>
          <a:endParaRPr lang="fr-FR"/>
        </a:p>
      </dgm:t>
    </dgm:pt>
    <mc:AlternateContent xmlns:mc="http://schemas.openxmlformats.org/markup-compatibility/2006" xmlns:a14="http://schemas.microsoft.com/office/drawing/2010/main">
      <mc:Choice Requires="a14">
        <dgm:pt modelId="{7CD6E417-3943-4E9C-97E4-A187F00813CF}">
          <dgm:prSet phldrT="[Texte]" custT="1"/>
          <dgm:spPr>
            <a:solidFill>
              <a:srgbClr val="0F6FC6">
                <a:hueOff val="0"/>
                <a:satOff val="0"/>
                <a:lumOff val="0"/>
                <a:alphaOff val="0"/>
              </a:srgbClr>
            </a:solidFill>
            <a:ln w="19050" cap="flat" cmpd="sng" algn="ctr">
              <a:solidFill>
                <a:prstClr val="white">
                  <a:hueOff val="0"/>
                  <a:satOff val="0"/>
                  <a:lumOff val="0"/>
                  <a:alphaOff val="0"/>
                </a:prstClr>
              </a:solidFill>
              <a:prstDash val="solid"/>
            </a:ln>
            <a:effectLst/>
          </dgm:spPr>
          <dgm:t>
            <a:bodyPr spcFirstLastPara="0" vert="horz" wrap="square" lIns="15240" tIns="15240" rIns="15240" bIns="15240" numCol="1" spcCol="1270" anchor="ctr" anchorCtr="0"/>
            <a:lstStyle/>
            <a:p>
              <a:pPr marL="0" lvl="0" algn="ctr" defTabSz="533400">
                <a:lnSpc>
                  <a:spcPct val="90000"/>
                </a:lnSpc>
                <a:spcBef>
                  <a:spcPct val="0"/>
                </a:spcBef>
                <a:spcAft>
                  <a:spcPct val="35000"/>
                </a:spcAft>
                <a:buNone/>
              </a:pPr>
              <a14:m>
                <m:oMathPara xmlns:m="http://schemas.openxmlformats.org/officeDocument/2006/math">
                  <m:oMathParaPr>
                    <m:jc m:val="center"/>
                  </m:oMathParaPr>
                  <m:oMath xmlns:m="http://schemas.openxmlformats.org/officeDocument/2006/math">
                    <m:sSub>
                      <m:sSubPr>
                        <m:ctrlPr>
                          <a:rPr lang="fr-FR" sz="1200" i="1" kern="1200" smtClean="0">
                            <a:solidFill>
                              <a:schemeClr val="bg1"/>
                            </a:solidFill>
                            <a:latin typeface="Cambria Math" panose="02040503050406030204" pitchFamily="18" charset="0"/>
                            <a:ea typeface="+mn-ea"/>
                            <a:cs typeface="+mn-cs"/>
                          </a:rPr>
                        </m:ctrlPr>
                      </m:sSubPr>
                      <m:e>
                        <m:r>
                          <a:rPr lang="fr-FR" sz="1200" i="1" kern="1200" smtClean="0">
                            <a:solidFill>
                              <a:schemeClr val="bg1"/>
                            </a:solidFill>
                            <a:latin typeface="Cambria Math" panose="02040503050406030204" pitchFamily="18" charset="0"/>
                            <a:ea typeface="+mn-ea"/>
                            <a:cs typeface="+mn-cs"/>
                          </a:rPr>
                          <m:t>𝐸</m:t>
                        </m:r>
                      </m:e>
                      <m:sub>
                        <m:r>
                          <a:rPr lang="fr-FR" sz="1200" i="1" kern="1200" smtClean="0">
                            <a:solidFill>
                              <a:schemeClr val="bg1"/>
                            </a:solidFill>
                            <a:latin typeface="Cambria Math" panose="02040503050406030204" pitchFamily="18" charset="0"/>
                            <a:ea typeface="+mn-ea"/>
                            <a:cs typeface="+mn-cs"/>
                          </a:rPr>
                          <m:t>𝑝</m:t>
                        </m:r>
                      </m:sub>
                    </m:sSub>
                    <m:r>
                      <a:rPr lang="fr-FR" sz="1200" i="1" kern="1200" smtClean="0">
                        <a:solidFill>
                          <a:schemeClr val="bg1"/>
                        </a:solidFill>
                        <a:latin typeface="Cambria Math" panose="02040503050406030204" pitchFamily="18" charset="0"/>
                        <a:ea typeface="+mn-ea"/>
                        <a:cs typeface="+mn-cs"/>
                      </a:rPr>
                      <m:t>=</m:t>
                    </m:r>
                  </m:oMath>
                  <m:oMath xmlns:m="http://schemas.openxmlformats.org/officeDocument/2006/math">
                    <m:r>
                      <a:rPr lang="fr-FR" sz="1200" i="1" kern="1200" smtClean="0">
                        <a:solidFill>
                          <a:schemeClr val="bg1"/>
                        </a:solidFill>
                        <a:latin typeface="Cambria Math" panose="02040503050406030204" pitchFamily="18" charset="0"/>
                        <a:ea typeface="+mn-ea"/>
                        <a:cs typeface="+mn-cs"/>
                      </a:rPr>
                      <m:t>190 </m:t>
                    </m:r>
                    <m:r>
                      <a:rPr lang="fr-FR" sz="1200" i="1" kern="1200" smtClean="0">
                        <a:solidFill>
                          <a:schemeClr val="bg1"/>
                        </a:solidFill>
                        <a:latin typeface="Cambria Math" panose="02040503050406030204" pitchFamily="18" charset="0"/>
                        <a:ea typeface="+mn-ea"/>
                        <a:cs typeface="+mn-cs"/>
                      </a:rPr>
                      <m:t>𝐺𝑃𝑎</m:t>
                    </m:r>
                  </m:oMath>
                </m:oMathPara>
              </a14:m>
              <a:endParaRPr lang="fr-FR" sz="1200" i="1" kern="1200" dirty="0">
                <a:solidFill>
                  <a:schemeClr val="bg1"/>
                </a:solidFill>
                <a:latin typeface="Cambria Math" panose="02040503050406030204" pitchFamily="18" charset="0"/>
                <a:ea typeface="+mn-ea"/>
                <a:cs typeface="+mn-cs"/>
              </a:endParaRPr>
            </a:p>
          </dgm:t>
        </dgm:pt>
      </mc:Choice>
      <mc:Fallback xmlns="">
        <dgm:pt modelId="{7CD6E417-3943-4E9C-97E4-A187F00813CF}">
          <dgm:prSet phldrT="[Texte]" custT="1"/>
          <dgm:spPr>
            <a:solidFill>
              <a:srgbClr val="0F6FC6">
                <a:hueOff val="0"/>
                <a:satOff val="0"/>
                <a:lumOff val="0"/>
                <a:alphaOff val="0"/>
              </a:srgbClr>
            </a:solidFill>
            <a:ln w="19050" cap="flat" cmpd="sng" algn="ctr">
              <a:solidFill>
                <a:prstClr val="white">
                  <a:hueOff val="0"/>
                  <a:satOff val="0"/>
                  <a:lumOff val="0"/>
                  <a:alphaOff val="0"/>
                </a:prstClr>
              </a:solidFill>
              <a:prstDash val="solid"/>
            </a:ln>
            <a:effectLst/>
          </dgm:spPr>
          <dgm:t>
            <a:bodyPr spcFirstLastPara="0" vert="horz" wrap="square" lIns="15240" tIns="15240" rIns="15240" bIns="15240" numCol="1" spcCol="1270" anchor="ctr" anchorCtr="0"/>
            <a:lstStyle/>
            <a:p>
              <a:pPr marL="0" lvl="0" algn="ctr" defTabSz="533400">
                <a:lnSpc>
                  <a:spcPct val="90000"/>
                </a:lnSpc>
                <a:spcBef>
                  <a:spcPct val="0"/>
                </a:spcBef>
                <a:spcAft>
                  <a:spcPct val="35000"/>
                </a:spcAft>
                <a:buNone/>
              </a:pPr>
              <a:r>
                <a:rPr lang="fr-FR" sz="1200" i="0" kern="1200">
                  <a:solidFill>
                    <a:schemeClr val="bg1"/>
                  </a:solidFill>
                  <a:latin typeface="Cambria Math" panose="02040503050406030204" pitchFamily="18" charset="0"/>
                  <a:ea typeface="+mn-ea"/>
                  <a:cs typeface="+mn-cs"/>
                </a:rPr>
                <a:t>𝐸_𝑝=</a:t>
              </a:r>
              <a:br>
                <a:rPr lang="fr-FR" sz="1200" i="1" kern="1200" dirty="0">
                  <a:solidFill>
                    <a:schemeClr val="bg1"/>
                  </a:solidFill>
                  <a:latin typeface="Cambria Math" panose="02040503050406030204" pitchFamily="18" charset="0"/>
                  <a:ea typeface="+mn-ea"/>
                  <a:cs typeface="+mn-cs"/>
                </a:rPr>
              </a:br>
              <a:r>
                <a:rPr lang="fr-FR" sz="1200" i="0" kern="1200">
                  <a:solidFill>
                    <a:schemeClr val="bg1"/>
                  </a:solidFill>
                  <a:latin typeface="Cambria Math" panose="02040503050406030204" pitchFamily="18" charset="0"/>
                  <a:ea typeface="+mn-ea"/>
                  <a:cs typeface="+mn-cs"/>
                </a:rPr>
                <a:t>190 𝐺𝑃𝑎</a:t>
              </a:r>
              <a:endParaRPr lang="fr-FR" sz="1200" i="1" kern="1200" dirty="0">
                <a:solidFill>
                  <a:schemeClr val="bg1"/>
                </a:solidFill>
                <a:latin typeface="Cambria Math" panose="02040503050406030204" pitchFamily="18" charset="0"/>
                <a:ea typeface="+mn-ea"/>
                <a:cs typeface="+mn-cs"/>
              </a:endParaRPr>
            </a:p>
          </dgm:t>
        </dgm:pt>
      </mc:Fallback>
    </mc:AlternateContent>
    <dgm:pt modelId="{07F01E5F-CF28-45B2-9569-C844130413ED}" type="parTrans" cxnId="{3F257CD6-4AD8-4128-8009-C294609A6472}">
      <dgm:prSet/>
      <dgm:spPr/>
      <dgm:t>
        <a:bodyPr/>
        <a:lstStyle/>
        <a:p>
          <a:endParaRPr lang="fr-FR"/>
        </a:p>
      </dgm:t>
    </dgm:pt>
    <dgm:pt modelId="{E3D6732C-7365-4CD3-8CCC-020C6F837204}" type="sibTrans" cxnId="{3F257CD6-4AD8-4128-8009-C294609A6472}">
      <dgm:prSet/>
      <dgm:spPr/>
      <dgm:t>
        <a:bodyPr/>
        <a:lstStyle/>
        <a:p>
          <a:endParaRPr lang="fr-FR"/>
        </a:p>
      </dgm:t>
    </dgm:pt>
    <dgm:pt modelId="{12876841-DE3C-490B-861F-09407829D6F0}">
      <dgm:prSet phldrT="[Texte]" custT="1"/>
      <dgm:spPr>
        <a:solidFill>
          <a:srgbClr val="0F6FC6">
            <a:hueOff val="0"/>
            <a:satOff val="0"/>
            <a:lumOff val="0"/>
            <a:alphaOff val="0"/>
          </a:srgbClr>
        </a:solidFill>
        <a:ln w="19050" cap="flat" cmpd="sng" algn="ctr">
          <a:solidFill>
            <a:prstClr val="white">
              <a:hueOff val="0"/>
              <a:satOff val="0"/>
              <a:lumOff val="0"/>
              <a:alphaOff val="0"/>
            </a:prstClr>
          </a:solidFill>
          <a:prstDash val="solid"/>
        </a:ln>
        <a:effectLst/>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fr-FR" sz="1200" kern="1200" dirty="0">
              <a:solidFill>
                <a:prstClr val="white"/>
              </a:solidFill>
              <a:latin typeface="Corbel" panose="020B0503020204020204"/>
              <a:ea typeface="+mn-ea"/>
              <a:cs typeface="+mn-cs"/>
            </a:rPr>
            <a:t>Section : 12*150=</a:t>
          </a:r>
          <a:br>
            <a:rPr lang="fr-FR" sz="1200" kern="1200" dirty="0">
              <a:solidFill>
                <a:prstClr val="white"/>
              </a:solidFill>
              <a:latin typeface="Corbel" panose="020B0503020204020204"/>
              <a:ea typeface="+mn-ea"/>
              <a:cs typeface="+mn-cs"/>
            </a:rPr>
          </a:br>
          <a:r>
            <a:rPr lang="fr-FR" sz="1200" kern="1200" dirty="0">
              <a:solidFill>
                <a:prstClr val="white"/>
              </a:solidFill>
              <a:latin typeface="Corbel" panose="020B0503020204020204"/>
              <a:ea typeface="+mn-ea"/>
              <a:cs typeface="+mn-cs"/>
            </a:rPr>
            <a:t>1800mm²</a:t>
          </a:r>
        </a:p>
      </dgm:t>
    </dgm:pt>
    <dgm:pt modelId="{ACDA7BA4-176F-4471-B7A2-A32568080FC2}" type="parTrans" cxnId="{447339A4-33F3-4E49-97BA-206E018832B7}">
      <dgm:prSet/>
      <dgm:spPr/>
      <dgm:t>
        <a:bodyPr/>
        <a:lstStyle/>
        <a:p>
          <a:endParaRPr lang="fr-FR"/>
        </a:p>
      </dgm:t>
    </dgm:pt>
    <dgm:pt modelId="{3CC51439-AB9E-4A4C-9184-14FD813681FB}" type="sibTrans" cxnId="{447339A4-33F3-4E49-97BA-206E018832B7}">
      <dgm:prSet/>
      <dgm:spPr/>
      <dgm:t>
        <a:bodyPr/>
        <a:lstStyle/>
        <a:p>
          <a:endParaRPr lang="fr-FR"/>
        </a:p>
      </dgm:t>
    </dgm:pt>
    <dgm:pt modelId="{3B069753-188D-4FE4-BB44-F1A0DA5C244F}" type="pres">
      <dgm:prSet presAssocID="{6743F7DA-8C17-4C8B-9EF5-3EF5AA82DDC7}" presName="Name0" presStyleCnt="0">
        <dgm:presLayoutVars>
          <dgm:chMax val="1"/>
          <dgm:dir/>
          <dgm:animLvl val="ctr"/>
          <dgm:resizeHandles val="exact"/>
        </dgm:presLayoutVars>
      </dgm:prSet>
      <dgm:spPr/>
    </dgm:pt>
    <dgm:pt modelId="{C7915321-D385-43DC-9020-BC1463CED942}" type="pres">
      <dgm:prSet presAssocID="{79703C39-EACC-4AB7-B44E-15AC842AB2F0}" presName="centerShape" presStyleLbl="node0" presStyleIdx="0" presStyleCnt="1"/>
      <dgm:spPr/>
    </dgm:pt>
    <dgm:pt modelId="{BE410179-D6C2-4070-A1D6-076AC52B5771}" type="pres">
      <dgm:prSet presAssocID="{87990B39-BC00-4678-945F-265078DCB8C8}" presName="node" presStyleLbl="node1" presStyleIdx="0" presStyleCnt="4">
        <dgm:presLayoutVars>
          <dgm:bulletEnabled val="1"/>
        </dgm:presLayoutVars>
      </dgm:prSet>
      <dgm:spPr/>
    </dgm:pt>
    <dgm:pt modelId="{E549C854-5652-4907-B250-50468E85D802}" type="pres">
      <dgm:prSet presAssocID="{87990B39-BC00-4678-945F-265078DCB8C8}" presName="dummy" presStyleCnt="0"/>
      <dgm:spPr/>
    </dgm:pt>
    <dgm:pt modelId="{28D1FB6A-106F-480C-9F1A-C67E34903F49}" type="pres">
      <dgm:prSet presAssocID="{39A0BCDA-B9B4-468B-A700-DDFAE4EE6894}" presName="sibTrans" presStyleLbl="sibTrans2D1" presStyleIdx="0" presStyleCnt="4"/>
      <dgm:spPr/>
    </dgm:pt>
    <dgm:pt modelId="{A99A1BF4-32EB-4C2E-A46A-BBC11ADED568}" type="pres">
      <dgm:prSet presAssocID="{5C1BC178-D3F0-4B32-B9BE-D0D3EB9FC984}" presName="node" presStyleLbl="node1" presStyleIdx="1" presStyleCnt="4">
        <dgm:presLayoutVars>
          <dgm:bulletEnabled val="1"/>
        </dgm:presLayoutVars>
      </dgm:prSet>
      <dgm:spPr/>
    </dgm:pt>
    <dgm:pt modelId="{0B2CD52D-8C47-4FC8-BA59-3D9F073D0583}" type="pres">
      <dgm:prSet presAssocID="{5C1BC178-D3F0-4B32-B9BE-D0D3EB9FC984}" presName="dummy" presStyleCnt="0"/>
      <dgm:spPr/>
    </dgm:pt>
    <dgm:pt modelId="{AA4A8ACC-5F73-4749-A930-AFC90B4DE9F1}" type="pres">
      <dgm:prSet presAssocID="{4B1A7A5A-7FCC-4460-ABD9-F22D580D1ADF}" presName="sibTrans" presStyleLbl="sibTrans2D1" presStyleIdx="1" presStyleCnt="4"/>
      <dgm:spPr/>
    </dgm:pt>
    <dgm:pt modelId="{3CD03A82-0B5D-4FDB-9D38-3283B859A821}" type="pres">
      <dgm:prSet presAssocID="{7CD6E417-3943-4E9C-97E4-A187F00813CF}" presName="node" presStyleLbl="node1" presStyleIdx="2" presStyleCnt="4">
        <dgm:presLayoutVars>
          <dgm:bulletEnabled val="1"/>
        </dgm:presLayoutVars>
      </dgm:prSet>
      <dgm:spPr>
        <a:xfrm>
          <a:off x="874261" y="1312702"/>
          <a:ext cx="865305" cy="865305"/>
        </a:xfrm>
        <a:prstGeom prst="ellipse">
          <a:avLst/>
        </a:prstGeom>
      </dgm:spPr>
    </dgm:pt>
    <dgm:pt modelId="{3F743FC6-3DDD-41F1-813A-AFC9A032AD1E}" type="pres">
      <dgm:prSet presAssocID="{7CD6E417-3943-4E9C-97E4-A187F00813CF}" presName="dummy" presStyleCnt="0"/>
      <dgm:spPr/>
    </dgm:pt>
    <dgm:pt modelId="{1A737729-07D8-4648-AA18-9CF49F1EF8CC}" type="pres">
      <dgm:prSet presAssocID="{E3D6732C-7365-4CD3-8CCC-020C6F837204}" presName="sibTrans" presStyleLbl="sibTrans2D1" presStyleIdx="2" presStyleCnt="4"/>
      <dgm:spPr/>
    </dgm:pt>
    <dgm:pt modelId="{F59E3E7F-7AE0-4C76-A38A-4F3FC4587BAA}" type="pres">
      <dgm:prSet presAssocID="{12876841-DE3C-490B-861F-09407829D6F0}" presName="node" presStyleLbl="node1" presStyleIdx="3" presStyleCnt="4">
        <dgm:presLayoutVars>
          <dgm:bulletEnabled val="1"/>
        </dgm:presLayoutVars>
      </dgm:prSet>
      <dgm:spPr>
        <a:xfrm>
          <a:off x="820354" y="971497"/>
          <a:ext cx="925259" cy="925259"/>
        </a:xfrm>
        <a:prstGeom prst="ellipse">
          <a:avLst/>
        </a:prstGeom>
      </dgm:spPr>
    </dgm:pt>
    <dgm:pt modelId="{C413211C-1932-415B-8B65-E1ED8B4D9035}" type="pres">
      <dgm:prSet presAssocID="{12876841-DE3C-490B-861F-09407829D6F0}" presName="dummy" presStyleCnt="0"/>
      <dgm:spPr/>
    </dgm:pt>
    <dgm:pt modelId="{AEC281BC-E155-4703-A7BD-391CE34F5A3F}" type="pres">
      <dgm:prSet presAssocID="{3CC51439-AB9E-4A4C-9184-14FD813681FB}" presName="sibTrans" presStyleLbl="sibTrans2D1" presStyleIdx="3" presStyleCnt="4"/>
      <dgm:spPr/>
    </dgm:pt>
  </dgm:ptLst>
  <dgm:cxnLst>
    <dgm:cxn modelId="{15481110-CD70-4643-A5CC-34B05B7F4D07}" type="presOf" srcId="{79703C39-EACC-4AB7-B44E-15AC842AB2F0}" destId="{C7915321-D385-43DC-9020-BC1463CED942}" srcOrd="0" destOrd="0" presId="urn:microsoft.com/office/officeart/2005/8/layout/radial6"/>
    <dgm:cxn modelId="{1D3D6510-DCC6-4524-87A6-8496647FDED2}" srcId="{6743F7DA-8C17-4C8B-9EF5-3EF5AA82DDC7}" destId="{79703C39-EACC-4AB7-B44E-15AC842AB2F0}" srcOrd="0" destOrd="0" parTransId="{9F5F4ED6-9900-48DC-B506-81F8386CB19A}" sibTransId="{D5C0D879-B9BF-456B-992D-64185A8DDDF4}"/>
    <dgm:cxn modelId="{35B6491C-AEC8-4981-B9DB-54559657B018}" srcId="{79703C39-EACC-4AB7-B44E-15AC842AB2F0}" destId="{5C1BC178-D3F0-4B32-B9BE-D0D3EB9FC984}" srcOrd="1" destOrd="0" parTransId="{0561D50E-5F81-4D45-AF7A-3A22286671B0}" sibTransId="{4B1A7A5A-7FCC-4460-ABD9-F22D580D1ADF}"/>
    <dgm:cxn modelId="{A69F3738-B030-4D16-B5E1-55EC3AB9781F}" type="presOf" srcId="{6743F7DA-8C17-4C8B-9EF5-3EF5AA82DDC7}" destId="{3B069753-188D-4FE4-BB44-F1A0DA5C244F}" srcOrd="0" destOrd="0" presId="urn:microsoft.com/office/officeart/2005/8/layout/radial6"/>
    <dgm:cxn modelId="{8273F470-46B0-4104-B1FA-73021622E3BD}" type="presOf" srcId="{5C1BC178-D3F0-4B32-B9BE-D0D3EB9FC984}" destId="{A99A1BF4-32EB-4C2E-A46A-BBC11ADED568}" srcOrd="0" destOrd="0" presId="urn:microsoft.com/office/officeart/2005/8/layout/radial6"/>
    <dgm:cxn modelId="{83E73551-B204-430D-A03B-5EFA361E431A}" type="presOf" srcId="{7CD6E417-3943-4E9C-97E4-A187F00813CF}" destId="{3CD03A82-0B5D-4FDB-9D38-3283B859A821}" srcOrd="0" destOrd="0" presId="urn:microsoft.com/office/officeart/2005/8/layout/radial6"/>
    <dgm:cxn modelId="{E5E9109A-A776-45DA-A901-132FC75E1E2A}" type="presOf" srcId="{3CC51439-AB9E-4A4C-9184-14FD813681FB}" destId="{AEC281BC-E155-4703-A7BD-391CE34F5A3F}" srcOrd="0" destOrd="0" presId="urn:microsoft.com/office/officeart/2005/8/layout/radial6"/>
    <dgm:cxn modelId="{447339A4-33F3-4E49-97BA-206E018832B7}" srcId="{79703C39-EACC-4AB7-B44E-15AC842AB2F0}" destId="{12876841-DE3C-490B-861F-09407829D6F0}" srcOrd="3" destOrd="0" parTransId="{ACDA7BA4-176F-4471-B7A2-A32568080FC2}" sibTransId="{3CC51439-AB9E-4A4C-9184-14FD813681FB}"/>
    <dgm:cxn modelId="{7EE9E8B7-CFD9-482B-B550-EC87A75BB6E6}" type="presOf" srcId="{39A0BCDA-B9B4-468B-A700-DDFAE4EE6894}" destId="{28D1FB6A-106F-480C-9F1A-C67E34903F49}" srcOrd="0" destOrd="0" presId="urn:microsoft.com/office/officeart/2005/8/layout/radial6"/>
    <dgm:cxn modelId="{C7FBD1BC-6AD1-4138-83E3-C425DDABB9A0}" type="presOf" srcId="{87990B39-BC00-4678-945F-265078DCB8C8}" destId="{BE410179-D6C2-4070-A1D6-076AC52B5771}" srcOrd="0" destOrd="0" presId="urn:microsoft.com/office/officeart/2005/8/layout/radial6"/>
    <dgm:cxn modelId="{A000B6CF-9D1C-4C78-8F26-32C24AECC1B6}" type="presOf" srcId="{E3D6732C-7365-4CD3-8CCC-020C6F837204}" destId="{1A737729-07D8-4648-AA18-9CF49F1EF8CC}" srcOrd="0" destOrd="0" presId="urn:microsoft.com/office/officeart/2005/8/layout/radial6"/>
    <dgm:cxn modelId="{955F6ED1-35FD-468B-9AE4-CF3C7B353961}" srcId="{79703C39-EACC-4AB7-B44E-15AC842AB2F0}" destId="{87990B39-BC00-4678-945F-265078DCB8C8}" srcOrd="0" destOrd="0" parTransId="{CA069908-839F-4460-A2BC-9BA1478AAD8B}" sibTransId="{39A0BCDA-B9B4-468B-A700-DDFAE4EE6894}"/>
    <dgm:cxn modelId="{3F257CD6-4AD8-4128-8009-C294609A6472}" srcId="{79703C39-EACC-4AB7-B44E-15AC842AB2F0}" destId="{7CD6E417-3943-4E9C-97E4-A187F00813CF}" srcOrd="2" destOrd="0" parTransId="{07F01E5F-CF28-45B2-9569-C844130413ED}" sibTransId="{E3D6732C-7365-4CD3-8CCC-020C6F837204}"/>
    <dgm:cxn modelId="{6D558DE5-EA9C-492C-887A-179AA777DF7C}" type="presOf" srcId="{4B1A7A5A-7FCC-4460-ABD9-F22D580D1ADF}" destId="{AA4A8ACC-5F73-4749-A930-AFC90B4DE9F1}" srcOrd="0" destOrd="0" presId="urn:microsoft.com/office/officeart/2005/8/layout/radial6"/>
    <dgm:cxn modelId="{29D7BAF9-4E99-4F6A-ADCA-B6D5A9130F3F}" type="presOf" srcId="{12876841-DE3C-490B-861F-09407829D6F0}" destId="{F59E3E7F-7AE0-4C76-A38A-4F3FC4587BAA}" srcOrd="0" destOrd="0" presId="urn:microsoft.com/office/officeart/2005/8/layout/radial6"/>
    <dgm:cxn modelId="{89522A3D-FBF7-4902-A617-73E2B7067ADE}" type="presParOf" srcId="{3B069753-188D-4FE4-BB44-F1A0DA5C244F}" destId="{C7915321-D385-43DC-9020-BC1463CED942}" srcOrd="0" destOrd="0" presId="urn:microsoft.com/office/officeart/2005/8/layout/radial6"/>
    <dgm:cxn modelId="{58AD382C-162F-443C-AD77-610943A70110}" type="presParOf" srcId="{3B069753-188D-4FE4-BB44-F1A0DA5C244F}" destId="{BE410179-D6C2-4070-A1D6-076AC52B5771}" srcOrd="1" destOrd="0" presId="urn:microsoft.com/office/officeart/2005/8/layout/radial6"/>
    <dgm:cxn modelId="{69B0CE50-4F5B-4B9C-A762-743C068F6681}" type="presParOf" srcId="{3B069753-188D-4FE4-BB44-F1A0DA5C244F}" destId="{E549C854-5652-4907-B250-50468E85D802}" srcOrd="2" destOrd="0" presId="urn:microsoft.com/office/officeart/2005/8/layout/radial6"/>
    <dgm:cxn modelId="{5D384CE2-DA44-4AEA-B855-A62016DE6806}" type="presParOf" srcId="{3B069753-188D-4FE4-BB44-F1A0DA5C244F}" destId="{28D1FB6A-106F-480C-9F1A-C67E34903F49}" srcOrd="3" destOrd="0" presId="urn:microsoft.com/office/officeart/2005/8/layout/radial6"/>
    <dgm:cxn modelId="{D1E8EAC7-8E57-41DA-925D-236B9F9CD9D0}" type="presParOf" srcId="{3B069753-188D-4FE4-BB44-F1A0DA5C244F}" destId="{A99A1BF4-32EB-4C2E-A46A-BBC11ADED568}" srcOrd="4" destOrd="0" presId="urn:microsoft.com/office/officeart/2005/8/layout/radial6"/>
    <dgm:cxn modelId="{2932CDE4-864F-4C2F-BB09-500EA120637D}" type="presParOf" srcId="{3B069753-188D-4FE4-BB44-F1A0DA5C244F}" destId="{0B2CD52D-8C47-4FC8-BA59-3D9F073D0583}" srcOrd="5" destOrd="0" presId="urn:microsoft.com/office/officeart/2005/8/layout/radial6"/>
    <dgm:cxn modelId="{40F45C1A-98D1-4A48-8C2D-90227C6ECCF4}" type="presParOf" srcId="{3B069753-188D-4FE4-BB44-F1A0DA5C244F}" destId="{AA4A8ACC-5F73-4749-A930-AFC90B4DE9F1}" srcOrd="6" destOrd="0" presId="urn:microsoft.com/office/officeart/2005/8/layout/radial6"/>
    <dgm:cxn modelId="{D1EA5E22-2792-41DA-B45E-53237A023D2D}" type="presParOf" srcId="{3B069753-188D-4FE4-BB44-F1A0DA5C244F}" destId="{3CD03A82-0B5D-4FDB-9D38-3283B859A821}" srcOrd="7" destOrd="0" presId="urn:microsoft.com/office/officeart/2005/8/layout/radial6"/>
    <dgm:cxn modelId="{7C3B40D7-0D4B-4F38-9332-7361549717BD}" type="presParOf" srcId="{3B069753-188D-4FE4-BB44-F1A0DA5C244F}" destId="{3F743FC6-3DDD-41F1-813A-AFC9A032AD1E}" srcOrd="8" destOrd="0" presId="urn:microsoft.com/office/officeart/2005/8/layout/radial6"/>
    <dgm:cxn modelId="{93D98DD9-9ED9-4692-BB12-E9CBCA9D283E}" type="presParOf" srcId="{3B069753-188D-4FE4-BB44-F1A0DA5C244F}" destId="{1A737729-07D8-4648-AA18-9CF49F1EF8CC}" srcOrd="9" destOrd="0" presId="urn:microsoft.com/office/officeart/2005/8/layout/radial6"/>
    <dgm:cxn modelId="{E65BB2A6-F849-42E0-BE49-7BBDF87E80F4}" type="presParOf" srcId="{3B069753-188D-4FE4-BB44-F1A0DA5C244F}" destId="{F59E3E7F-7AE0-4C76-A38A-4F3FC4587BAA}" srcOrd="10" destOrd="0" presId="urn:microsoft.com/office/officeart/2005/8/layout/radial6"/>
    <dgm:cxn modelId="{3DED531D-5994-412D-A711-5C749C1D65CA}" type="presParOf" srcId="{3B069753-188D-4FE4-BB44-F1A0DA5C244F}" destId="{C413211C-1932-415B-8B65-E1ED8B4D9035}" srcOrd="11" destOrd="0" presId="urn:microsoft.com/office/officeart/2005/8/layout/radial6"/>
    <dgm:cxn modelId="{FE7D2FCE-0E18-48B8-9C23-65932DDC5E6D}" type="presParOf" srcId="{3B069753-188D-4FE4-BB44-F1A0DA5C244F}" destId="{AEC281BC-E155-4703-A7BD-391CE34F5A3F}" srcOrd="12" destOrd="0" presId="urn:microsoft.com/office/officeart/2005/8/layout/radial6"/>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4839CE9-DD86-4F0B-9604-16C838F11F5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fr-FR"/>
        </a:p>
      </dgm:t>
    </dgm:pt>
    <dgm:pt modelId="{8810A4E4-3816-426E-8648-6BF59BE604ED}">
      <dgm:prSet phldrT="[Texte]" custT="1"/>
      <dgm:spPr/>
      <dgm:t>
        <a:bodyPr/>
        <a:lstStyle/>
        <a:p>
          <a:r>
            <a:rPr lang="fr-FR" sz="2200" b="1" i="0" dirty="0"/>
            <a:t>Actions à prendre en compte</a:t>
          </a:r>
          <a:endParaRPr lang="fr-FR" sz="2200" dirty="0"/>
        </a:p>
      </dgm:t>
    </dgm:pt>
    <dgm:pt modelId="{E805079C-0E73-4655-8F54-230B73DD72E3}" type="parTrans" cxnId="{053AA7EC-8350-4058-A6F5-122C14A6D8E8}">
      <dgm:prSet/>
      <dgm:spPr/>
      <dgm:t>
        <a:bodyPr/>
        <a:lstStyle/>
        <a:p>
          <a:endParaRPr lang="fr-FR" sz="2400"/>
        </a:p>
      </dgm:t>
    </dgm:pt>
    <dgm:pt modelId="{9E33F0F7-4A38-4D4E-9D4F-531F16749CD8}" type="sibTrans" cxnId="{053AA7EC-8350-4058-A6F5-122C14A6D8E8}">
      <dgm:prSet/>
      <dgm:spPr/>
      <dgm:t>
        <a:bodyPr/>
        <a:lstStyle/>
        <a:p>
          <a:endParaRPr lang="fr-FR" sz="2400"/>
        </a:p>
      </dgm:t>
    </dgm:pt>
    <dgm:pt modelId="{723223E1-1885-4DA2-91DE-D42D627CA6ED}">
      <dgm:prSet phldrT="[Texte]" custT="1">
        <dgm:style>
          <a:lnRef idx="2">
            <a:schemeClr val="accent1"/>
          </a:lnRef>
          <a:fillRef idx="1">
            <a:schemeClr val="lt1"/>
          </a:fillRef>
          <a:effectRef idx="0">
            <a:schemeClr val="accent1"/>
          </a:effectRef>
          <a:fontRef idx="minor">
            <a:schemeClr val="dk1"/>
          </a:fontRef>
        </dgm:style>
      </dgm:prSet>
      <dgm:spPr>
        <a:ln/>
      </dgm:spPr>
      <dgm:t>
        <a:bodyPr spcFirstLastPara="0" vert="horz" wrap="square" lIns="34290" tIns="22860" rIns="34290" bIns="22860" numCol="1" spcCol="1270" anchor="ctr" anchorCtr="0"/>
        <a:lstStyle/>
        <a:p>
          <a:pPr marL="0" lvl="0" indent="0" algn="ctr" defTabSz="800100">
            <a:lnSpc>
              <a:spcPct val="90000"/>
            </a:lnSpc>
            <a:spcBef>
              <a:spcPct val="0"/>
            </a:spcBef>
            <a:spcAft>
              <a:spcPct val="35000"/>
            </a:spcAft>
            <a:buNone/>
          </a:pPr>
          <a:r>
            <a:rPr lang="fr-FR" sz="1800" b="0" i="0" kern="1200" dirty="0">
              <a:solidFill>
                <a:srgbClr val="17406D"/>
              </a:solidFill>
              <a:latin typeface="Corbel" panose="020B0503020204020204"/>
              <a:ea typeface="+mn-ea"/>
              <a:cs typeface="+mn-cs"/>
            </a:rPr>
            <a:t>Poids des superstructures</a:t>
          </a:r>
        </a:p>
      </dgm:t>
    </dgm:pt>
    <dgm:pt modelId="{EB56081E-F00D-4F1D-9DD1-88917DEBDFC9}" type="parTrans" cxnId="{BB1220E6-9224-43E6-8BA1-A4855ED9924B}">
      <dgm:prSet/>
      <dgm:spPr/>
      <dgm:t>
        <a:bodyPr/>
        <a:lstStyle/>
        <a:p>
          <a:endParaRPr lang="fr-FR" sz="2400"/>
        </a:p>
      </dgm:t>
    </dgm:pt>
    <dgm:pt modelId="{A70768EB-46E3-4BA0-9B2C-7FFA773A0E98}" type="sibTrans" cxnId="{BB1220E6-9224-43E6-8BA1-A4855ED9924B}">
      <dgm:prSet/>
      <dgm:spPr/>
      <dgm:t>
        <a:bodyPr/>
        <a:lstStyle/>
        <a:p>
          <a:endParaRPr lang="fr-FR" sz="2400"/>
        </a:p>
      </dgm:t>
    </dgm:pt>
    <dgm:pt modelId="{FAFE45EE-1DBC-4EB1-B765-8EF411F33F47}">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1800" b="0" i="0" dirty="0">
              <a:solidFill>
                <a:schemeClr val="tx2"/>
              </a:solidFill>
            </a:rPr>
            <a:t>Modèle de charge LM1</a:t>
          </a:r>
          <a:endParaRPr lang="fr-FR" sz="1800" b="0" dirty="0">
            <a:solidFill>
              <a:schemeClr val="tx2"/>
            </a:solidFill>
          </a:endParaRPr>
        </a:p>
      </dgm:t>
    </dgm:pt>
    <dgm:pt modelId="{AF69853D-A0A9-462C-9408-1313C4064ABC}" type="sibTrans" cxnId="{5C8CBF98-05A7-4A79-8319-92945994E1D0}">
      <dgm:prSet/>
      <dgm:spPr/>
      <dgm:t>
        <a:bodyPr/>
        <a:lstStyle/>
        <a:p>
          <a:endParaRPr lang="fr-FR" sz="2400"/>
        </a:p>
      </dgm:t>
    </dgm:pt>
    <dgm:pt modelId="{4AB62B42-0D80-49D2-8C32-16B0BC8F84CB}" type="parTrans" cxnId="{5C8CBF98-05A7-4A79-8319-92945994E1D0}">
      <dgm:prSet/>
      <dgm:spPr/>
      <dgm:t>
        <a:bodyPr/>
        <a:lstStyle/>
        <a:p>
          <a:endParaRPr lang="fr-FR" sz="2400"/>
        </a:p>
      </dgm:t>
    </dgm:pt>
    <dgm:pt modelId="{4DE2F26B-C1C7-48C5-AE63-66B05F7168CD}">
      <dgm:prSet phldrT="[Texte]" custT="1">
        <dgm:style>
          <a:lnRef idx="2">
            <a:schemeClr val="accent1"/>
          </a:lnRef>
          <a:fillRef idx="1">
            <a:schemeClr val="lt1"/>
          </a:fillRef>
          <a:effectRef idx="0">
            <a:schemeClr val="accent1"/>
          </a:effectRef>
          <a:fontRef idx="minor">
            <a:schemeClr val="dk1"/>
          </a:fontRef>
        </dgm:style>
      </dgm:prSet>
      <dgm:spPr>
        <a:ln/>
      </dgm:spPr>
      <dgm:t>
        <a:bodyPr spcFirstLastPara="0" vert="horz" wrap="square" lIns="34290" tIns="22860" rIns="34290" bIns="22860" numCol="1" spcCol="1270" anchor="ctr" anchorCtr="0"/>
        <a:lstStyle/>
        <a:p>
          <a:pPr marL="0" lvl="0" indent="0" algn="ctr" defTabSz="800100">
            <a:lnSpc>
              <a:spcPct val="90000"/>
            </a:lnSpc>
            <a:spcBef>
              <a:spcPct val="0"/>
            </a:spcBef>
            <a:spcAft>
              <a:spcPct val="35000"/>
            </a:spcAft>
            <a:buNone/>
          </a:pPr>
          <a:r>
            <a:rPr lang="fr-FR" sz="1800" b="0" i="0" kern="1200" dirty="0">
              <a:solidFill>
                <a:srgbClr val="17406D"/>
              </a:solidFill>
              <a:latin typeface="Corbel" panose="020B0503020204020204"/>
              <a:ea typeface="+mn-ea"/>
              <a:cs typeface="+mn-cs"/>
            </a:rPr>
            <a:t>Modèle de charge LM2</a:t>
          </a:r>
        </a:p>
      </dgm:t>
    </dgm:pt>
    <dgm:pt modelId="{155421F2-4BF4-4CBA-A957-961CC6B4B47C}" type="sibTrans" cxnId="{87B97663-AC49-43B6-83D7-510456460640}">
      <dgm:prSet/>
      <dgm:spPr/>
      <dgm:t>
        <a:bodyPr/>
        <a:lstStyle/>
        <a:p>
          <a:endParaRPr lang="fr-FR" sz="2400"/>
        </a:p>
      </dgm:t>
    </dgm:pt>
    <dgm:pt modelId="{A616C796-6B60-4BF0-A966-D5DCBBDABCD6}" type="parTrans" cxnId="{87B97663-AC49-43B6-83D7-510456460640}">
      <dgm:prSet/>
      <dgm:spPr/>
      <dgm:t>
        <a:bodyPr/>
        <a:lstStyle/>
        <a:p>
          <a:endParaRPr lang="fr-FR" sz="2400"/>
        </a:p>
      </dgm:t>
    </dgm:pt>
    <dgm:pt modelId="{D228670F-178D-4E52-9772-3B408DE7ECA8}">
      <dgm:prSet custScaleX="245431" custScaleY="113274" custT="1">
        <dgm:style>
          <a:lnRef idx="2">
            <a:schemeClr val="accent1"/>
          </a:lnRef>
          <a:fillRef idx="1">
            <a:schemeClr val="lt1"/>
          </a:fillRef>
          <a:effectRef idx="0">
            <a:schemeClr val="accent1"/>
          </a:effectRef>
          <a:fontRef idx="minor">
            <a:schemeClr val="dk1"/>
          </a:fontRef>
        </dgm:style>
      </dgm:prSet>
      <dgm:spPr>
        <a:ln/>
      </dgm:spPr>
      <dgm:t>
        <a:bodyPr spcFirstLastPara="0" vert="horz" wrap="square" lIns="34290" tIns="22860" rIns="34290" bIns="22860" numCol="1" spcCol="1270" anchor="ctr" anchorCtr="0"/>
        <a:lstStyle/>
        <a:p>
          <a:pPr marL="0" lvl="0" indent="0" algn="l" defTabSz="800100">
            <a:lnSpc>
              <a:spcPct val="90000"/>
            </a:lnSpc>
            <a:spcBef>
              <a:spcPct val="0"/>
            </a:spcBef>
            <a:spcAft>
              <a:spcPct val="35000"/>
            </a:spcAft>
            <a:buFont typeface="Arial" panose="020B0604020202020204" pitchFamily="34" charset="0"/>
            <a:buChar char="•"/>
          </a:pPr>
          <a:r>
            <a:rPr lang="fr-FR" sz="1800" b="0" i="0" kern="1200" dirty="0">
              <a:solidFill>
                <a:srgbClr val="17406D"/>
              </a:solidFill>
              <a:latin typeface="Corbel" panose="020B0503020204020204"/>
              <a:ea typeface="+mn-ea"/>
              <a:cs typeface="+mn-cs"/>
            </a:rPr>
            <a:t>Revêtement de la chaussée</a:t>
          </a:r>
        </a:p>
      </dgm:t>
    </dgm:pt>
    <dgm:pt modelId="{EE08659D-AC28-44C6-8648-CA4709A73303}" type="parTrans" cxnId="{D86EE832-C6E8-406D-A993-A03FEECDA4BA}">
      <dgm:prSet/>
      <dgm:spPr/>
      <dgm:t>
        <a:bodyPr/>
        <a:lstStyle/>
        <a:p>
          <a:endParaRPr lang="fr-FR"/>
        </a:p>
      </dgm:t>
    </dgm:pt>
    <dgm:pt modelId="{EB5E099D-FA1A-4ECF-B1FD-46063AC29B7D}" type="sibTrans" cxnId="{D86EE832-C6E8-406D-A993-A03FEECDA4BA}">
      <dgm:prSet/>
      <dgm:spPr/>
      <dgm:t>
        <a:bodyPr/>
        <a:lstStyle/>
        <a:p>
          <a:endParaRPr lang="fr-FR"/>
        </a:p>
      </dgm:t>
    </dgm:pt>
    <dgm:pt modelId="{ABC8DEF1-1B86-4467-B3AB-A8EB8ED1F041}">
      <dgm:prSet custT="1">
        <dgm:style>
          <a:lnRef idx="2">
            <a:schemeClr val="accent1"/>
          </a:lnRef>
          <a:fillRef idx="1">
            <a:schemeClr val="lt1"/>
          </a:fillRef>
          <a:effectRef idx="0">
            <a:schemeClr val="accent1"/>
          </a:effectRef>
          <a:fontRef idx="minor">
            <a:schemeClr val="dk1"/>
          </a:fontRef>
        </dgm:style>
      </dgm:prSet>
      <dgm:spPr>
        <a:ln/>
      </dgm:spPr>
      <dgm:t>
        <a:bodyPr spcFirstLastPara="0" vert="horz" wrap="square" lIns="34290" tIns="22860" rIns="34290" bIns="22860" numCol="1" spcCol="1270" anchor="ctr" anchorCtr="0"/>
        <a:lstStyle/>
        <a:p>
          <a:pPr marL="0" lvl="0" indent="0" algn="l" defTabSz="800100">
            <a:lnSpc>
              <a:spcPct val="90000"/>
            </a:lnSpc>
            <a:spcBef>
              <a:spcPct val="0"/>
            </a:spcBef>
            <a:spcAft>
              <a:spcPct val="35000"/>
            </a:spcAft>
            <a:buFont typeface="Arial" panose="020B0604020202020204" pitchFamily="34" charset="0"/>
            <a:buChar char="•"/>
          </a:pPr>
          <a:r>
            <a:rPr lang="fr-FR" sz="1800" b="0" i="0" kern="1200" dirty="0">
              <a:solidFill>
                <a:srgbClr val="17406D"/>
              </a:solidFill>
              <a:latin typeface="Corbel" panose="020B0503020204020204"/>
              <a:ea typeface="+mn-ea"/>
              <a:cs typeface="+mn-cs"/>
            </a:rPr>
            <a:t>Couche d’étanchéité</a:t>
          </a:r>
        </a:p>
      </dgm:t>
    </dgm:pt>
    <dgm:pt modelId="{3CAA95EB-AA96-47CB-B7D2-B14F91B449B9}" type="sibTrans" cxnId="{EDFA78D0-2868-4732-9690-EF14344EB82A}">
      <dgm:prSet/>
      <dgm:spPr/>
      <dgm:t>
        <a:bodyPr/>
        <a:lstStyle/>
        <a:p>
          <a:endParaRPr lang="fr-FR"/>
        </a:p>
      </dgm:t>
    </dgm:pt>
    <dgm:pt modelId="{1F371DBF-4EF1-4A8C-A23D-7FF83E4EB4DC}" type="parTrans" cxnId="{EDFA78D0-2868-4732-9690-EF14344EB82A}">
      <dgm:prSet/>
      <dgm:spPr/>
      <dgm:t>
        <a:bodyPr/>
        <a:lstStyle/>
        <a:p>
          <a:endParaRPr lang="fr-FR"/>
        </a:p>
      </dgm:t>
    </dgm:pt>
    <dgm:pt modelId="{B79D75DA-CE23-4578-A591-7456C5226B0D}">
      <dgm:prSet custT="1">
        <dgm:style>
          <a:lnRef idx="2">
            <a:schemeClr val="accent1"/>
          </a:lnRef>
          <a:fillRef idx="1">
            <a:schemeClr val="lt1"/>
          </a:fillRef>
          <a:effectRef idx="0">
            <a:schemeClr val="accent1"/>
          </a:effectRef>
          <a:fontRef idx="minor">
            <a:schemeClr val="dk1"/>
          </a:fontRef>
        </dgm:style>
      </dgm:prSet>
      <dgm:spPr>
        <a:ln/>
      </dgm:spPr>
      <dgm:t>
        <a:bodyPr spcFirstLastPara="0" vert="horz" wrap="square" lIns="34290" tIns="22860" rIns="34290" bIns="22860" numCol="1" spcCol="1270" anchor="ctr" anchorCtr="0"/>
        <a:lstStyle/>
        <a:p>
          <a:pPr marL="0" lvl="0" indent="0" algn="l" defTabSz="800100">
            <a:lnSpc>
              <a:spcPct val="90000"/>
            </a:lnSpc>
            <a:spcBef>
              <a:spcPct val="0"/>
            </a:spcBef>
            <a:spcAft>
              <a:spcPct val="35000"/>
            </a:spcAft>
            <a:buFont typeface="Arial" panose="020B0604020202020204" pitchFamily="34" charset="0"/>
            <a:buChar char="•"/>
          </a:pPr>
          <a:r>
            <a:rPr lang="fr-FR" sz="1800" b="0" i="0" kern="1200" dirty="0">
              <a:solidFill>
                <a:srgbClr val="17406D"/>
              </a:solidFill>
              <a:latin typeface="Corbel" panose="020B0503020204020204"/>
              <a:ea typeface="+mn-ea"/>
              <a:cs typeface="+mn-cs"/>
            </a:rPr>
            <a:t>Système de retenue</a:t>
          </a:r>
        </a:p>
      </dgm:t>
    </dgm:pt>
    <dgm:pt modelId="{CCE46F5A-9458-417A-A8EE-1E4CB25E9386}" type="parTrans" cxnId="{C156219C-993C-4D85-A448-8CCB07E421DC}">
      <dgm:prSet/>
      <dgm:spPr/>
      <dgm:t>
        <a:bodyPr/>
        <a:lstStyle/>
        <a:p>
          <a:endParaRPr lang="fr-FR"/>
        </a:p>
      </dgm:t>
    </dgm:pt>
    <dgm:pt modelId="{068695EC-6869-4B1D-8F23-13295CD0C300}" type="sibTrans" cxnId="{C156219C-993C-4D85-A448-8CCB07E421DC}">
      <dgm:prSet/>
      <dgm:spPr/>
      <dgm:t>
        <a:bodyPr/>
        <a:lstStyle/>
        <a:p>
          <a:endParaRPr lang="fr-FR"/>
        </a:p>
      </dgm:t>
    </dgm:pt>
    <mc:AlternateContent xmlns:mc="http://schemas.openxmlformats.org/markup-compatibility/2006" xmlns:a14="http://schemas.microsoft.com/office/drawing/2010/main">
      <mc:Choice Requires="a14">
        <dgm:pt modelId="{17D89E9A-A6D7-4149-9C8D-C836BA6A33D8}">
          <dgm:prSet phldrT="[Texte]" custT="1">
            <dgm:style>
              <a:lnRef idx="2">
                <a:schemeClr val="accent1"/>
              </a:lnRef>
              <a:fillRef idx="1">
                <a:schemeClr val="lt1"/>
              </a:fillRef>
              <a:effectRef idx="0">
                <a:schemeClr val="accent1"/>
              </a:effectRef>
              <a:fontRef idx="minor">
                <a:schemeClr val="dk1"/>
              </a:fontRef>
            </dgm:style>
          </dgm:prSet>
          <dgm:spPr>
            <a:ln/>
          </dgm:spPr>
          <dgm:t>
            <a:bodyPr spcFirstLastPara="0" vert="horz" wrap="square" lIns="34290" tIns="22860" rIns="34290" bIns="22860" numCol="1" spcCol="1270" anchor="ctr" anchorCtr="0"/>
            <a:lstStyle/>
            <a:p>
              <a:pPr marL="0" lvl="0" indent="0" algn="ctr" defTabSz="800100">
                <a:lnSpc>
                  <a:spcPct val="90000"/>
                </a:lnSpc>
                <a:spcBef>
                  <a:spcPct val="0"/>
                </a:spcBef>
                <a:spcAft>
                  <a:spcPct val="35000"/>
                </a:spcAft>
                <a:buNone/>
              </a:pPr>
              <a:r>
                <a:rPr lang="fr-FR" sz="1800" b="0" i="0" kern="1200" dirty="0">
                  <a:solidFill>
                    <a:srgbClr val="17406D"/>
                  </a:solidFill>
                  <a:latin typeface="Corbel" panose="020B0503020204020204"/>
                  <a:ea typeface="+mn-ea"/>
                  <a:cs typeface="+mn-cs"/>
                </a:rPr>
                <a:t>Gradient thermique </a:t>
              </a:r>
              <a14:m>
                <m:oMath xmlns:m="http://schemas.openxmlformats.org/officeDocument/2006/math">
                  <m:sSub>
                    <m:sSubPr>
                      <m:ctrlPr>
                        <a:rPr lang="fr-FR" sz="1800" i="1" kern="1200" smtClean="0">
                          <a:solidFill>
                            <a:schemeClr val="tx2"/>
                          </a:solidFill>
                          <a:latin typeface="Cambria Math" panose="02040503050406030204" pitchFamily="18" charset="0"/>
                        </a:rPr>
                      </m:ctrlPr>
                    </m:sSubPr>
                    <m:e>
                      <m:r>
                        <a:rPr lang="fr-FR" sz="1800" kern="1200">
                          <a:solidFill>
                            <a:schemeClr val="tx2"/>
                          </a:solidFill>
                          <a:latin typeface="Cambria Math" panose="02040503050406030204" pitchFamily="18" charset="0"/>
                        </a:rPr>
                        <m:t>∆</m:t>
                      </m:r>
                      <m:r>
                        <a:rPr lang="fr-FR" sz="1800" i="1" kern="1200">
                          <a:solidFill>
                            <a:schemeClr val="tx2"/>
                          </a:solidFill>
                          <a:latin typeface="Cambria Math" panose="02040503050406030204" pitchFamily="18" charset="0"/>
                        </a:rPr>
                        <m:t>𝑇</m:t>
                      </m:r>
                    </m:e>
                    <m:sub>
                      <m:r>
                        <a:rPr lang="fr-FR" sz="1800" i="0" kern="1200">
                          <a:solidFill>
                            <a:schemeClr val="tx2"/>
                          </a:solidFill>
                          <a:latin typeface="Cambria Math" panose="02040503050406030204" pitchFamily="18" charset="0"/>
                        </a:rPr>
                        <m:t> </m:t>
                      </m:r>
                    </m:sub>
                  </m:sSub>
                  <m:r>
                    <a:rPr lang="fr-FR" sz="1800" i="0" kern="1200">
                      <a:solidFill>
                        <a:schemeClr val="tx2"/>
                      </a:solidFill>
                      <a:latin typeface="Cambria Math" panose="02040503050406030204" pitchFamily="18" charset="0"/>
                    </a:rPr>
                    <m:t>=15°</m:t>
                  </m:r>
                  <m:r>
                    <a:rPr lang="fr-FR" sz="1800" i="1" kern="1200">
                      <a:solidFill>
                        <a:schemeClr val="tx2"/>
                      </a:solidFill>
                      <a:latin typeface="Cambria Math" panose="02040503050406030204" pitchFamily="18" charset="0"/>
                    </a:rPr>
                    <m:t>𝐶</m:t>
                  </m:r>
                </m:oMath>
              </a14:m>
              <a:r>
                <a:rPr lang="fr-FR" sz="1800" kern="1200" dirty="0">
                  <a:solidFill>
                    <a:schemeClr val="tx2"/>
                  </a:solidFill>
                  <a:latin typeface="Corbel" panose="020B0503020204020204"/>
                  <a:ea typeface="+mn-ea"/>
                  <a:cs typeface="+mn-cs"/>
                </a:rPr>
                <a:t> </a:t>
              </a:r>
              <a:endParaRPr lang="fr-FR" sz="1800" b="0" i="0" kern="1200" dirty="0">
                <a:solidFill>
                  <a:srgbClr val="17406D"/>
                </a:solidFill>
                <a:latin typeface="Corbel" panose="020B0503020204020204"/>
                <a:ea typeface="+mn-ea"/>
                <a:cs typeface="+mn-cs"/>
              </a:endParaRPr>
            </a:p>
          </dgm:t>
        </dgm:pt>
      </mc:Choice>
      <mc:Fallback xmlns="">
        <dgm:pt modelId="{17D89E9A-A6D7-4149-9C8D-C836BA6A33D8}">
          <dgm:prSet phldrT="[Texte]" custT="1">
            <dgm:style>
              <a:lnRef idx="2">
                <a:schemeClr val="accent1"/>
              </a:lnRef>
              <a:fillRef idx="1">
                <a:schemeClr val="lt1"/>
              </a:fillRef>
              <a:effectRef idx="0">
                <a:schemeClr val="accent1"/>
              </a:effectRef>
              <a:fontRef idx="minor">
                <a:schemeClr val="dk1"/>
              </a:fontRef>
            </dgm:style>
          </dgm:prSet>
          <dgm:spPr>
            <a:ln/>
          </dgm:spPr>
          <dgm:t>
            <a:bodyPr spcFirstLastPara="0" vert="horz" wrap="square" lIns="34290" tIns="22860" rIns="34290" bIns="22860" numCol="1" spcCol="1270" anchor="ctr" anchorCtr="0"/>
            <a:lstStyle/>
            <a:p>
              <a:pPr marL="0" lvl="0" indent="0" algn="ctr" defTabSz="800100">
                <a:lnSpc>
                  <a:spcPct val="90000"/>
                </a:lnSpc>
                <a:spcBef>
                  <a:spcPct val="0"/>
                </a:spcBef>
                <a:spcAft>
                  <a:spcPct val="35000"/>
                </a:spcAft>
                <a:buNone/>
              </a:pPr>
              <a:r>
                <a:rPr lang="fr-FR" sz="1800" b="0" i="0" kern="1200" dirty="0">
                  <a:solidFill>
                    <a:srgbClr val="17406D"/>
                  </a:solidFill>
                  <a:latin typeface="Corbel" panose="020B0503020204020204"/>
                  <a:ea typeface="+mn-ea"/>
                  <a:cs typeface="+mn-cs"/>
                </a:rPr>
                <a:t>Gradient thermique </a:t>
              </a:r>
              <a:r>
                <a:rPr lang="fr-FR" sz="1800" i="0" kern="1200">
                  <a:solidFill>
                    <a:schemeClr val="tx2"/>
                  </a:solidFill>
                  <a:latin typeface="Cambria Math" panose="02040503050406030204" pitchFamily="18" charset="0"/>
                </a:rPr>
                <a:t>〖∆𝑇〗_ =15°𝐶</a:t>
              </a:r>
              <a:r>
                <a:rPr lang="fr-FR" sz="1800" kern="1200" dirty="0">
                  <a:solidFill>
                    <a:schemeClr val="tx2"/>
                  </a:solidFill>
                  <a:latin typeface="Corbel" panose="020B0503020204020204"/>
                  <a:ea typeface="+mn-ea"/>
                  <a:cs typeface="+mn-cs"/>
                </a:rPr>
                <a:t> </a:t>
              </a:r>
              <a:endParaRPr lang="fr-FR" sz="1800" b="0" i="0" kern="1200" dirty="0">
                <a:solidFill>
                  <a:srgbClr val="17406D"/>
                </a:solidFill>
                <a:latin typeface="Corbel" panose="020B0503020204020204"/>
                <a:ea typeface="+mn-ea"/>
                <a:cs typeface="+mn-cs"/>
              </a:endParaRPr>
            </a:p>
          </dgm:t>
        </dgm:pt>
      </mc:Fallback>
    </mc:AlternateContent>
    <dgm:pt modelId="{59593E33-F6AF-4F1F-AF39-874F591D6681}" type="parTrans" cxnId="{FF7AC9C1-3985-4948-8C12-D099C506061D}">
      <dgm:prSet/>
      <dgm:spPr/>
      <dgm:t>
        <a:bodyPr/>
        <a:lstStyle/>
        <a:p>
          <a:endParaRPr lang="fr-FR"/>
        </a:p>
      </dgm:t>
    </dgm:pt>
    <dgm:pt modelId="{93E48A36-6B3A-4536-8065-8D79FBBD1915}" type="sibTrans" cxnId="{FF7AC9C1-3985-4948-8C12-D099C506061D}">
      <dgm:prSet/>
      <dgm:spPr/>
      <dgm:t>
        <a:bodyPr/>
        <a:lstStyle/>
        <a:p>
          <a:endParaRPr lang="fr-FR"/>
        </a:p>
      </dgm:t>
    </dgm:pt>
    <dgm:pt modelId="{BCC72763-3586-41C7-9CB5-8004FCD3B0B5}" type="pres">
      <dgm:prSet presAssocID="{E4839CE9-DD86-4F0B-9604-16C838F11F5A}" presName="diagram" presStyleCnt="0">
        <dgm:presLayoutVars>
          <dgm:chPref val="1"/>
          <dgm:dir/>
          <dgm:animOne val="branch"/>
          <dgm:animLvl val="lvl"/>
          <dgm:resizeHandles/>
        </dgm:presLayoutVars>
      </dgm:prSet>
      <dgm:spPr/>
    </dgm:pt>
    <dgm:pt modelId="{0E21C1CD-73B6-4735-8EF7-D6E6758E4837}" type="pres">
      <dgm:prSet presAssocID="{8810A4E4-3816-426E-8648-6BF59BE604ED}" presName="root" presStyleCnt="0"/>
      <dgm:spPr/>
    </dgm:pt>
    <dgm:pt modelId="{F0681B54-9DDE-4062-9244-EE49E29BC861}" type="pres">
      <dgm:prSet presAssocID="{8810A4E4-3816-426E-8648-6BF59BE604ED}" presName="rootComposite" presStyleCnt="0"/>
      <dgm:spPr/>
    </dgm:pt>
    <dgm:pt modelId="{1B6C229C-2218-4DDE-8923-E68CEAD67036}" type="pres">
      <dgm:prSet presAssocID="{8810A4E4-3816-426E-8648-6BF59BE604ED}" presName="rootText" presStyleLbl="node1" presStyleIdx="0" presStyleCnt="1" custScaleX="227676"/>
      <dgm:spPr/>
    </dgm:pt>
    <dgm:pt modelId="{CE3F9FD6-D8ED-4AB1-AFE6-86567CB86B00}" type="pres">
      <dgm:prSet presAssocID="{8810A4E4-3816-426E-8648-6BF59BE604ED}" presName="rootConnector" presStyleLbl="node1" presStyleIdx="0" presStyleCnt="1"/>
      <dgm:spPr/>
    </dgm:pt>
    <dgm:pt modelId="{3ADC56AA-B428-4BBE-B5C9-9E0EDF85D9BB}" type="pres">
      <dgm:prSet presAssocID="{8810A4E4-3816-426E-8648-6BF59BE604ED}" presName="childShape" presStyleCnt="0"/>
      <dgm:spPr/>
    </dgm:pt>
    <dgm:pt modelId="{D3AACDB5-CE26-4DFF-84BA-C307E9977FA2}" type="pres">
      <dgm:prSet presAssocID="{EB56081E-F00D-4F1D-9DD1-88917DEBDFC9}" presName="Name13" presStyleLbl="parChTrans1D2" presStyleIdx="0" presStyleCnt="4"/>
      <dgm:spPr/>
    </dgm:pt>
    <dgm:pt modelId="{1DD077E0-D0D3-4887-BF14-1AB407B5149E}" type="pres">
      <dgm:prSet presAssocID="{723223E1-1885-4DA2-91DE-D42D627CA6ED}" presName="childText" presStyleLbl="bgAcc1" presStyleIdx="0" presStyleCnt="4" custScaleX="311688" custScaleY="186861">
        <dgm:presLayoutVars>
          <dgm:bulletEnabled val="1"/>
        </dgm:presLayoutVars>
      </dgm:prSet>
      <dgm:spPr>
        <a:xfrm>
          <a:off x="1004398" y="1078263"/>
          <a:ext cx="3384002" cy="976138"/>
        </a:xfrm>
        <a:prstGeom prst="roundRect">
          <a:avLst>
            <a:gd name="adj" fmla="val 10000"/>
          </a:avLst>
        </a:prstGeom>
      </dgm:spPr>
    </dgm:pt>
    <dgm:pt modelId="{C7085C91-2C08-459B-8D5E-619270A92236}" type="pres">
      <dgm:prSet presAssocID="{4AB62B42-0D80-49D2-8C32-16B0BC8F84CB}" presName="Name13" presStyleLbl="parChTrans1D2" presStyleIdx="1" presStyleCnt="4"/>
      <dgm:spPr/>
    </dgm:pt>
    <dgm:pt modelId="{4B4F6E5E-B5AD-4792-8A58-5B499A1D3B7F}" type="pres">
      <dgm:prSet presAssocID="{FAFE45EE-1DBC-4EB1-B765-8EF411F33F47}" presName="childText" presStyleLbl="bgAcc1" presStyleIdx="1" presStyleCnt="4" custScaleX="311688" custScaleY="64553">
        <dgm:presLayoutVars>
          <dgm:bulletEnabled val="1"/>
        </dgm:presLayoutVars>
      </dgm:prSet>
      <dgm:spPr/>
    </dgm:pt>
    <dgm:pt modelId="{6187E9CE-1AB9-4E76-A628-AE620B80A845}" type="pres">
      <dgm:prSet presAssocID="{A616C796-6B60-4BF0-A966-D5DCBBDABCD6}" presName="Name13" presStyleLbl="parChTrans1D2" presStyleIdx="2" presStyleCnt="4"/>
      <dgm:spPr/>
    </dgm:pt>
    <dgm:pt modelId="{316D3569-FEC8-4D79-93EE-61C39E3F64C0}" type="pres">
      <dgm:prSet presAssocID="{4DE2F26B-C1C7-48C5-AE63-66B05F7168CD}" presName="childText" presStyleLbl="bgAcc1" presStyleIdx="2" presStyleCnt="4" custScaleX="311688" custScaleY="64553">
        <dgm:presLayoutVars>
          <dgm:bulletEnabled val="1"/>
        </dgm:presLayoutVars>
      </dgm:prSet>
      <dgm:spPr>
        <a:xfrm>
          <a:off x="1004398" y="3461415"/>
          <a:ext cx="3384002" cy="976138"/>
        </a:xfrm>
        <a:prstGeom prst="roundRect">
          <a:avLst>
            <a:gd name="adj" fmla="val 10000"/>
          </a:avLst>
        </a:prstGeom>
      </dgm:spPr>
    </dgm:pt>
    <dgm:pt modelId="{25F45FEB-07A9-4BE9-8E93-A11A3F6B330A}" type="pres">
      <dgm:prSet presAssocID="{59593E33-F6AF-4F1F-AF39-874F591D6681}" presName="Name13" presStyleLbl="parChTrans1D2" presStyleIdx="3" presStyleCnt="4"/>
      <dgm:spPr/>
    </dgm:pt>
    <dgm:pt modelId="{12B7E030-F641-4179-9BB7-7D1125A2E5B7}" type="pres">
      <dgm:prSet presAssocID="{17D89E9A-A6D7-4149-9C8D-C836BA6A33D8}" presName="childText" presStyleLbl="bgAcc1" presStyleIdx="3" presStyleCnt="4" custScaleX="311688" custScaleY="64553">
        <dgm:presLayoutVars>
          <dgm:bulletEnabled val="1"/>
        </dgm:presLayoutVars>
      </dgm:prSet>
      <dgm:spPr/>
    </dgm:pt>
  </dgm:ptLst>
  <dgm:cxnLst>
    <dgm:cxn modelId="{F84F1D08-4A0A-4FCE-89B3-F4F0D5319A69}" type="presOf" srcId="{4AB62B42-0D80-49D2-8C32-16B0BC8F84CB}" destId="{C7085C91-2C08-459B-8D5E-619270A92236}" srcOrd="0" destOrd="0" presId="urn:microsoft.com/office/officeart/2005/8/layout/hierarchy3"/>
    <dgm:cxn modelId="{D6F7E417-FCC3-432B-870C-BB82A372B951}" type="presOf" srcId="{B79D75DA-CE23-4578-A591-7456C5226B0D}" destId="{1DD077E0-D0D3-4887-BF14-1AB407B5149E}" srcOrd="0" destOrd="3" presId="urn:microsoft.com/office/officeart/2005/8/layout/hierarchy3"/>
    <dgm:cxn modelId="{3774F922-81C0-434B-9DAB-7836A8E23EBA}" type="presOf" srcId="{723223E1-1885-4DA2-91DE-D42D627CA6ED}" destId="{1DD077E0-D0D3-4887-BF14-1AB407B5149E}" srcOrd="0" destOrd="0" presId="urn:microsoft.com/office/officeart/2005/8/layout/hierarchy3"/>
    <dgm:cxn modelId="{5AEE232D-00A2-4310-8D5A-C6202DB28168}" type="presOf" srcId="{8810A4E4-3816-426E-8648-6BF59BE604ED}" destId="{1B6C229C-2218-4DDE-8923-E68CEAD67036}" srcOrd="0" destOrd="0" presId="urn:microsoft.com/office/officeart/2005/8/layout/hierarchy3"/>
    <dgm:cxn modelId="{D86EE832-C6E8-406D-A993-A03FEECDA4BA}" srcId="{723223E1-1885-4DA2-91DE-D42D627CA6ED}" destId="{D228670F-178D-4E52-9772-3B408DE7ECA8}" srcOrd="0" destOrd="0" parTransId="{EE08659D-AC28-44C6-8648-CA4709A73303}" sibTransId="{EB5E099D-FA1A-4ECF-B1FD-46063AC29B7D}"/>
    <dgm:cxn modelId="{235F2D62-D510-4DF2-BC72-8EF11FE84D92}" type="presOf" srcId="{D228670F-178D-4E52-9772-3B408DE7ECA8}" destId="{1DD077E0-D0D3-4887-BF14-1AB407B5149E}" srcOrd="0" destOrd="1" presId="urn:microsoft.com/office/officeart/2005/8/layout/hierarchy3"/>
    <dgm:cxn modelId="{53313643-2811-443F-84A9-D2C70C0CA69E}" type="presOf" srcId="{FAFE45EE-1DBC-4EB1-B765-8EF411F33F47}" destId="{4B4F6E5E-B5AD-4792-8A58-5B499A1D3B7F}" srcOrd="0" destOrd="0" presId="urn:microsoft.com/office/officeart/2005/8/layout/hierarchy3"/>
    <dgm:cxn modelId="{87B97663-AC49-43B6-83D7-510456460640}" srcId="{8810A4E4-3816-426E-8648-6BF59BE604ED}" destId="{4DE2F26B-C1C7-48C5-AE63-66B05F7168CD}" srcOrd="2" destOrd="0" parTransId="{A616C796-6B60-4BF0-A966-D5DCBBDABCD6}" sibTransId="{155421F2-4BF4-4CBA-A957-961CC6B4B47C}"/>
    <dgm:cxn modelId="{5CB69B4F-6A2D-436C-8C31-E836E3173E7F}" type="presOf" srcId="{A616C796-6B60-4BF0-A966-D5DCBBDABCD6}" destId="{6187E9CE-1AB9-4E76-A628-AE620B80A845}" srcOrd="0" destOrd="0" presId="urn:microsoft.com/office/officeart/2005/8/layout/hierarchy3"/>
    <dgm:cxn modelId="{1CC9A572-4367-45EE-BFDB-8CA6CD4198F5}" type="presOf" srcId="{E4839CE9-DD86-4F0B-9604-16C838F11F5A}" destId="{BCC72763-3586-41C7-9CB5-8004FCD3B0B5}" srcOrd="0" destOrd="0" presId="urn:microsoft.com/office/officeart/2005/8/layout/hierarchy3"/>
    <dgm:cxn modelId="{9BA5B876-1FA8-4DFC-BA15-F4C62C101D21}" type="presOf" srcId="{59593E33-F6AF-4F1F-AF39-874F591D6681}" destId="{25F45FEB-07A9-4BE9-8E93-A11A3F6B330A}" srcOrd="0" destOrd="0" presId="urn:microsoft.com/office/officeart/2005/8/layout/hierarchy3"/>
    <dgm:cxn modelId="{EEAFFB92-AE1F-48D9-A657-0C807BE0C93A}" type="presOf" srcId="{4DE2F26B-C1C7-48C5-AE63-66B05F7168CD}" destId="{316D3569-FEC8-4D79-93EE-61C39E3F64C0}" srcOrd="0" destOrd="0" presId="urn:microsoft.com/office/officeart/2005/8/layout/hierarchy3"/>
    <dgm:cxn modelId="{5C8CBF98-05A7-4A79-8319-92945994E1D0}" srcId="{8810A4E4-3816-426E-8648-6BF59BE604ED}" destId="{FAFE45EE-1DBC-4EB1-B765-8EF411F33F47}" srcOrd="1" destOrd="0" parTransId="{4AB62B42-0D80-49D2-8C32-16B0BC8F84CB}" sibTransId="{AF69853D-A0A9-462C-9408-1313C4064ABC}"/>
    <dgm:cxn modelId="{C156219C-993C-4D85-A448-8CCB07E421DC}" srcId="{723223E1-1885-4DA2-91DE-D42D627CA6ED}" destId="{B79D75DA-CE23-4578-A591-7456C5226B0D}" srcOrd="2" destOrd="0" parTransId="{CCE46F5A-9458-417A-A8EE-1E4CB25E9386}" sibTransId="{068695EC-6869-4B1D-8F23-13295CD0C300}"/>
    <dgm:cxn modelId="{A7A483A4-E87F-4B1B-8013-FAA4B712B96C}" type="presOf" srcId="{EB56081E-F00D-4F1D-9DD1-88917DEBDFC9}" destId="{D3AACDB5-CE26-4DFF-84BA-C307E9977FA2}" srcOrd="0" destOrd="0" presId="urn:microsoft.com/office/officeart/2005/8/layout/hierarchy3"/>
    <dgm:cxn modelId="{FF7AC9C1-3985-4948-8C12-D099C506061D}" srcId="{8810A4E4-3816-426E-8648-6BF59BE604ED}" destId="{17D89E9A-A6D7-4149-9C8D-C836BA6A33D8}" srcOrd="3" destOrd="0" parTransId="{59593E33-F6AF-4F1F-AF39-874F591D6681}" sibTransId="{93E48A36-6B3A-4536-8065-8D79FBBD1915}"/>
    <dgm:cxn modelId="{EDFA78D0-2868-4732-9690-EF14344EB82A}" srcId="{723223E1-1885-4DA2-91DE-D42D627CA6ED}" destId="{ABC8DEF1-1B86-4467-B3AB-A8EB8ED1F041}" srcOrd="1" destOrd="0" parTransId="{1F371DBF-4EF1-4A8C-A23D-7FF83E4EB4DC}" sibTransId="{3CAA95EB-AA96-47CB-B7D2-B14F91B449B9}"/>
    <dgm:cxn modelId="{FC9645D1-C015-4CD1-BF05-93371A728CC0}" type="presOf" srcId="{17D89E9A-A6D7-4149-9C8D-C836BA6A33D8}" destId="{12B7E030-F641-4179-9BB7-7D1125A2E5B7}" srcOrd="0" destOrd="0" presId="urn:microsoft.com/office/officeart/2005/8/layout/hierarchy3"/>
    <dgm:cxn modelId="{B2B64CDD-7603-4F44-8B31-F80B30C02D21}" type="presOf" srcId="{8810A4E4-3816-426E-8648-6BF59BE604ED}" destId="{CE3F9FD6-D8ED-4AB1-AFE6-86567CB86B00}" srcOrd="1" destOrd="0" presId="urn:microsoft.com/office/officeart/2005/8/layout/hierarchy3"/>
    <dgm:cxn modelId="{BB1220E6-9224-43E6-8BA1-A4855ED9924B}" srcId="{8810A4E4-3816-426E-8648-6BF59BE604ED}" destId="{723223E1-1885-4DA2-91DE-D42D627CA6ED}" srcOrd="0" destOrd="0" parTransId="{EB56081E-F00D-4F1D-9DD1-88917DEBDFC9}" sibTransId="{A70768EB-46E3-4BA0-9B2C-7FFA773A0E98}"/>
    <dgm:cxn modelId="{053AA7EC-8350-4058-A6F5-122C14A6D8E8}" srcId="{E4839CE9-DD86-4F0B-9604-16C838F11F5A}" destId="{8810A4E4-3816-426E-8648-6BF59BE604ED}" srcOrd="0" destOrd="0" parTransId="{E805079C-0E73-4655-8F54-230B73DD72E3}" sibTransId="{9E33F0F7-4A38-4D4E-9D4F-531F16749CD8}"/>
    <dgm:cxn modelId="{7A1C3AF3-96CE-4396-930F-6F51B9A0E1D1}" type="presOf" srcId="{ABC8DEF1-1B86-4467-B3AB-A8EB8ED1F041}" destId="{1DD077E0-D0D3-4887-BF14-1AB407B5149E}" srcOrd="0" destOrd="2" presId="urn:microsoft.com/office/officeart/2005/8/layout/hierarchy3"/>
    <dgm:cxn modelId="{16FD5C25-2F89-42D8-87D3-0BA62642EC78}" type="presParOf" srcId="{BCC72763-3586-41C7-9CB5-8004FCD3B0B5}" destId="{0E21C1CD-73B6-4735-8EF7-D6E6758E4837}" srcOrd="0" destOrd="0" presId="urn:microsoft.com/office/officeart/2005/8/layout/hierarchy3"/>
    <dgm:cxn modelId="{8A3A2B8B-D50E-4109-8223-7FE3BA6CEB65}" type="presParOf" srcId="{0E21C1CD-73B6-4735-8EF7-D6E6758E4837}" destId="{F0681B54-9DDE-4062-9244-EE49E29BC861}" srcOrd="0" destOrd="0" presId="urn:microsoft.com/office/officeart/2005/8/layout/hierarchy3"/>
    <dgm:cxn modelId="{8C90A69F-7C60-4055-A720-BB045761241F}" type="presParOf" srcId="{F0681B54-9DDE-4062-9244-EE49E29BC861}" destId="{1B6C229C-2218-4DDE-8923-E68CEAD67036}" srcOrd="0" destOrd="0" presId="urn:microsoft.com/office/officeart/2005/8/layout/hierarchy3"/>
    <dgm:cxn modelId="{C9BE4764-FF13-4259-929C-DCCDD80063E6}" type="presParOf" srcId="{F0681B54-9DDE-4062-9244-EE49E29BC861}" destId="{CE3F9FD6-D8ED-4AB1-AFE6-86567CB86B00}" srcOrd="1" destOrd="0" presId="urn:microsoft.com/office/officeart/2005/8/layout/hierarchy3"/>
    <dgm:cxn modelId="{A1C9AE39-668E-4AC0-AED0-1EC1A1990B77}" type="presParOf" srcId="{0E21C1CD-73B6-4735-8EF7-D6E6758E4837}" destId="{3ADC56AA-B428-4BBE-B5C9-9E0EDF85D9BB}" srcOrd="1" destOrd="0" presId="urn:microsoft.com/office/officeart/2005/8/layout/hierarchy3"/>
    <dgm:cxn modelId="{BF3AF63C-2429-43EA-9CE4-6A92C6D82FC9}" type="presParOf" srcId="{3ADC56AA-B428-4BBE-B5C9-9E0EDF85D9BB}" destId="{D3AACDB5-CE26-4DFF-84BA-C307E9977FA2}" srcOrd="0" destOrd="0" presId="urn:microsoft.com/office/officeart/2005/8/layout/hierarchy3"/>
    <dgm:cxn modelId="{3FD40A2F-2895-45B6-A00B-054BCBB6A003}" type="presParOf" srcId="{3ADC56AA-B428-4BBE-B5C9-9E0EDF85D9BB}" destId="{1DD077E0-D0D3-4887-BF14-1AB407B5149E}" srcOrd="1" destOrd="0" presId="urn:microsoft.com/office/officeart/2005/8/layout/hierarchy3"/>
    <dgm:cxn modelId="{7EC086E7-A1F4-4D9C-8DD2-22D60466FEA9}" type="presParOf" srcId="{3ADC56AA-B428-4BBE-B5C9-9E0EDF85D9BB}" destId="{C7085C91-2C08-459B-8D5E-619270A92236}" srcOrd="2" destOrd="0" presId="urn:microsoft.com/office/officeart/2005/8/layout/hierarchy3"/>
    <dgm:cxn modelId="{6E43EB68-F43C-47EE-9E9F-86464E5AB98C}" type="presParOf" srcId="{3ADC56AA-B428-4BBE-B5C9-9E0EDF85D9BB}" destId="{4B4F6E5E-B5AD-4792-8A58-5B499A1D3B7F}" srcOrd="3" destOrd="0" presId="urn:microsoft.com/office/officeart/2005/8/layout/hierarchy3"/>
    <dgm:cxn modelId="{FFB146A2-5315-49BE-9C92-396DE7213D75}" type="presParOf" srcId="{3ADC56AA-B428-4BBE-B5C9-9E0EDF85D9BB}" destId="{6187E9CE-1AB9-4E76-A628-AE620B80A845}" srcOrd="4" destOrd="0" presId="urn:microsoft.com/office/officeart/2005/8/layout/hierarchy3"/>
    <dgm:cxn modelId="{949F17F8-2EA3-4A52-B47F-43E4288914A2}" type="presParOf" srcId="{3ADC56AA-B428-4BBE-B5C9-9E0EDF85D9BB}" destId="{316D3569-FEC8-4D79-93EE-61C39E3F64C0}" srcOrd="5" destOrd="0" presId="urn:microsoft.com/office/officeart/2005/8/layout/hierarchy3"/>
    <dgm:cxn modelId="{8C9357E5-93EC-49E5-8F03-4B705149EC8B}" type="presParOf" srcId="{3ADC56AA-B428-4BBE-B5C9-9E0EDF85D9BB}" destId="{25F45FEB-07A9-4BE9-8E93-A11A3F6B330A}" srcOrd="6" destOrd="0" presId="urn:microsoft.com/office/officeart/2005/8/layout/hierarchy3"/>
    <dgm:cxn modelId="{150F7F5B-C262-418F-8E89-C4127247737F}" type="presParOf" srcId="{3ADC56AA-B428-4BBE-B5C9-9E0EDF85D9BB}" destId="{12B7E030-F641-4179-9BB7-7D1125A2E5B7}"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C5AB28-D382-4D05-9427-84598624ED12}" type="doc">
      <dgm:prSet loTypeId="urn:microsoft.com/office/officeart/2005/8/layout/radial5" loCatId="cycle" qsTypeId="urn:microsoft.com/office/officeart/2005/8/quickstyle/simple2" qsCatId="simple" csTypeId="urn:microsoft.com/office/officeart/2005/8/colors/accent1_2" csCatId="accent1" phldr="1"/>
      <dgm:spPr/>
      <dgm:t>
        <a:bodyPr/>
        <a:lstStyle/>
        <a:p>
          <a:endParaRPr lang="fr-FR"/>
        </a:p>
      </dgm:t>
    </dgm:pt>
    <dgm:pt modelId="{F064DD99-260F-4B90-BBCB-E35F823CD7C8}">
      <dgm:prSet phldrT="[Texte]"/>
      <dgm:spPr/>
      <dgm:t>
        <a:bodyPr/>
        <a:lstStyle/>
        <a:p>
          <a:r>
            <a:rPr lang="fr-FR" dirty="0"/>
            <a:t>Etude de trafic</a:t>
          </a:r>
        </a:p>
      </dgm:t>
    </dgm:pt>
    <dgm:pt modelId="{32D18DD1-BA1D-46F2-81E1-32726CA18D60}" type="parTrans" cxnId="{7924B06D-340A-4B3B-AFDB-DD817413FED4}">
      <dgm:prSet/>
      <dgm:spPr/>
      <dgm:t>
        <a:bodyPr/>
        <a:lstStyle/>
        <a:p>
          <a:endParaRPr lang="fr-FR"/>
        </a:p>
      </dgm:t>
    </dgm:pt>
    <dgm:pt modelId="{AF9CC6BA-0257-4B8F-B2AE-B610F7C7460C}" type="sibTrans" cxnId="{7924B06D-340A-4B3B-AFDB-DD817413FED4}">
      <dgm:prSet/>
      <dgm:spPr/>
      <dgm:t>
        <a:bodyPr/>
        <a:lstStyle/>
        <a:p>
          <a:endParaRPr lang="fr-FR"/>
        </a:p>
      </dgm:t>
    </dgm:pt>
    <dgm:pt modelId="{F4BAE65D-04B4-485E-9D48-A722DC498792}">
      <dgm:prSet phldrT="[Texte]"/>
      <dgm:spPr/>
      <dgm:t>
        <a:bodyPr/>
        <a:lstStyle/>
        <a:p>
          <a:r>
            <a:rPr lang="fr-FR" dirty="0"/>
            <a:t>2017 : année de comptage</a:t>
          </a:r>
        </a:p>
      </dgm:t>
    </dgm:pt>
    <dgm:pt modelId="{EE318FCE-6BAB-4B72-BA7F-AA679A69612F}" type="parTrans" cxnId="{3BB9D524-D7D8-4347-AD74-2A2171E3C508}">
      <dgm:prSet/>
      <dgm:spPr/>
      <dgm:t>
        <a:bodyPr/>
        <a:lstStyle/>
        <a:p>
          <a:endParaRPr lang="fr-FR"/>
        </a:p>
      </dgm:t>
    </dgm:pt>
    <dgm:pt modelId="{7D324552-0564-43CA-8A67-A92095C25D8E}" type="sibTrans" cxnId="{3BB9D524-D7D8-4347-AD74-2A2171E3C508}">
      <dgm:prSet/>
      <dgm:spPr/>
      <dgm:t>
        <a:bodyPr/>
        <a:lstStyle/>
        <a:p>
          <a:endParaRPr lang="fr-FR"/>
        </a:p>
      </dgm:t>
    </dgm:pt>
    <dgm:pt modelId="{FB1DA76E-5F37-46E4-8559-5D6E00C28C49}">
      <dgm:prSet phldrT="[Texte]"/>
      <dgm:spPr/>
      <dgm:t>
        <a:bodyPr/>
        <a:lstStyle/>
        <a:p>
          <a:r>
            <a:rPr lang="fr-FR" dirty="0"/>
            <a:t>2023 : </a:t>
          </a:r>
          <a:r>
            <a:rPr lang="fr-FR" b="0" i="0" dirty="0"/>
            <a:t>année de mise en service</a:t>
          </a:r>
          <a:endParaRPr lang="fr-FR" dirty="0"/>
        </a:p>
      </dgm:t>
    </dgm:pt>
    <dgm:pt modelId="{024CC871-261D-4E18-BD86-D38098EBB6D4}" type="parTrans" cxnId="{F07111CF-B6F7-49A6-9C10-DD9DB16B9F5B}">
      <dgm:prSet/>
      <dgm:spPr/>
      <dgm:t>
        <a:bodyPr/>
        <a:lstStyle/>
        <a:p>
          <a:endParaRPr lang="fr-FR"/>
        </a:p>
      </dgm:t>
    </dgm:pt>
    <dgm:pt modelId="{5E28ADB4-FBA5-49D4-BA2D-2092A2ADE17F}" type="sibTrans" cxnId="{F07111CF-B6F7-49A6-9C10-DD9DB16B9F5B}">
      <dgm:prSet/>
      <dgm:spPr/>
      <dgm:t>
        <a:bodyPr/>
        <a:lstStyle/>
        <a:p>
          <a:endParaRPr lang="fr-FR"/>
        </a:p>
      </dgm:t>
    </dgm:pt>
    <dgm:pt modelId="{AB9270EB-7905-49FF-B9FF-079606A14923}">
      <dgm:prSet phldrT="[Texte]"/>
      <dgm:spPr/>
      <dgm:t>
        <a:bodyPr/>
        <a:lstStyle/>
        <a:p>
          <a:r>
            <a:rPr lang="fr-FR" dirty="0"/>
            <a:t>20 ans : </a:t>
          </a:r>
          <a:r>
            <a:rPr lang="fr-FR" b="0" i="0" dirty="0"/>
            <a:t>durée de vie du projet</a:t>
          </a:r>
          <a:endParaRPr lang="fr-FR" dirty="0"/>
        </a:p>
      </dgm:t>
    </dgm:pt>
    <dgm:pt modelId="{61579425-6F59-4C1B-801B-63DB39FBF0FD}" type="parTrans" cxnId="{FB3593A5-2DC5-47DD-B5EB-D62E28C835B9}">
      <dgm:prSet/>
      <dgm:spPr/>
      <dgm:t>
        <a:bodyPr/>
        <a:lstStyle/>
        <a:p>
          <a:endParaRPr lang="fr-FR"/>
        </a:p>
      </dgm:t>
    </dgm:pt>
    <dgm:pt modelId="{C64DB616-73C6-4FAF-9D86-D4B5C3EBEE07}" type="sibTrans" cxnId="{FB3593A5-2DC5-47DD-B5EB-D62E28C835B9}">
      <dgm:prSet/>
      <dgm:spPr/>
      <dgm:t>
        <a:bodyPr/>
        <a:lstStyle/>
        <a:p>
          <a:endParaRPr lang="fr-FR"/>
        </a:p>
      </dgm:t>
    </dgm:pt>
    <dgm:pt modelId="{15EA5A36-9314-43E3-BDAF-FD73266AFA80}">
      <dgm:prSet phldrT="[Texte]"/>
      <dgm:spPr>
        <a:blipFill>
          <a:blip xmlns:r="http://schemas.openxmlformats.org/officeDocument/2006/relationships" r:embed="rId1"/>
          <a:stretch>
            <a:fillRect/>
          </a:stretch>
        </a:blipFill>
      </dgm:spPr>
      <dgm:t>
        <a:bodyPr/>
        <a:lstStyle/>
        <a:p>
          <a:r>
            <a:rPr lang="fr-FR">
              <a:noFill/>
            </a:rPr>
            <a:t> </a:t>
          </a:r>
        </a:p>
      </dgm:t>
    </dgm:pt>
    <dgm:pt modelId="{B10732E4-61F0-4A7B-B035-61CE2E1867F9}" type="parTrans" cxnId="{12C24BEF-6065-41D5-B48D-94C3A57837A4}">
      <dgm:prSet/>
      <dgm:spPr/>
      <dgm:t>
        <a:bodyPr/>
        <a:lstStyle/>
        <a:p>
          <a:endParaRPr lang="fr-FR"/>
        </a:p>
      </dgm:t>
    </dgm:pt>
    <dgm:pt modelId="{B0557DB8-5928-4E54-A2F1-80F952476445}" type="sibTrans" cxnId="{12C24BEF-6065-41D5-B48D-94C3A57837A4}">
      <dgm:prSet/>
      <dgm:spPr/>
      <dgm:t>
        <a:bodyPr/>
        <a:lstStyle/>
        <a:p>
          <a:endParaRPr lang="fr-FR"/>
        </a:p>
      </dgm:t>
    </dgm:pt>
    <dgm:pt modelId="{FCBE87CA-7AB2-47C0-92CF-2152EA88375F}">
      <dgm:prSet phldrT="[Texte]"/>
      <dgm:spPr>
        <a:blipFill>
          <a:blip xmlns:r="http://schemas.openxmlformats.org/officeDocument/2006/relationships" r:embed="rId2"/>
          <a:stretch>
            <a:fillRect/>
          </a:stretch>
        </a:blipFill>
      </dgm:spPr>
      <dgm:t>
        <a:bodyPr/>
        <a:lstStyle/>
        <a:p>
          <a:r>
            <a:rPr lang="fr-FR">
              <a:noFill/>
            </a:rPr>
            <a:t> </a:t>
          </a:r>
        </a:p>
      </dgm:t>
    </dgm:pt>
    <dgm:pt modelId="{B3564F7F-4A9F-4988-BF24-03AD0335A891}" type="parTrans" cxnId="{28B73907-D756-4E20-B521-46951FA17B28}">
      <dgm:prSet/>
      <dgm:spPr/>
      <dgm:t>
        <a:bodyPr/>
        <a:lstStyle/>
        <a:p>
          <a:endParaRPr lang="fr-FR"/>
        </a:p>
      </dgm:t>
    </dgm:pt>
    <dgm:pt modelId="{EFC653AF-A817-4C0C-938E-D5963DE8E104}" type="sibTrans" cxnId="{28B73907-D756-4E20-B521-46951FA17B28}">
      <dgm:prSet/>
      <dgm:spPr/>
      <dgm:t>
        <a:bodyPr/>
        <a:lstStyle/>
        <a:p>
          <a:endParaRPr lang="fr-FR"/>
        </a:p>
      </dgm:t>
    </dgm:pt>
    <dgm:pt modelId="{8FD9CFAB-3814-449C-B531-6D8800F14FB7}" type="pres">
      <dgm:prSet presAssocID="{42C5AB28-D382-4D05-9427-84598624ED12}" presName="Name0" presStyleCnt="0">
        <dgm:presLayoutVars>
          <dgm:chMax val="1"/>
          <dgm:dir/>
          <dgm:animLvl val="ctr"/>
          <dgm:resizeHandles val="exact"/>
        </dgm:presLayoutVars>
      </dgm:prSet>
      <dgm:spPr/>
    </dgm:pt>
    <dgm:pt modelId="{D79BD517-960B-4EEA-BF60-9175AB93FA42}" type="pres">
      <dgm:prSet presAssocID="{F064DD99-260F-4B90-BBCB-E35F823CD7C8}" presName="centerShape" presStyleLbl="node0" presStyleIdx="0" presStyleCnt="1"/>
      <dgm:spPr/>
    </dgm:pt>
    <dgm:pt modelId="{39B427D1-0BB2-44E9-9E6C-EDF2F5F7D25E}" type="pres">
      <dgm:prSet presAssocID="{EE318FCE-6BAB-4B72-BA7F-AA679A69612F}" presName="parTrans" presStyleLbl="sibTrans2D1" presStyleIdx="0" presStyleCnt="5"/>
      <dgm:spPr/>
    </dgm:pt>
    <dgm:pt modelId="{077C3C77-E591-45C0-A921-886E5419C953}" type="pres">
      <dgm:prSet presAssocID="{EE318FCE-6BAB-4B72-BA7F-AA679A69612F}" presName="connectorText" presStyleLbl="sibTrans2D1" presStyleIdx="0" presStyleCnt="5"/>
      <dgm:spPr/>
    </dgm:pt>
    <dgm:pt modelId="{F2BE0D1E-9E93-4B0E-A97D-5D4E93A11443}" type="pres">
      <dgm:prSet presAssocID="{F4BAE65D-04B4-485E-9D48-A722DC498792}" presName="node" presStyleLbl="node1" presStyleIdx="0" presStyleCnt="5" custRadScaleRad="99546">
        <dgm:presLayoutVars>
          <dgm:bulletEnabled val="1"/>
        </dgm:presLayoutVars>
      </dgm:prSet>
      <dgm:spPr/>
    </dgm:pt>
    <dgm:pt modelId="{73882664-D87F-4B7E-8AEB-D2D20A1CF208}" type="pres">
      <dgm:prSet presAssocID="{024CC871-261D-4E18-BD86-D38098EBB6D4}" presName="parTrans" presStyleLbl="sibTrans2D1" presStyleIdx="1" presStyleCnt="5"/>
      <dgm:spPr/>
    </dgm:pt>
    <dgm:pt modelId="{42492E6B-D2A5-439D-8C01-43BB9DB07080}" type="pres">
      <dgm:prSet presAssocID="{024CC871-261D-4E18-BD86-D38098EBB6D4}" presName="connectorText" presStyleLbl="sibTrans2D1" presStyleIdx="1" presStyleCnt="5"/>
      <dgm:spPr/>
    </dgm:pt>
    <dgm:pt modelId="{D11F8E84-5555-420A-9D2A-B8C6F106F109}" type="pres">
      <dgm:prSet presAssocID="{FB1DA76E-5F37-46E4-8559-5D6E00C28C49}" presName="node" presStyleLbl="node1" presStyleIdx="1" presStyleCnt="5">
        <dgm:presLayoutVars>
          <dgm:bulletEnabled val="1"/>
        </dgm:presLayoutVars>
      </dgm:prSet>
      <dgm:spPr/>
    </dgm:pt>
    <dgm:pt modelId="{6D9957B2-50A9-48F9-931E-A9BBEECE5044}" type="pres">
      <dgm:prSet presAssocID="{61579425-6F59-4C1B-801B-63DB39FBF0FD}" presName="parTrans" presStyleLbl="sibTrans2D1" presStyleIdx="2" presStyleCnt="5"/>
      <dgm:spPr/>
    </dgm:pt>
    <dgm:pt modelId="{BA375149-AB14-4A80-B575-B7EFFFF329A1}" type="pres">
      <dgm:prSet presAssocID="{61579425-6F59-4C1B-801B-63DB39FBF0FD}" presName="connectorText" presStyleLbl="sibTrans2D1" presStyleIdx="2" presStyleCnt="5"/>
      <dgm:spPr/>
    </dgm:pt>
    <dgm:pt modelId="{BFE98CB1-9045-4F3F-B1BE-BDB001146626}" type="pres">
      <dgm:prSet presAssocID="{AB9270EB-7905-49FF-B9FF-079606A14923}" presName="node" presStyleLbl="node1" presStyleIdx="2" presStyleCnt="5">
        <dgm:presLayoutVars>
          <dgm:bulletEnabled val="1"/>
        </dgm:presLayoutVars>
      </dgm:prSet>
      <dgm:spPr/>
    </dgm:pt>
    <dgm:pt modelId="{82FE13B0-953B-4866-8A8F-6FF92FC73A0C}" type="pres">
      <dgm:prSet presAssocID="{B10732E4-61F0-4A7B-B035-61CE2E1867F9}" presName="parTrans" presStyleLbl="sibTrans2D1" presStyleIdx="3" presStyleCnt="5"/>
      <dgm:spPr/>
    </dgm:pt>
    <dgm:pt modelId="{27193277-7972-436C-A0BB-91216654A5E1}" type="pres">
      <dgm:prSet presAssocID="{B10732E4-61F0-4A7B-B035-61CE2E1867F9}" presName="connectorText" presStyleLbl="sibTrans2D1" presStyleIdx="3" presStyleCnt="5"/>
      <dgm:spPr/>
    </dgm:pt>
    <dgm:pt modelId="{60A309CE-A424-4000-8EEA-3A6C27BCD820}" type="pres">
      <dgm:prSet presAssocID="{15EA5A36-9314-43E3-BDAF-FD73266AFA80}" presName="node" presStyleLbl="node1" presStyleIdx="3" presStyleCnt="5">
        <dgm:presLayoutVars>
          <dgm:bulletEnabled val="1"/>
        </dgm:presLayoutVars>
      </dgm:prSet>
      <dgm:spPr/>
    </dgm:pt>
    <dgm:pt modelId="{B55DCF83-F909-47B1-9F55-E20DFBF4AC73}" type="pres">
      <dgm:prSet presAssocID="{B3564F7F-4A9F-4988-BF24-03AD0335A891}" presName="parTrans" presStyleLbl="sibTrans2D1" presStyleIdx="4" presStyleCnt="5"/>
      <dgm:spPr/>
    </dgm:pt>
    <dgm:pt modelId="{B7A2C95E-1A15-4A9D-85DC-6732D739014D}" type="pres">
      <dgm:prSet presAssocID="{B3564F7F-4A9F-4988-BF24-03AD0335A891}" presName="connectorText" presStyleLbl="sibTrans2D1" presStyleIdx="4" presStyleCnt="5"/>
      <dgm:spPr/>
    </dgm:pt>
    <dgm:pt modelId="{08AC5A23-7F0B-4CFE-BB96-9052B2C0525F}" type="pres">
      <dgm:prSet presAssocID="{FCBE87CA-7AB2-47C0-92CF-2152EA88375F}" presName="node" presStyleLbl="node1" presStyleIdx="4" presStyleCnt="5">
        <dgm:presLayoutVars>
          <dgm:bulletEnabled val="1"/>
        </dgm:presLayoutVars>
      </dgm:prSet>
      <dgm:spPr/>
    </dgm:pt>
  </dgm:ptLst>
  <dgm:cxnLst>
    <dgm:cxn modelId="{28B73907-D756-4E20-B521-46951FA17B28}" srcId="{F064DD99-260F-4B90-BBCB-E35F823CD7C8}" destId="{FCBE87CA-7AB2-47C0-92CF-2152EA88375F}" srcOrd="4" destOrd="0" parTransId="{B3564F7F-4A9F-4988-BF24-03AD0335A891}" sibTransId="{EFC653AF-A817-4C0C-938E-D5963DE8E104}"/>
    <dgm:cxn modelId="{16DD4D0C-E682-4940-9B23-C8AAD990DFA0}" type="presOf" srcId="{61579425-6F59-4C1B-801B-63DB39FBF0FD}" destId="{6D9957B2-50A9-48F9-931E-A9BBEECE5044}" srcOrd="0" destOrd="0" presId="urn:microsoft.com/office/officeart/2005/8/layout/radial5"/>
    <dgm:cxn modelId="{3BB9D524-D7D8-4347-AD74-2A2171E3C508}" srcId="{F064DD99-260F-4B90-BBCB-E35F823CD7C8}" destId="{F4BAE65D-04B4-485E-9D48-A722DC498792}" srcOrd="0" destOrd="0" parTransId="{EE318FCE-6BAB-4B72-BA7F-AA679A69612F}" sibTransId="{7D324552-0564-43CA-8A67-A92095C25D8E}"/>
    <dgm:cxn modelId="{20EE2F2B-4718-4048-98AF-686AD5A7CB4B}" type="presOf" srcId="{AB9270EB-7905-49FF-B9FF-079606A14923}" destId="{BFE98CB1-9045-4F3F-B1BE-BDB001146626}" srcOrd="0" destOrd="0" presId="urn:microsoft.com/office/officeart/2005/8/layout/radial5"/>
    <dgm:cxn modelId="{BE549B2C-612A-43B7-BA20-F4B00DCB0F36}" type="presOf" srcId="{B10732E4-61F0-4A7B-B035-61CE2E1867F9}" destId="{82FE13B0-953B-4866-8A8F-6FF92FC73A0C}" srcOrd="0" destOrd="0" presId="urn:microsoft.com/office/officeart/2005/8/layout/radial5"/>
    <dgm:cxn modelId="{1004033D-E7D5-4087-B3FC-285B5BA917E3}" type="presOf" srcId="{EE318FCE-6BAB-4B72-BA7F-AA679A69612F}" destId="{39B427D1-0BB2-44E9-9E6C-EDF2F5F7D25E}" srcOrd="0" destOrd="0" presId="urn:microsoft.com/office/officeart/2005/8/layout/radial5"/>
    <dgm:cxn modelId="{32908642-5EC0-4D21-9AD7-A992E1CA0941}" type="presOf" srcId="{024CC871-261D-4E18-BD86-D38098EBB6D4}" destId="{73882664-D87F-4B7E-8AEB-D2D20A1CF208}" srcOrd="0" destOrd="0" presId="urn:microsoft.com/office/officeart/2005/8/layout/radial5"/>
    <dgm:cxn modelId="{15B28846-AB0C-4AE9-9C66-8FEDEDD1C45B}" type="presOf" srcId="{B10732E4-61F0-4A7B-B035-61CE2E1867F9}" destId="{27193277-7972-436C-A0BB-91216654A5E1}" srcOrd="1" destOrd="0" presId="urn:microsoft.com/office/officeart/2005/8/layout/radial5"/>
    <dgm:cxn modelId="{BF8DFB4B-6A29-40F4-83A6-A99F713E9BBA}" type="presOf" srcId="{F064DD99-260F-4B90-BBCB-E35F823CD7C8}" destId="{D79BD517-960B-4EEA-BF60-9175AB93FA42}" srcOrd="0" destOrd="0" presId="urn:microsoft.com/office/officeart/2005/8/layout/radial5"/>
    <dgm:cxn modelId="{7924B06D-340A-4B3B-AFDB-DD817413FED4}" srcId="{42C5AB28-D382-4D05-9427-84598624ED12}" destId="{F064DD99-260F-4B90-BBCB-E35F823CD7C8}" srcOrd="0" destOrd="0" parTransId="{32D18DD1-BA1D-46F2-81E1-32726CA18D60}" sibTransId="{AF9CC6BA-0257-4B8F-B2AE-B610F7C7460C}"/>
    <dgm:cxn modelId="{9493774F-E6ED-4E61-BC3D-B80803CFCEE7}" type="presOf" srcId="{FCBE87CA-7AB2-47C0-92CF-2152EA88375F}" destId="{08AC5A23-7F0B-4CFE-BB96-9052B2C0525F}" srcOrd="0" destOrd="0" presId="urn:microsoft.com/office/officeart/2005/8/layout/radial5"/>
    <dgm:cxn modelId="{EB7C4376-F3D5-4673-AC3C-9AFE797C5452}" type="presOf" srcId="{FB1DA76E-5F37-46E4-8559-5D6E00C28C49}" destId="{D11F8E84-5555-420A-9D2A-B8C6F106F109}" srcOrd="0" destOrd="0" presId="urn:microsoft.com/office/officeart/2005/8/layout/radial5"/>
    <dgm:cxn modelId="{F8C82679-7FEF-4E8E-B1B8-1882C7510A7F}" type="presOf" srcId="{B3564F7F-4A9F-4988-BF24-03AD0335A891}" destId="{B7A2C95E-1A15-4A9D-85DC-6732D739014D}" srcOrd="1" destOrd="0" presId="urn:microsoft.com/office/officeart/2005/8/layout/radial5"/>
    <dgm:cxn modelId="{86B5E282-36F8-41BD-BD1C-F78D56552D9B}" type="presOf" srcId="{024CC871-261D-4E18-BD86-D38098EBB6D4}" destId="{42492E6B-D2A5-439D-8C01-43BB9DB07080}" srcOrd="1" destOrd="0" presId="urn:microsoft.com/office/officeart/2005/8/layout/radial5"/>
    <dgm:cxn modelId="{BB65CD85-20E3-43CC-8234-5E2F9BBC0445}" type="presOf" srcId="{42C5AB28-D382-4D05-9427-84598624ED12}" destId="{8FD9CFAB-3814-449C-B531-6D8800F14FB7}" srcOrd="0" destOrd="0" presId="urn:microsoft.com/office/officeart/2005/8/layout/radial5"/>
    <dgm:cxn modelId="{BD5D80A3-72B9-4B5F-B65E-839AB0A67C39}" type="presOf" srcId="{EE318FCE-6BAB-4B72-BA7F-AA679A69612F}" destId="{077C3C77-E591-45C0-A921-886E5419C953}" srcOrd="1" destOrd="0" presId="urn:microsoft.com/office/officeart/2005/8/layout/radial5"/>
    <dgm:cxn modelId="{FB3593A5-2DC5-47DD-B5EB-D62E28C835B9}" srcId="{F064DD99-260F-4B90-BBCB-E35F823CD7C8}" destId="{AB9270EB-7905-49FF-B9FF-079606A14923}" srcOrd="2" destOrd="0" parTransId="{61579425-6F59-4C1B-801B-63DB39FBF0FD}" sibTransId="{C64DB616-73C6-4FAF-9D86-D4B5C3EBEE07}"/>
    <dgm:cxn modelId="{DB8A28A6-65F8-4253-B801-14F0A6E66640}" type="presOf" srcId="{B3564F7F-4A9F-4988-BF24-03AD0335A891}" destId="{B55DCF83-F909-47B1-9F55-E20DFBF4AC73}" srcOrd="0" destOrd="0" presId="urn:microsoft.com/office/officeart/2005/8/layout/radial5"/>
    <dgm:cxn modelId="{0CE22ABD-C4F0-4897-84D6-BA2644AA948F}" type="presOf" srcId="{61579425-6F59-4C1B-801B-63DB39FBF0FD}" destId="{BA375149-AB14-4A80-B575-B7EFFFF329A1}" srcOrd="1" destOrd="0" presId="urn:microsoft.com/office/officeart/2005/8/layout/radial5"/>
    <dgm:cxn modelId="{F07111CF-B6F7-49A6-9C10-DD9DB16B9F5B}" srcId="{F064DD99-260F-4B90-BBCB-E35F823CD7C8}" destId="{FB1DA76E-5F37-46E4-8559-5D6E00C28C49}" srcOrd="1" destOrd="0" parTransId="{024CC871-261D-4E18-BD86-D38098EBB6D4}" sibTransId="{5E28ADB4-FBA5-49D4-BA2D-2092A2ADE17F}"/>
    <dgm:cxn modelId="{90B137D4-7A00-41DC-A92A-E4AF2DD252B9}" type="presOf" srcId="{15EA5A36-9314-43E3-BDAF-FD73266AFA80}" destId="{60A309CE-A424-4000-8EEA-3A6C27BCD820}" srcOrd="0" destOrd="0" presId="urn:microsoft.com/office/officeart/2005/8/layout/radial5"/>
    <dgm:cxn modelId="{859298E1-923C-480B-BA3B-C1747B7AFC0F}" type="presOf" srcId="{F4BAE65D-04B4-485E-9D48-A722DC498792}" destId="{F2BE0D1E-9E93-4B0E-A97D-5D4E93A11443}" srcOrd="0" destOrd="0" presId="urn:microsoft.com/office/officeart/2005/8/layout/radial5"/>
    <dgm:cxn modelId="{12C24BEF-6065-41D5-B48D-94C3A57837A4}" srcId="{F064DD99-260F-4B90-BBCB-E35F823CD7C8}" destId="{15EA5A36-9314-43E3-BDAF-FD73266AFA80}" srcOrd="3" destOrd="0" parTransId="{B10732E4-61F0-4A7B-B035-61CE2E1867F9}" sibTransId="{B0557DB8-5928-4E54-A2F1-80F952476445}"/>
    <dgm:cxn modelId="{E367BC1A-6F60-4DF2-8B7C-42FA8BAB7154}" type="presParOf" srcId="{8FD9CFAB-3814-449C-B531-6D8800F14FB7}" destId="{D79BD517-960B-4EEA-BF60-9175AB93FA42}" srcOrd="0" destOrd="0" presId="urn:microsoft.com/office/officeart/2005/8/layout/radial5"/>
    <dgm:cxn modelId="{AD1FB5B1-DE85-47BE-BDF3-A55BB9C51F67}" type="presParOf" srcId="{8FD9CFAB-3814-449C-B531-6D8800F14FB7}" destId="{39B427D1-0BB2-44E9-9E6C-EDF2F5F7D25E}" srcOrd="1" destOrd="0" presId="urn:microsoft.com/office/officeart/2005/8/layout/radial5"/>
    <dgm:cxn modelId="{BAB33C83-22ED-42D4-84DF-6E0D99A6502D}" type="presParOf" srcId="{39B427D1-0BB2-44E9-9E6C-EDF2F5F7D25E}" destId="{077C3C77-E591-45C0-A921-886E5419C953}" srcOrd="0" destOrd="0" presId="urn:microsoft.com/office/officeart/2005/8/layout/radial5"/>
    <dgm:cxn modelId="{6250C472-BFAB-44E1-AA8C-0F8E39A27FFE}" type="presParOf" srcId="{8FD9CFAB-3814-449C-B531-6D8800F14FB7}" destId="{F2BE0D1E-9E93-4B0E-A97D-5D4E93A11443}" srcOrd="2" destOrd="0" presId="urn:microsoft.com/office/officeart/2005/8/layout/radial5"/>
    <dgm:cxn modelId="{67559A90-86E5-41CE-805C-EC4B30B2F430}" type="presParOf" srcId="{8FD9CFAB-3814-449C-B531-6D8800F14FB7}" destId="{73882664-D87F-4B7E-8AEB-D2D20A1CF208}" srcOrd="3" destOrd="0" presId="urn:microsoft.com/office/officeart/2005/8/layout/radial5"/>
    <dgm:cxn modelId="{C79B1560-6A2F-46BA-91F1-7C40C3922FFB}" type="presParOf" srcId="{73882664-D87F-4B7E-8AEB-D2D20A1CF208}" destId="{42492E6B-D2A5-439D-8C01-43BB9DB07080}" srcOrd="0" destOrd="0" presId="urn:microsoft.com/office/officeart/2005/8/layout/radial5"/>
    <dgm:cxn modelId="{47A88661-2283-437E-883E-BCFA50551FDF}" type="presParOf" srcId="{8FD9CFAB-3814-449C-B531-6D8800F14FB7}" destId="{D11F8E84-5555-420A-9D2A-B8C6F106F109}" srcOrd="4" destOrd="0" presId="urn:microsoft.com/office/officeart/2005/8/layout/radial5"/>
    <dgm:cxn modelId="{C0CCC53B-E54D-4B7E-B26B-355EBDDEED42}" type="presParOf" srcId="{8FD9CFAB-3814-449C-B531-6D8800F14FB7}" destId="{6D9957B2-50A9-48F9-931E-A9BBEECE5044}" srcOrd="5" destOrd="0" presId="urn:microsoft.com/office/officeart/2005/8/layout/radial5"/>
    <dgm:cxn modelId="{2DA7288C-4984-441D-812E-72009F1BCF9D}" type="presParOf" srcId="{6D9957B2-50A9-48F9-931E-A9BBEECE5044}" destId="{BA375149-AB14-4A80-B575-B7EFFFF329A1}" srcOrd="0" destOrd="0" presId="urn:microsoft.com/office/officeart/2005/8/layout/radial5"/>
    <dgm:cxn modelId="{DE220F60-38D5-41CB-AE18-9BCDA8DF1847}" type="presParOf" srcId="{8FD9CFAB-3814-449C-B531-6D8800F14FB7}" destId="{BFE98CB1-9045-4F3F-B1BE-BDB001146626}" srcOrd="6" destOrd="0" presId="urn:microsoft.com/office/officeart/2005/8/layout/radial5"/>
    <dgm:cxn modelId="{4CF7EC72-F3AF-407A-9EA7-C6C6D4E23295}" type="presParOf" srcId="{8FD9CFAB-3814-449C-B531-6D8800F14FB7}" destId="{82FE13B0-953B-4866-8A8F-6FF92FC73A0C}" srcOrd="7" destOrd="0" presId="urn:microsoft.com/office/officeart/2005/8/layout/radial5"/>
    <dgm:cxn modelId="{9DCE79FE-8F13-421E-959A-6B250E77BDCC}" type="presParOf" srcId="{82FE13B0-953B-4866-8A8F-6FF92FC73A0C}" destId="{27193277-7972-436C-A0BB-91216654A5E1}" srcOrd="0" destOrd="0" presId="urn:microsoft.com/office/officeart/2005/8/layout/radial5"/>
    <dgm:cxn modelId="{E86A0430-BBAA-426E-B46A-161A3429B26E}" type="presParOf" srcId="{8FD9CFAB-3814-449C-B531-6D8800F14FB7}" destId="{60A309CE-A424-4000-8EEA-3A6C27BCD820}" srcOrd="8" destOrd="0" presId="urn:microsoft.com/office/officeart/2005/8/layout/radial5"/>
    <dgm:cxn modelId="{3FBCB2B2-0C22-4DB0-BB8C-FC483C9E295C}" type="presParOf" srcId="{8FD9CFAB-3814-449C-B531-6D8800F14FB7}" destId="{B55DCF83-F909-47B1-9F55-E20DFBF4AC73}" srcOrd="9" destOrd="0" presId="urn:microsoft.com/office/officeart/2005/8/layout/radial5"/>
    <dgm:cxn modelId="{FCAC2E6B-4B6B-44DB-B39C-73EED6FEDB9B}" type="presParOf" srcId="{B55DCF83-F909-47B1-9F55-E20DFBF4AC73}" destId="{B7A2C95E-1A15-4A9D-85DC-6732D739014D}" srcOrd="0" destOrd="0" presId="urn:microsoft.com/office/officeart/2005/8/layout/radial5"/>
    <dgm:cxn modelId="{4A546A38-0BA2-4808-88BB-85D983BB9AEB}" type="presParOf" srcId="{8FD9CFAB-3814-449C-B531-6D8800F14FB7}" destId="{08AC5A23-7F0B-4CFE-BB96-9052B2C0525F}" srcOrd="10"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743F7DA-8C17-4C8B-9EF5-3EF5AA82DDC7}"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fr-FR"/>
        </a:p>
      </dgm:t>
    </dgm:pt>
    <dgm:pt modelId="{79703C39-EACC-4AB7-B44E-15AC842AB2F0}">
      <dgm:prSet phldrT="[Texte]"/>
      <dgm:spPr/>
      <dgm:t>
        <a:bodyPr/>
        <a:lstStyle/>
        <a:p>
          <a:r>
            <a:rPr lang="fr-FR" dirty="0"/>
            <a:t>On choisit des câbles 12T15S </a:t>
          </a:r>
        </a:p>
      </dgm:t>
    </dgm:pt>
    <dgm:pt modelId="{9F5F4ED6-9900-48DC-B506-81F8386CB19A}" type="parTrans" cxnId="{1D3D6510-DCC6-4524-87A6-8496647FDED2}">
      <dgm:prSet/>
      <dgm:spPr/>
      <dgm:t>
        <a:bodyPr/>
        <a:lstStyle/>
        <a:p>
          <a:endParaRPr lang="fr-FR"/>
        </a:p>
      </dgm:t>
    </dgm:pt>
    <dgm:pt modelId="{D5C0D879-B9BF-456B-992D-64185A8DDDF4}" type="sibTrans" cxnId="{1D3D6510-DCC6-4524-87A6-8496647FDED2}">
      <dgm:prSet/>
      <dgm:spPr/>
      <dgm:t>
        <a:bodyPr/>
        <a:lstStyle/>
        <a:p>
          <a:endParaRPr lang="fr-FR"/>
        </a:p>
      </dgm:t>
    </dgm:pt>
    <dgm:pt modelId="{87990B39-BC00-4678-945F-265078DCB8C8}">
      <dgm:prSet phldrT="[Texte]" custT="1"/>
      <dgm:spPr>
        <a:blipFill>
          <a:blip xmlns:r="http://schemas.openxmlformats.org/officeDocument/2006/relationships" r:embed="rId1"/>
          <a:stretch>
            <a:fillRect/>
          </a:stretch>
        </a:blipFill>
      </dgm:spPr>
      <dgm:t>
        <a:bodyPr/>
        <a:lstStyle/>
        <a:p>
          <a:r>
            <a:rPr lang="fr-FR">
              <a:noFill/>
            </a:rPr>
            <a:t> </a:t>
          </a:r>
        </a:p>
      </dgm:t>
    </dgm:pt>
    <dgm:pt modelId="{CA069908-839F-4460-A2BC-9BA1478AAD8B}" type="parTrans" cxnId="{955F6ED1-35FD-468B-9AE4-CF3C7B353961}">
      <dgm:prSet/>
      <dgm:spPr/>
      <dgm:t>
        <a:bodyPr/>
        <a:lstStyle/>
        <a:p>
          <a:endParaRPr lang="fr-FR"/>
        </a:p>
      </dgm:t>
    </dgm:pt>
    <dgm:pt modelId="{39A0BCDA-B9B4-468B-A700-DDFAE4EE6894}" type="sibTrans" cxnId="{955F6ED1-35FD-468B-9AE4-CF3C7B353961}">
      <dgm:prSet/>
      <dgm:spPr/>
      <dgm:t>
        <a:bodyPr/>
        <a:lstStyle/>
        <a:p>
          <a:endParaRPr lang="fr-FR"/>
        </a:p>
      </dgm:t>
    </dgm:pt>
    <dgm:pt modelId="{5C1BC178-D3F0-4B32-B9BE-D0D3EB9FC984}">
      <dgm:prSet phldrT="[Texte]" custT="1"/>
      <dgm:spPr/>
      <dgm:t>
        <a:bodyPr/>
        <a:lstStyle/>
        <a:p>
          <a:r>
            <a:rPr lang="fr-FR" sz="1200" dirty="0"/>
            <a:t>15% pertes</a:t>
          </a:r>
        </a:p>
      </dgm:t>
    </dgm:pt>
    <dgm:pt modelId="{0561D50E-5F81-4D45-AF7A-3A22286671B0}" type="parTrans" cxnId="{35B6491C-AEC8-4981-B9DB-54559657B018}">
      <dgm:prSet/>
      <dgm:spPr/>
      <dgm:t>
        <a:bodyPr/>
        <a:lstStyle/>
        <a:p>
          <a:endParaRPr lang="fr-FR"/>
        </a:p>
      </dgm:t>
    </dgm:pt>
    <dgm:pt modelId="{4B1A7A5A-7FCC-4460-ABD9-F22D580D1ADF}" type="sibTrans" cxnId="{35B6491C-AEC8-4981-B9DB-54559657B018}">
      <dgm:prSet/>
      <dgm:spPr/>
      <dgm:t>
        <a:bodyPr/>
        <a:lstStyle/>
        <a:p>
          <a:endParaRPr lang="fr-FR"/>
        </a:p>
      </dgm:t>
    </dgm:pt>
    <dgm:pt modelId="{7CD6E417-3943-4E9C-97E4-A187F00813CF}">
      <dgm:prSet phldrT="[Texte]" custT="1"/>
      <dgm:spPr>
        <a:blipFill>
          <a:blip xmlns:r="http://schemas.openxmlformats.org/officeDocument/2006/relationships" r:embed="rId2"/>
          <a:stretch>
            <a:fillRect/>
          </a:stretch>
        </a:blipFill>
        <a:ln w="19050" cap="flat" cmpd="sng" algn="ctr">
          <a:solidFill>
            <a:prstClr val="white">
              <a:hueOff val="0"/>
              <a:satOff val="0"/>
              <a:lumOff val="0"/>
              <a:alphaOff val="0"/>
            </a:prstClr>
          </a:solidFill>
          <a:prstDash val="solid"/>
        </a:ln>
        <a:effectLst/>
      </dgm:spPr>
      <dgm:t>
        <a:bodyPr/>
        <a:lstStyle/>
        <a:p>
          <a:r>
            <a:rPr lang="fr-FR">
              <a:noFill/>
            </a:rPr>
            <a:t> </a:t>
          </a:r>
        </a:p>
      </dgm:t>
    </dgm:pt>
    <dgm:pt modelId="{07F01E5F-CF28-45B2-9569-C844130413ED}" type="parTrans" cxnId="{3F257CD6-4AD8-4128-8009-C294609A6472}">
      <dgm:prSet/>
      <dgm:spPr/>
      <dgm:t>
        <a:bodyPr/>
        <a:lstStyle/>
        <a:p>
          <a:endParaRPr lang="fr-FR"/>
        </a:p>
      </dgm:t>
    </dgm:pt>
    <dgm:pt modelId="{E3D6732C-7365-4CD3-8CCC-020C6F837204}" type="sibTrans" cxnId="{3F257CD6-4AD8-4128-8009-C294609A6472}">
      <dgm:prSet/>
      <dgm:spPr/>
      <dgm:t>
        <a:bodyPr/>
        <a:lstStyle/>
        <a:p>
          <a:endParaRPr lang="fr-FR"/>
        </a:p>
      </dgm:t>
    </dgm:pt>
    <dgm:pt modelId="{12876841-DE3C-490B-861F-09407829D6F0}">
      <dgm:prSet phldrT="[Texte]" custT="1"/>
      <dgm:spPr>
        <a:solidFill>
          <a:srgbClr val="0F6FC6">
            <a:hueOff val="0"/>
            <a:satOff val="0"/>
            <a:lumOff val="0"/>
            <a:alphaOff val="0"/>
          </a:srgbClr>
        </a:solidFill>
        <a:ln w="19050" cap="flat" cmpd="sng" algn="ctr">
          <a:solidFill>
            <a:prstClr val="white">
              <a:hueOff val="0"/>
              <a:satOff val="0"/>
              <a:lumOff val="0"/>
              <a:alphaOff val="0"/>
            </a:prstClr>
          </a:solidFill>
          <a:prstDash val="solid"/>
        </a:ln>
        <a:effectLst/>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fr-FR" sz="1200" kern="1200" dirty="0">
              <a:solidFill>
                <a:prstClr val="white"/>
              </a:solidFill>
              <a:latin typeface="Corbel" panose="020B0503020204020204"/>
              <a:ea typeface="+mn-ea"/>
              <a:cs typeface="+mn-cs"/>
            </a:rPr>
            <a:t>Section : 12*150=</a:t>
          </a:r>
          <a:br>
            <a:rPr lang="fr-FR" sz="1200" kern="1200" dirty="0">
              <a:solidFill>
                <a:prstClr val="white"/>
              </a:solidFill>
              <a:latin typeface="Corbel" panose="020B0503020204020204"/>
              <a:ea typeface="+mn-ea"/>
              <a:cs typeface="+mn-cs"/>
            </a:rPr>
          </a:br>
          <a:r>
            <a:rPr lang="fr-FR" sz="1200" kern="1200" dirty="0">
              <a:solidFill>
                <a:prstClr val="white"/>
              </a:solidFill>
              <a:latin typeface="Corbel" panose="020B0503020204020204"/>
              <a:ea typeface="+mn-ea"/>
              <a:cs typeface="+mn-cs"/>
            </a:rPr>
            <a:t>1800mm²</a:t>
          </a:r>
        </a:p>
      </dgm:t>
    </dgm:pt>
    <dgm:pt modelId="{ACDA7BA4-176F-4471-B7A2-A32568080FC2}" type="parTrans" cxnId="{447339A4-33F3-4E49-97BA-206E018832B7}">
      <dgm:prSet/>
      <dgm:spPr/>
      <dgm:t>
        <a:bodyPr/>
        <a:lstStyle/>
        <a:p>
          <a:endParaRPr lang="fr-FR"/>
        </a:p>
      </dgm:t>
    </dgm:pt>
    <dgm:pt modelId="{3CC51439-AB9E-4A4C-9184-14FD813681FB}" type="sibTrans" cxnId="{447339A4-33F3-4E49-97BA-206E018832B7}">
      <dgm:prSet/>
      <dgm:spPr/>
      <dgm:t>
        <a:bodyPr/>
        <a:lstStyle/>
        <a:p>
          <a:endParaRPr lang="fr-FR"/>
        </a:p>
      </dgm:t>
    </dgm:pt>
    <dgm:pt modelId="{3B069753-188D-4FE4-BB44-F1A0DA5C244F}" type="pres">
      <dgm:prSet presAssocID="{6743F7DA-8C17-4C8B-9EF5-3EF5AA82DDC7}" presName="Name0" presStyleCnt="0">
        <dgm:presLayoutVars>
          <dgm:chMax val="1"/>
          <dgm:dir/>
          <dgm:animLvl val="ctr"/>
          <dgm:resizeHandles val="exact"/>
        </dgm:presLayoutVars>
      </dgm:prSet>
      <dgm:spPr/>
    </dgm:pt>
    <dgm:pt modelId="{C7915321-D385-43DC-9020-BC1463CED942}" type="pres">
      <dgm:prSet presAssocID="{79703C39-EACC-4AB7-B44E-15AC842AB2F0}" presName="centerShape" presStyleLbl="node0" presStyleIdx="0" presStyleCnt="1"/>
      <dgm:spPr/>
    </dgm:pt>
    <dgm:pt modelId="{BE410179-D6C2-4070-A1D6-076AC52B5771}" type="pres">
      <dgm:prSet presAssocID="{87990B39-BC00-4678-945F-265078DCB8C8}" presName="node" presStyleLbl="node1" presStyleIdx="0" presStyleCnt="4">
        <dgm:presLayoutVars>
          <dgm:bulletEnabled val="1"/>
        </dgm:presLayoutVars>
      </dgm:prSet>
      <dgm:spPr/>
    </dgm:pt>
    <dgm:pt modelId="{E549C854-5652-4907-B250-50468E85D802}" type="pres">
      <dgm:prSet presAssocID="{87990B39-BC00-4678-945F-265078DCB8C8}" presName="dummy" presStyleCnt="0"/>
      <dgm:spPr/>
    </dgm:pt>
    <dgm:pt modelId="{28D1FB6A-106F-480C-9F1A-C67E34903F49}" type="pres">
      <dgm:prSet presAssocID="{39A0BCDA-B9B4-468B-A700-DDFAE4EE6894}" presName="sibTrans" presStyleLbl="sibTrans2D1" presStyleIdx="0" presStyleCnt="4"/>
      <dgm:spPr/>
    </dgm:pt>
    <dgm:pt modelId="{A99A1BF4-32EB-4C2E-A46A-BBC11ADED568}" type="pres">
      <dgm:prSet presAssocID="{5C1BC178-D3F0-4B32-B9BE-D0D3EB9FC984}" presName="node" presStyleLbl="node1" presStyleIdx="1" presStyleCnt="4">
        <dgm:presLayoutVars>
          <dgm:bulletEnabled val="1"/>
        </dgm:presLayoutVars>
      </dgm:prSet>
      <dgm:spPr/>
    </dgm:pt>
    <dgm:pt modelId="{0B2CD52D-8C47-4FC8-BA59-3D9F073D0583}" type="pres">
      <dgm:prSet presAssocID="{5C1BC178-D3F0-4B32-B9BE-D0D3EB9FC984}" presName="dummy" presStyleCnt="0"/>
      <dgm:spPr/>
    </dgm:pt>
    <dgm:pt modelId="{AA4A8ACC-5F73-4749-A930-AFC90B4DE9F1}" type="pres">
      <dgm:prSet presAssocID="{4B1A7A5A-7FCC-4460-ABD9-F22D580D1ADF}" presName="sibTrans" presStyleLbl="sibTrans2D1" presStyleIdx="1" presStyleCnt="4"/>
      <dgm:spPr/>
    </dgm:pt>
    <dgm:pt modelId="{3CD03A82-0B5D-4FDB-9D38-3283B859A821}" type="pres">
      <dgm:prSet presAssocID="{7CD6E417-3943-4E9C-97E4-A187F00813CF}" presName="node" presStyleLbl="node1" presStyleIdx="2" presStyleCnt="4">
        <dgm:presLayoutVars>
          <dgm:bulletEnabled val="1"/>
        </dgm:presLayoutVars>
      </dgm:prSet>
      <dgm:spPr>
        <a:xfrm>
          <a:off x="874261" y="1312702"/>
          <a:ext cx="865305" cy="865305"/>
        </a:xfrm>
        <a:prstGeom prst="ellipse">
          <a:avLst/>
        </a:prstGeom>
      </dgm:spPr>
    </dgm:pt>
    <dgm:pt modelId="{3F743FC6-3DDD-41F1-813A-AFC9A032AD1E}" type="pres">
      <dgm:prSet presAssocID="{7CD6E417-3943-4E9C-97E4-A187F00813CF}" presName="dummy" presStyleCnt="0"/>
      <dgm:spPr/>
    </dgm:pt>
    <dgm:pt modelId="{1A737729-07D8-4648-AA18-9CF49F1EF8CC}" type="pres">
      <dgm:prSet presAssocID="{E3D6732C-7365-4CD3-8CCC-020C6F837204}" presName="sibTrans" presStyleLbl="sibTrans2D1" presStyleIdx="2" presStyleCnt="4"/>
      <dgm:spPr/>
    </dgm:pt>
    <dgm:pt modelId="{F59E3E7F-7AE0-4C76-A38A-4F3FC4587BAA}" type="pres">
      <dgm:prSet presAssocID="{12876841-DE3C-490B-861F-09407829D6F0}" presName="node" presStyleLbl="node1" presStyleIdx="3" presStyleCnt="4">
        <dgm:presLayoutVars>
          <dgm:bulletEnabled val="1"/>
        </dgm:presLayoutVars>
      </dgm:prSet>
      <dgm:spPr>
        <a:xfrm>
          <a:off x="820354" y="971497"/>
          <a:ext cx="925259" cy="925259"/>
        </a:xfrm>
        <a:prstGeom prst="ellipse">
          <a:avLst/>
        </a:prstGeom>
      </dgm:spPr>
    </dgm:pt>
    <dgm:pt modelId="{C413211C-1932-415B-8B65-E1ED8B4D9035}" type="pres">
      <dgm:prSet presAssocID="{12876841-DE3C-490B-861F-09407829D6F0}" presName="dummy" presStyleCnt="0"/>
      <dgm:spPr/>
    </dgm:pt>
    <dgm:pt modelId="{AEC281BC-E155-4703-A7BD-391CE34F5A3F}" type="pres">
      <dgm:prSet presAssocID="{3CC51439-AB9E-4A4C-9184-14FD813681FB}" presName="sibTrans" presStyleLbl="sibTrans2D1" presStyleIdx="3" presStyleCnt="4"/>
      <dgm:spPr/>
    </dgm:pt>
  </dgm:ptLst>
  <dgm:cxnLst>
    <dgm:cxn modelId="{15481110-CD70-4643-A5CC-34B05B7F4D07}" type="presOf" srcId="{79703C39-EACC-4AB7-B44E-15AC842AB2F0}" destId="{C7915321-D385-43DC-9020-BC1463CED942}" srcOrd="0" destOrd="0" presId="urn:microsoft.com/office/officeart/2005/8/layout/radial6"/>
    <dgm:cxn modelId="{1D3D6510-DCC6-4524-87A6-8496647FDED2}" srcId="{6743F7DA-8C17-4C8B-9EF5-3EF5AA82DDC7}" destId="{79703C39-EACC-4AB7-B44E-15AC842AB2F0}" srcOrd="0" destOrd="0" parTransId="{9F5F4ED6-9900-48DC-B506-81F8386CB19A}" sibTransId="{D5C0D879-B9BF-456B-992D-64185A8DDDF4}"/>
    <dgm:cxn modelId="{35B6491C-AEC8-4981-B9DB-54559657B018}" srcId="{79703C39-EACC-4AB7-B44E-15AC842AB2F0}" destId="{5C1BC178-D3F0-4B32-B9BE-D0D3EB9FC984}" srcOrd="1" destOrd="0" parTransId="{0561D50E-5F81-4D45-AF7A-3A22286671B0}" sibTransId="{4B1A7A5A-7FCC-4460-ABD9-F22D580D1ADF}"/>
    <dgm:cxn modelId="{A69F3738-B030-4D16-B5E1-55EC3AB9781F}" type="presOf" srcId="{6743F7DA-8C17-4C8B-9EF5-3EF5AA82DDC7}" destId="{3B069753-188D-4FE4-BB44-F1A0DA5C244F}" srcOrd="0" destOrd="0" presId="urn:microsoft.com/office/officeart/2005/8/layout/radial6"/>
    <dgm:cxn modelId="{8273F470-46B0-4104-B1FA-73021622E3BD}" type="presOf" srcId="{5C1BC178-D3F0-4B32-B9BE-D0D3EB9FC984}" destId="{A99A1BF4-32EB-4C2E-A46A-BBC11ADED568}" srcOrd="0" destOrd="0" presId="urn:microsoft.com/office/officeart/2005/8/layout/radial6"/>
    <dgm:cxn modelId="{83E73551-B204-430D-A03B-5EFA361E431A}" type="presOf" srcId="{7CD6E417-3943-4E9C-97E4-A187F00813CF}" destId="{3CD03A82-0B5D-4FDB-9D38-3283B859A821}" srcOrd="0" destOrd="0" presId="urn:microsoft.com/office/officeart/2005/8/layout/radial6"/>
    <dgm:cxn modelId="{E5E9109A-A776-45DA-A901-132FC75E1E2A}" type="presOf" srcId="{3CC51439-AB9E-4A4C-9184-14FD813681FB}" destId="{AEC281BC-E155-4703-A7BD-391CE34F5A3F}" srcOrd="0" destOrd="0" presId="urn:microsoft.com/office/officeart/2005/8/layout/radial6"/>
    <dgm:cxn modelId="{447339A4-33F3-4E49-97BA-206E018832B7}" srcId="{79703C39-EACC-4AB7-B44E-15AC842AB2F0}" destId="{12876841-DE3C-490B-861F-09407829D6F0}" srcOrd="3" destOrd="0" parTransId="{ACDA7BA4-176F-4471-B7A2-A32568080FC2}" sibTransId="{3CC51439-AB9E-4A4C-9184-14FD813681FB}"/>
    <dgm:cxn modelId="{7EE9E8B7-CFD9-482B-B550-EC87A75BB6E6}" type="presOf" srcId="{39A0BCDA-B9B4-468B-A700-DDFAE4EE6894}" destId="{28D1FB6A-106F-480C-9F1A-C67E34903F49}" srcOrd="0" destOrd="0" presId="urn:microsoft.com/office/officeart/2005/8/layout/radial6"/>
    <dgm:cxn modelId="{C7FBD1BC-6AD1-4138-83E3-C425DDABB9A0}" type="presOf" srcId="{87990B39-BC00-4678-945F-265078DCB8C8}" destId="{BE410179-D6C2-4070-A1D6-076AC52B5771}" srcOrd="0" destOrd="0" presId="urn:microsoft.com/office/officeart/2005/8/layout/radial6"/>
    <dgm:cxn modelId="{A000B6CF-9D1C-4C78-8F26-32C24AECC1B6}" type="presOf" srcId="{E3D6732C-7365-4CD3-8CCC-020C6F837204}" destId="{1A737729-07D8-4648-AA18-9CF49F1EF8CC}" srcOrd="0" destOrd="0" presId="urn:microsoft.com/office/officeart/2005/8/layout/radial6"/>
    <dgm:cxn modelId="{955F6ED1-35FD-468B-9AE4-CF3C7B353961}" srcId="{79703C39-EACC-4AB7-B44E-15AC842AB2F0}" destId="{87990B39-BC00-4678-945F-265078DCB8C8}" srcOrd="0" destOrd="0" parTransId="{CA069908-839F-4460-A2BC-9BA1478AAD8B}" sibTransId="{39A0BCDA-B9B4-468B-A700-DDFAE4EE6894}"/>
    <dgm:cxn modelId="{3F257CD6-4AD8-4128-8009-C294609A6472}" srcId="{79703C39-EACC-4AB7-B44E-15AC842AB2F0}" destId="{7CD6E417-3943-4E9C-97E4-A187F00813CF}" srcOrd="2" destOrd="0" parTransId="{07F01E5F-CF28-45B2-9569-C844130413ED}" sibTransId="{E3D6732C-7365-4CD3-8CCC-020C6F837204}"/>
    <dgm:cxn modelId="{6D558DE5-EA9C-492C-887A-179AA777DF7C}" type="presOf" srcId="{4B1A7A5A-7FCC-4460-ABD9-F22D580D1ADF}" destId="{AA4A8ACC-5F73-4749-A930-AFC90B4DE9F1}" srcOrd="0" destOrd="0" presId="urn:microsoft.com/office/officeart/2005/8/layout/radial6"/>
    <dgm:cxn modelId="{29D7BAF9-4E99-4F6A-ADCA-B6D5A9130F3F}" type="presOf" srcId="{12876841-DE3C-490B-861F-09407829D6F0}" destId="{F59E3E7F-7AE0-4C76-A38A-4F3FC4587BAA}" srcOrd="0" destOrd="0" presId="urn:microsoft.com/office/officeart/2005/8/layout/radial6"/>
    <dgm:cxn modelId="{89522A3D-FBF7-4902-A617-73E2B7067ADE}" type="presParOf" srcId="{3B069753-188D-4FE4-BB44-F1A0DA5C244F}" destId="{C7915321-D385-43DC-9020-BC1463CED942}" srcOrd="0" destOrd="0" presId="urn:microsoft.com/office/officeart/2005/8/layout/radial6"/>
    <dgm:cxn modelId="{58AD382C-162F-443C-AD77-610943A70110}" type="presParOf" srcId="{3B069753-188D-4FE4-BB44-F1A0DA5C244F}" destId="{BE410179-D6C2-4070-A1D6-076AC52B5771}" srcOrd="1" destOrd="0" presId="urn:microsoft.com/office/officeart/2005/8/layout/radial6"/>
    <dgm:cxn modelId="{69B0CE50-4F5B-4B9C-A762-743C068F6681}" type="presParOf" srcId="{3B069753-188D-4FE4-BB44-F1A0DA5C244F}" destId="{E549C854-5652-4907-B250-50468E85D802}" srcOrd="2" destOrd="0" presId="urn:microsoft.com/office/officeart/2005/8/layout/radial6"/>
    <dgm:cxn modelId="{5D384CE2-DA44-4AEA-B855-A62016DE6806}" type="presParOf" srcId="{3B069753-188D-4FE4-BB44-F1A0DA5C244F}" destId="{28D1FB6A-106F-480C-9F1A-C67E34903F49}" srcOrd="3" destOrd="0" presId="urn:microsoft.com/office/officeart/2005/8/layout/radial6"/>
    <dgm:cxn modelId="{D1E8EAC7-8E57-41DA-925D-236B9F9CD9D0}" type="presParOf" srcId="{3B069753-188D-4FE4-BB44-F1A0DA5C244F}" destId="{A99A1BF4-32EB-4C2E-A46A-BBC11ADED568}" srcOrd="4" destOrd="0" presId="urn:microsoft.com/office/officeart/2005/8/layout/radial6"/>
    <dgm:cxn modelId="{2932CDE4-864F-4C2F-BB09-500EA120637D}" type="presParOf" srcId="{3B069753-188D-4FE4-BB44-F1A0DA5C244F}" destId="{0B2CD52D-8C47-4FC8-BA59-3D9F073D0583}" srcOrd="5" destOrd="0" presId="urn:microsoft.com/office/officeart/2005/8/layout/radial6"/>
    <dgm:cxn modelId="{40F45C1A-98D1-4A48-8C2D-90227C6ECCF4}" type="presParOf" srcId="{3B069753-188D-4FE4-BB44-F1A0DA5C244F}" destId="{AA4A8ACC-5F73-4749-A930-AFC90B4DE9F1}" srcOrd="6" destOrd="0" presId="urn:microsoft.com/office/officeart/2005/8/layout/radial6"/>
    <dgm:cxn modelId="{D1EA5E22-2792-41DA-B45E-53237A023D2D}" type="presParOf" srcId="{3B069753-188D-4FE4-BB44-F1A0DA5C244F}" destId="{3CD03A82-0B5D-4FDB-9D38-3283B859A821}" srcOrd="7" destOrd="0" presId="urn:microsoft.com/office/officeart/2005/8/layout/radial6"/>
    <dgm:cxn modelId="{7C3B40D7-0D4B-4F38-9332-7361549717BD}" type="presParOf" srcId="{3B069753-188D-4FE4-BB44-F1A0DA5C244F}" destId="{3F743FC6-3DDD-41F1-813A-AFC9A032AD1E}" srcOrd="8" destOrd="0" presId="urn:microsoft.com/office/officeart/2005/8/layout/radial6"/>
    <dgm:cxn modelId="{93D98DD9-9ED9-4692-BB12-E9CBCA9D283E}" type="presParOf" srcId="{3B069753-188D-4FE4-BB44-F1A0DA5C244F}" destId="{1A737729-07D8-4648-AA18-9CF49F1EF8CC}" srcOrd="9" destOrd="0" presId="urn:microsoft.com/office/officeart/2005/8/layout/radial6"/>
    <dgm:cxn modelId="{E65BB2A6-F849-42E0-BE49-7BBDF87E80F4}" type="presParOf" srcId="{3B069753-188D-4FE4-BB44-F1A0DA5C244F}" destId="{F59E3E7F-7AE0-4C76-A38A-4F3FC4587BAA}" srcOrd="10" destOrd="0" presId="urn:microsoft.com/office/officeart/2005/8/layout/radial6"/>
    <dgm:cxn modelId="{3DED531D-5994-412D-A711-5C749C1D65CA}" type="presParOf" srcId="{3B069753-188D-4FE4-BB44-F1A0DA5C244F}" destId="{C413211C-1932-415B-8B65-E1ED8B4D9035}" srcOrd="11" destOrd="0" presId="urn:microsoft.com/office/officeart/2005/8/layout/radial6"/>
    <dgm:cxn modelId="{FE7D2FCE-0E18-48B8-9C23-65932DDC5E6D}" type="presParOf" srcId="{3B069753-188D-4FE4-BB44-F1A0DA5C244F}" destId="{AEC281BC-E155-4703-A7BD-391CE34F5A3F}" srcOrd="12" destOrd="0" presId="urn:microsoft.com/office/officeart/2005/8/layout/radial6"/>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4839CE9-DD86-4F0B-9604-16C838F11F5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fr-FR"/>
        </a:p>
      </dgm:t>
    </dgm:pt>
    <dgm:pt modelId="{8810A4E4-3816-426E-8648-6BF59BE604ED}">
      <dgm:prSet phldrT="[Texte]" custT="1"/>
      <dgm:spPr/>
      <dgm:t>
        <a:bodyPr/>
        <a:lstStyle/>
        <a:p>
          <a:r>
            <a:rPr lang="fr-FR" sz="2200" b="1" i="0" dirty="0"/>
            <a:t>Actions à prendre en compte</a:t>
          </a:r>
          <a:endParaRPr lang="fr-FR" sz="2200" dirty="0"/>
        </a:p>
      </dgm:t>
    </dgm:pt>
    <dgm:pt modelId="{E805079C-0E73-4655-8F54-230B73DD72E3}" type="parTrans" cxnId="{053AA7EC-8350-4058-A6F5-122C14A6D8E8}">
      <dgm:prSet/>
      <dgm:spPr/>
      <dgm:t>
        <a:bodyPr/>
        <a:lstStyle/>
        <a:p>
          <a:endParaRPr lang="fr-FR" sz="2400"/>
        </a:p>
      </dgm:t>
    </dgm:pt>
    <dgm:pt modelId="{9E33F0F7-4A38-4D4E-9D4F-531F16749CD8}" type="sibTrans" cxnId="{053AA7EC-8350-4058-A6F5-122C14A6D8E8}">
      <dgm:prSet/>
      <dgm:spPr/>
      <dgm:t>
        <a:bodyPr/>
        <a:lstStyle/>
        <a:p>
          <a:endParaRPr lang="fr-FR" sz="2400"/>
        </a:p>
      </dgm:t>
    </dgm:pt>
    <dgm:pt modelId="{723223E1-1885-4DA2-91DE-D42D627CA6ED}">
      <dgm:prSet phldrT="[Texte]" custT="1">
        <dgm:style>
          <a:lnRef idx="2">
            <a:schemeClr val="accent1"/>
          </a:lnRef>
          <a:fillRef idx="1">
            <a:schemeClr val="lt1"/>
          </a:fillRef>
          <a:effectRef idx="0">
            <a:schemeClr val="accent1"/>
          </a:effectRef>
          <a:fontRef idx="minor">
            <a:schemeClr val="dk1"/>
          </a:fontRef>
        </dgm:style>
      </dgm:prSet>
      <dgm:spPr>
        <a:ln/>
      </dgm:spPr>
      <dgm:t>
        <a:bodyPr spcFirstLastPara="0" vert="horz" wrap="square" lIns="34290" tIns="22860" rIns="34290" bIns="22860" numCol="1" spcCol="1270" anchor="ctr" anchorCtr="0"/>
        <a:lstStyle/>
        <a:p>
          <a:pPr marL="0" lvl="0" indent="0" algn="ctr" defTabSz="800100">
            <a:lnSpc>
              <a:spcPct val="90000"/>
            </a:lnSpc>
            <a:spcBef>
              <a:spcPct val="0"/>
            </a:spcBef>
            <a:spcAft>
              <a:spcPct val="35000"/>
            </a:spcAft>
            <a:buNone/>
          </a:pPr>
          <a:r>
            <a:rPr lang="fr-FR" sz="1800" b="0" i="0" kern="1200" dirty="0">
              <a:solidFill>
                <a:srgbClr val="17406D"/>
              </a:solidFill>
              <a:latin typeface="Corbel" panose="020B0503020204020204"/>
              <a:ea typeface="+mn-ea"/>
              <a:cs typeface="+mn-cs"/>
            </a:rPr>
            <a:t>Poids des superstructures</a:t>
          </a:r>
        </a:p>
      </dgm:t>
    </dgm:pt>
    <dgm:pt modelId="{EB56081E-F00D-4F1D-9DD1-88917DEBDFC9}" type="parTrans" cxnId="{BB1220E6-9224-43E6-8BA1-A4855ED9924B}">
      <dgm:prSet/>
      <dgm:spPr/>
      <dgm:t>
        <a:bodyPr/>
        <a:lstStyle/>
        <a:p>
          <a:endParaRPr lang="fr-FR" sz="2400"/>
        </a:p>
      </dgm:t>
    </dgm:pt>
    <dgm:pt modelId="{A70768EB-46E3-4BA0-9B2C-7FFA773A0E98}" type="sibTrans" cxnId="{BB1220E6-9224-43E6-8BA1-A4855ED9924B}">
      <dgm:prSet/>
      <dgm:spPr/>
      <dgm:t>
        <a:bodyPr/>
        <a:lstStyle/>
        <a:p>
          <a:endParaRPr lang="fr-FR" sz="2400"/>
        </a:p>
      </dgm:t>
    </dgm:pt>
    <dgm:pt modelId="{FAFE45EE-1DBC-4EB1-B765-8EF411F33F47}">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1800" b="0" i="0" dirty="0">
              <a:solidFill>
                <a:schemeClr val="tx2"/>
              </a:solidFill>
            </a:rPr>
            <a:t>Modèle de charge LM1</a:t>
          </a:r>
          <a:endParaRPr lang="fr-FR" sz="1800" b="0" dirty="0">
            <a:solidFill>
              <a:schemeClr val="tx2"/>
            </a:solidFill>
          </a:endParaRPr>
        </a:p>
      </dgm:t>
    </dgm:pt>
    <dgm:pt modelId="{AF69853D-A0A9-462C-9408-1313C4064ABC}" type="sibTrans" cxnId="{5C8CBF98-05A7-4A79-8319-92945994E1D0}">
      <dgm:prSet/>
      <dgm:spPr/>
      <dgm:t>
        <a:bodyPr/>
        <a:lstStyle/>
        <a:p>
          <a:endParaRPr lang="fr-FR" sz="2400"/>
        </a:p>
      </dgm:t>
    </dgm:pt>
    <dgm:pt modelId="{4AB62B42-0D80-49D2-8C32-16B0BC8F84CB}" type="parTrans" cxnId="{5C8CBF98-05A7-4A79-8319-92945994E1D0}">
      <dgm:prSet/>
      <dgm:spPr/>
      <dgm:t>
        <a:bodyPr/>
        <a:lstStyle/>
        <a:p>
          <a:endParaRPr lang="fr-FR" sz="2400"/>
        </a:p>
      </dgm:t>
    </dgm:pt>
    <dgm:pt modelId="{4DE2F26B-C1C7-48C5-AE63-66B05F7168CD}">
      <dgm:prSet phldrT="[Texte]" custT="1">
        <dgm:style>
          <a:lnRef idx="2">
            <a:schemeClr val="accent1"/>
          </a:lnRef>
          <a:fillRef idx="1">
            <a:schemeClr val="lt1"/>
          </a:fillRef>
          <a:effectRef idx="0">
            <a:schemeClr val="accent1"/>
          </a:effectRef>
          <a:fontRef idx="minor">
            <a:schemeClr val="dk1"/>
          </a:fontRef>
        </dgm:style>
      </dgm:prSet>
      <dgm:spPr>
        <a:ln/>
      </dgm:spPr>
      <dgm:t>
        <a:bodyPr spcFirstLastPara="0" vert="horz" wrap="square" lIns="34290" tIns="22860" rIns="34290" bIns="22860" numCol="1" spcCol="1270" anchor="ctr" anchorCtr="0"/>
        <a:lstStyle/>
        <a:p>
          <a:pPr marL="0" lvl="0" indent="0" algn="ctr" defTabSz="800100">
            <a:lnSpc>
              <a:spcPct val="90000"/>
            </a:lnSpc>
            <a:spcBef>
              <a:spcPct val="0"/>
            </a:spcBef>
            <a:spcAft>
              <a:spcPct val="35000"/>
            </a:spcAft>
            <a:buNone/>
          </a:pPr>
          <a:r>
            <a:rPr lang="fr-FR" sz="1800" b="0" i="0" kern="1200" dirty="0">
              <a:solidFill>
                <a:srgbClr val="17406D"/>
              </a:solidFill>
              <a:latin typeface="Corbel" panose="020B0503020204020204"/>
              <a:ea typeface="+mn-ea"/>
              <a:cs typeface="+mn-cs"/>
            </a:rPr>
            <a:t>Modèle de charge LM2</a:t>
          </a:r>
        </a:p>
      </dgm:t>
    </dgm:pt>
    <dgm:pt modelId="{155421F2-4BF4-4CBA-A957-961CC6B4B47C}" type="sibTrans" cxnId="{87B97663-AC49-43B6-83D7-510456460640}">
      <dgm:prSet/>
      <dgm:spPr/>
      <dgm:t>
        <a:bodyPr/>
        <a:lstStyle/>
        <a:p>
          <a:endParaRPr lang="fr-FR" sz="2400"/>
        </a:p>
      </dgm:t>
    </dgm:pt>
    <dgm:pt modelId="{A616C796-6B60-4BF0-A966-D5DCBBDABCD6}" type="parTrans" cxnId="{87B97663-AC49-43B6-83D7-510456460640}">
      <dgm:prSet/>
      <dgm:spPr/>
      <dgm:t>
        <a:bodyPr/>
        <a:lstStyle/>
        <a:p>
          <a:endParaRPr lang="fr-FR" sz="2400"/>
        </a:p>
      </dgm:t>
    </dgm:pt>
    <dgm:pt modelId="{D228670F-178D-4E52-9772-3B408DE7ECA8}">
      <dgm:prSet custScaleX="245431" custScaleY="113274" custT="1">
        <dgm:style>
          <a:lnRef idx="2">
            <a:schemeClr val="accent1"/>
          </a:lnRef>
          <a:fillRef idx="1">
            <a:schemeClr val="lt1"/>
          </a:fillRef>
          <a:effectRef idx="0">
            <a:schemeClr val="accent1"/>
          </a:effectRef>
          <a:fontRef idx="minor">
            <a:schemeClr val="dk1"/>
          </a:fontRef>
        </dgm:style>
      </dgm:prSet>
      <dgm:spPr>
        <a:ln/>
      </dgm:spPr>
      <dgm:t>
        <a:bodyPr spcFirstLastPara="0" vert="horz" wrap="square" lIns="34290" tIns="22860" rIns="34290" bIns="22860" numCol="1" spcCol="1270" anchor="ctr" anchorCtr="0"/>
        <a:lstStyle/>
        <a:p>
          <a:pPr marL="0" lvl="0" indent="0" algn="l" defTabSz="800100">
            <a:lnSpc>
              <a:spcPct val="90000"/>
            </a:lnSpc>
            <a:spcBef>
              <a:spcPct val="0"/>
            </a:spcBef>
            <a:spcAft>
              <a:spcPct val="35000"/>
            </a:spcAft>
            <a:buFont typeface="Arial" panose="020B0604020202020204" pitchFamily="34" charset="0"/>
            <a:buChar char="•"/>
          </a:pPr>
          <a:r>
            <a:rPr lang="fr-FR" sz="1800" b="0" i="0" kern="1200" dirty="0">
              <a:solidFill>
                <a:srgbClr val="17406D"/>
              </a:solidFill>
              <a:latin typeface="Corbel" panose="020B0503020204020204"/>
              <a:ea typeface="+mn-ea"/>
              <a:cs typeface="+mn-cs"/>
            </a:rPr>
            <a:t>Revêtement de la chaussée</a:t>
          </a:r>
        </a:p>
      </dgm:t>
    </dgm:pt>
    <dgm:pt modelId="{EE08659D-AC28-44C6-8648-CA4709A73303}" type="parTrans" cxnId="{D86EE832-C6E8-406D-A993-A03FEECDA4BA}">
      <dgm:prSet/>
      <dgm:spPr/>
      <dgm:t>
        <a:bodyPr/>
        <a:lstStyle/>
        <a:p>
          <a:endParaRPr lang="fr-FR"/>
        </a:p>
      </dgm:t>
    </dgm:pt>
    <dgm:pt modelId="{EB5E099D-FA1A-4ECF-B1FD-46063AC29B7D}" type="sibTrans" cxnId="{D86EE832-C6E8-406D-A993-A03FEECDA4BA}">
      <dgm:prSet/>
      <dgm:spPr/>
      <dgm:t>
        <a:bodyPr/>
        <a:lstStyle/>
        <a:p>
          <a:endParaRPr lang="fr-FR"/>
        </a:p>
      </dgm:t>
    </dgm:pt>
    <dgm:pt modelId="{ABC8DEF1-1B86-4467-B3AB-A8EB8ED1F041}">
      <dgm:prSet custT="1">
        <dgm:style>
          <a:lnRef idx="2">
            <a:schemeClr val="accent1"/>
          </a:lnRef>
          <a:fillRef idx="1">
            <a:schemeClr val="lt1"/>
          </a:fillRef>
          <a:effectRef idx="0">
            <a:schemeClr val="accent1"/>
          </a:effectRef>
          <a:fontRef idx="minor">
            <a:schemeClr val="dk1"/>
          </a:fontRef>
        </dgm:style>
      </dgm:prSet>
      <dgm:spPr>
        <a:ln/>
      </dgm:spPr>
      <dgm:t>
        <a:bodyPr spcFirstLastPara="0" vert="horz" wrap="square" lIns="34290" tIns="22860" rIns="34290" bIns="22860" numCol="1" spcCol="1270" anchor="ctr" anchorCtr="0"/>
        <a:lstStyle/>
        <a:p>
          <a:pPr marL="0" lvl="0" indent="0" algn="l" defTabSz="800100">
            <a:lnSpc>
              <a:spcPct val="90000"/>
            </a:lnSpc>
            <a:spcBef>
              <a:spcPct val="0"/>
            </a:spcBef>
            <a:spcAft>
              <a:spcPct val="35000"/>
            </a:spcAft>
            <a:buFont typeface="Arial" panose="020B0604020202020204" pitchFamily="34" charset="0"/>
            <a:buChar char="•"/>
          </a:pPr>
          <a:r>
            <a:rPr lang="fr-FR" sz="1800" b="0" i="0" kern="1200" dirty="0">
              <a:solidFill>
                <a:srgbClr val="17406D"/>
              </a:solidFill>
              <a:latin typeface="Corbel" panose="020B0503020204020204"/>
              <a:ea typeface="+mn-ea"/>
              <a:cs typeface="+mn-cs"/>
            </a:rPr>
            <a:t>Couche d’étanchéité</a:t>
          </a:r>
        </a:p>
      </dgm:t>
    </dgm:pt>
    <dgm:pt modelId="{3CAA95EB-AA96-47CB-B7D2-B14F91B449B9}" type="sibTrans" cxnId="{EDFA78D0-2868-4732-9690-EF14344EB82A}">
      <dgm:prSet/>
      <dgm:spPr/>
      <dgm:t>
        <a:bodyPr/>
        <a:lstStyle/>
        <a:p>
          <a:endParaRPr lang="fr-FR"/>
        </a:p>
      </dgm:t>
    </dgm:pt>
    <dgm:pt modelId="{1F371DBF-4EF1-4A8C-A23D-7FF83E4EB4DC}" type="parTrans" cxnId="{EDFA78D0-2868-4732-9690-EF14344EB82A}">
      <dgm:prSet/>
      <dgm:spPr/>
      <dgm:t>
        <a:bodyPr/>
        <a:lstStyle/>
        <a:p>
          <a:endParaRPr lang="fr-FR"/>
        </a:p>
      </dgm:t>
    </dgm:pt>
    <dgm:pt modelId="{B79D75DA-CE23-4578-A591-7456C5226B0D}">
      <dgm:prSet custT="1">
        <dgm:style>
          <a:lnRef idx="2">
            <a:schemeClr val="accent1"/>
          </a:lnRef>
          <a:fillRef idx="1">
            <a:schemeClr val="lt1"/>
          </a:fillRef>
          <a:effectRef idx="0">
            <a:schemeClr val="accent1"/>
          </a:effectRef>
          <a:fontRef idx="minor">
            <a:schemeClr val="dk1"/>
          </a:fontRef>
        </dgm:style>
      </dgm:prSet>
      <dgm:spPr>
        <a:ln/>
      </dgm:spPr>
      <dgm:t>
        <a:bodyPr spcFirstLastPara="0" vert="horz" wrap="square" lIns="34290" tIns="22860" rIns="34290" bIns="22860" numCol="1" spcCol="1270" anchor="ctr" anchorCtr="0"/>
        <a:lstStyle/>
        <a:p>
          <a:pPr marL="0" lvl="0" indent="0" algn="l" defTabSz="800100">
            <a:lnSpc>
              <a:spcPct val="90000"/>
            </a:lnSpc>
            <a:spcBef>
              <a:spcPct val="0"/>
            </a:spcBef>
            <a:spcAft>
              <a:spcPct val="35000"/>
            </a:spcAft>
            <a:buFont typeface="Arial" panose="020B0604020202020204" pitchFamily="34" charset="0"/>
            <a:buChar char="•"/>
          </a:pPr>
          <a:r>
            <a:rPr lang="fr-FR" sz="1800" b="0" i="0" kern="1200" dirty="0">
              <a:solidFill>
                <a:srgbClr val="17406D"/>
              </a:solidFill>
              <a:latin typeface="Corbel" panose="020B0503020204020204"/>
              <a:ea typeface="+mn-ea"/>
              <a:cs typeface="+mn-cs"/>
            </a:rPr>
            <a:t>Système de retenue</a:t>
          </a:r>
        </a:p>
      </dgm:t>
    </dgm:pt>
    <dgm:pt modelId="{CCE46F5A-9458-417A-A8EE-1E4CB25E9386}" type="parTrans" cxnId="{C156219C-993C-4D85-A448-8CCB07E421DC}">
      <dgm:prSet/>
      <dgm:spPr/>
      <dgm:t>
        <a:bodyPr/>
        <a:lstStyle/>
        <a:p>
          <a:endParaRPr lang="fr-FR"/>
        </a:p>
      </dgm:t>
    </dgm:pt>
    <dgm:pt modelId="{068695EC-6869-4B1D-8F23-13295CD0C300}" type="sibTrans" cxnId="{C156219C-993C-4D85-A448-8CCB07E421DC}">
      <dgm:prSet/>
      <dgm:spPr/>
      <dgm:t>
        <a:bodyPr/>
        <a:lstStyle/>
        <a:p>
          <a:endParaRPr lang="fr-FR"/>
        </a:p>
      </dgm:t>
    </dgm:pt>
    <dgm:pt modelId="{17D89E9A-A6D7-4149-9C8D-C836BA6A33D8}">
      <dgm:prSet phldrT="[Texte]" custT="1">
        <dgm:style>
          <a:lnRef idx="2">
            <a:schemeClr val="accent1"/>
          </a:lnRef>
          <a:fillRef idx="1">
            <a:schemeClr val="lt1"/>
          </a:fillRef>
          <a:effectRef idx="0">
            <a:schemeClr val="accent1"/>
          </a:effectRef>
          <a:fontRef idx="minor">
            <a:schemeClr val="dk1"/>
          </a:fontRef>
        </dgm:style>
      </dgm:prSet>
      <dgm:spPr>
        <a:blipFill>
          <a:blip xmlns:r="http://schemas.openxmlformats.org/officeDocument/2006/relationships" r:embed="rId1"/>
          <a:stretch>
            <a:fillRect b="-3750"/>
          </a:stretch>
        </a:blipFill>
        <a:ln/>
      </dgm:spPr>
      <dgm:t>
        <a:bodyPr/>
        <a:lstStyle/>
        <a:p>
          <a:r>
            <a:rPr lang="fr-FR">
              <a:noFill/>
            </a:rPr>
            <a:t> </a:t>
          </a:r>
        </a:p>
      </dgm:t>
    </dgm:pt>
    <dgm:pt modelId="{59593E33-F6AF-4F1F-AF39-874F591D6681}" type="parTrans" cxnId="{FF7AC9C1-3985-4948-8C12-D099C506061D}">
      <dgm:prSet/>
      <dgm:spPr/>
      <dgm:t>
        <a:bodyPr/>
        <a:lstStyle/>
        <a:p>
          <a:endParaRPr lang="fr-FR"/>
        </a:p>
      </dgm:t>
    </dgm:pt>
    <dgm:pt modelId="{93E48A36-6B3A-4536-8065-8D79FBBD1915}" type="sibTrans" cxnId="{FF7AC9C1-3985-4948-8C12-D099C506061D}">
      <dgm:prSet/>
      <dgm:spPr/>
      <dgm:t>
        <a:bodyPr/>
        <a:lstStyle/>
        <a:p>
          <a:endParaRPr lang="fr-FR"/>
        </a:p>
      </dgm:t>
    </dgm:pt>
    <dgm:pt modelId="{BCC72763-3586-41C7-9CB5-8004FCD3B0B5}" type="pres">
      <dgm:prSet presAssocID="{E4839CE9-DD86-4F0B-9604-16C838F11F5A}" presName="diagram" presStyleCnt="0">
        <dgm:presLayoutVars>
          <dgm:chPref val="1"/>
          <dgm:dir/>
          <dgm:animOne val="branch"/>
          <dgm:animLvl val="lvl"/>
          <dgm:resizeHandles/>
        </dgm:presLayoutVars>
      </dgm:prSet>
      <dgm:spPr/>
    </dgm:pt>
    <dgm:pt modelId="{0E21C1CD-73B6-4735-8EF7-D6E6758E4837}" type="pres">
      <dgm:prSet presAssocID="{8810A4E4-3816-426E-8648-6BF59BE604ED}" presName="root" presStyleCnt="0"/>
      <dgm:spPr/>
    </dgm:pt>
    <dgm:pt modelId="{F0681B54-9DDE-4062-9244-EE49E29BC861}" type="pres">
      <dgm:prSet presAssocID="{8810A4E4-3816-426E-8648-6BF59BE604ED}" presName="rootComposite" presStyleCnt="0"/>
      <dgm:spPr/>
    </dgm:pt>
    <dgm:pt modelId="{1B6C229C-2218-4DDE-8923-E68CEAD67036}" type="pres">
      <dgm:prSet presAssocID="{8810A4E4-3816-426E-8648-6BF59BE604ED}" presName="rootText" presStyleLbl="node1" presStyleIdx="0" presStyleCnt="1" custScaleX="227676"/>
      <dgm:spPr/>
    </dgm:pt>
    <dgm:pt modelId="{CE3F9FD6-D8ED-4AB1-AFE6-86567CB86B00}" type="pres">
      <dgm:prSet presAssocID="{8810A4E4-3816-426E-8648-6BF59BE604ED}" presName="rootConnector" presStyleLbl="node1" presStyleIdx="0" presStyleCnt="1"/>
      <dgm:spPr/>
    </dgm:pt>
    <dgm:pt modelId="{3ADC56AA-B428-4BBE-B5C9-9E0EDF85D9BB}" type="pres">
      <dgm:prSet presAssocID="{8810A4E4-3816-426E-8648-6BF59BE604ED}" presName="childShape" presStyleCnt="0"/>
      <dgm:spPr/>
    </dgm:pt>
    <dgm:pt modelId="{D3AACDB5-CE26-4DFF-84BA-C307E9977FA2}" type="pres">
      <dgm:prSet presAssocID="{EB56081E-F00D-4F1D-9DD1-88917DEBDFC9}" presName="Name13" presStyleLbl="parChTrans1D2" presStyleIdx="0" presStyleCnt="4"/>
      <dgm:spPr/>
    </dgm:pt>
    <dgm:pt modelId="{1DD077E0-D0D3-4887-BF14-1AB407B5149E}" type="pres">
      <dgm:prSet presAssocID="{723223E1-1885-4DA2-91DE-D42D627CA6ED}" presName="childText" presStyleLbl="bgAcc1" presStyleIdx="0" presStyleCnt="4" custScaleX="311688" custScaleY="186861">
        <dgm:presLayoutVars>
          <dgm:bulletEnabled val="1"/>
        </dgm:presLayoutVars>
      </dgm:prSet>
      <dgm:spPr>
        <a:xfrm>
          <a:off x="1004398" y="1078263"/>
          <a:ext cx="3384002" cy="976138"/>
        </a:xfrm>
        <a:prstGeom prst="roundRect">
          <a:avLst>
            <a:gd name="adj" fmla="val 10000"/>
          </a:avLst>
        </a:prstGeom>
      </dgm:spPr>
    </dgm:pt>
    <dgm:pt modelId="{C7085C91-2C08-459B-8D5E-619270A92236}" type="pres">
      <dgm:prSet presAssocID="{4AB62B42-0D80-49D2-8C32-16B0BC8F84CB}" presName="Name13" presStyleLbl="parChTrans1D2" presStyleIdx="1" presStyleCnt="4"/>
      <dgm:spPr/>
    </dgm:pt>
    <dgm:pt modelId="{4B4F6E5E-B5AD-4792-8A58-5B499A1D3B7F}" type="pres">
      <dgm:prSet presAssocID="{FAFE45EE-1DBC-4EB1-B765-8EF411F33F47}" presName="childText" presStyleLbl="bgAcc1" presStyleIdx="1" presStyleCnt="4" custScaleX="311688" custScaleY="64553">
        <dgm:presLayoutVars>
          <dgm:bulletEnabled val="1"/>
        </dgm:presLayoutVars>
      </dgm:prSet>
      <dgm:spPr/>
    </dgm:pt>
    <dgm:pt modelId="{6187E9CE-1AB9-4E76-A628-AE620B80A845}" type="pres">
      <dgm:prSet presAssocID="{A616C796-6B60-4BF0-A966-D5DCBBDABCD6}" presName="Name13" presStyleLbl="parChTrans1D2" presStyleIdx="2" presStyleCnt="4"/>
      <dgm:spPr/>
    </dgm:pt>
    <dgm:pt modelId="{316D3569-FEC8-4D79-93EE-61C39E3F64C0}" type="pres">
      <dgm:prSet presAssocID="{4DE2F26B-C1C7-48C5-AE63-66B05F7168CD}" presName="childText" presStyleLbl="bgAcc1" presStyleIdx="2" presStyleCnt="4" custScaleX="311688" custScaleY="64553">
        <dgm:presLayoutVars>
          <dgm:bulletEnabled val="1"/>
        </dgm:presLayoutVars>
      </dgm:prSet>
      <dgm:spPr>
        <a:xfrm>
          <a:off x="1004398" y="3461415"/>
          <a:ext cx="3384002" cy="976138"/>
        </a:xfrm>
        <a:prstGeom prst="roundRect">
          <a:avLst>
            <a:gd name="adj" fmla="val 10000"/>
          </a:avLst>
        </a:prstGeom>
      </dgm:spPr>
    </dgm:pt>
    <dgm:pt modelId="{25F45FEB-07A9-4BE9-8E93-A11A3F6B330A}" type="pres">
      <dgm:prSet presAssocID="{59593E33-F6AF-4F1F-AF39-874F591D6681}" presName="Name13" presStyleLbl="parChTrans1D2" presStyleIdx="3" presStyleCnt="4"/>
      <dgm:spPr/>
    </dgm:pt>
    <dgm:pt modelId="{12B7E030-F641-4179-9BB7-7D1125A2E5B7}" type="pres">
      <dgm:prSet presAssocID="{17D89E9A-A6D7-4149-9C8D-C836BA6A33D8}" presName="childText" presStyleLbl="bgAcc1" presStyleIdx="3" presStyleCnt="4" custScaleX="311688" custScaleY="64553">
        <dgm:presLayoutVars>
          <dgm:bulletEnabled val="1"/>
        </dgm:presLayoutVars>
      </dgm:prSet>
      <dgm:spPr/>
    </dgm:pt>
  </dgm:ptLst>
  <dgm:cxnLst>
    <dgm:cxn modelId="{F84F1D08-4A0A-4FCE-89B3-F4F0D5319A69}" type="presOf" srcId="{4AB62B42-0D80-49D2-8C32-16B0BC8F84CB}" destId="{C7085C91-2C08-459B-8D5E-619270A92236}" srcOrd="0" destOrd="0" presId="urn:microsoft.com/office/officeart/2005/8/layout/hierarchy3"/>
    <dgm:cxn modelId="{D6F7E417-FCC3-432B-870C-BB82A372B951}" type="presOf" srcId="{B79D75DA-CE23-4578-A591-7456C5226B0D}" destId="{1DD077E0-D0D3-4887-BF14-1AB407B5149E}" srcOrd="0" destOrd="3" presId="urn:microsoft.com/office/officeart/2005/8/layout/hierarchy3"/>
    <dgm:cxn modelId="{3774F922-81C0-434B-9DAB-7836A8E23EBA}" type="presOf" srcId="{723223E1-1885-4DA2-91DE-D42D627CA6ED}" destId="{1DD077E0-D0D3-4887-BF14-1AB407B5149E}" srcOrd="0" destOrd="0" presId="urn:microsoft.com/office/officeart/2005/8/layout/hierarchy3"/>
    <dgm:cxn modelId="{5AEE232D-00A2-4310-8D5A-C6202DB28168}" type="presOf" srcId="{8810A4E4-3816-426E-8648-6BF59BE604ED}" destId="{1B6C229C-2218-4DDE-8923-E68CEAD67036}" srcOrd="0" destOrd="0" presId="urn:microsoft.com/office/officeart/2005/8/layout/hierarchy3"/>
    <dgm:cxn modelId="{D86EE832-C6E8-406D-A993-A03FEECDA4BA}" srcId="{723223E1-1885-4DA2-91DE-D42D627CA6ED}" destId="{D228670F-178D-4E52-9772-3B408DE7ECA8}" srcOrd="0" destOrd="0" parTransId="{EE08659D-AC28-44C6-8648-CA4709A73303}" sibTransId="{EB5E099D-FA1A-4ECF-B1FD-46063AC29B7D}"/>
    <dgm:cxn modelId="{235F2D62-D510-4DF2-BC72-8EF11FE84D92}" type="presOf" srcId="{D228670F-178D-4E52-9772-3B408DE7ECA8}" destId="{1DD077E0-D0D3-4887-BF14-1AB407B5149E}" srcOrd="0" destOrd="1" presId="urn:microsoft.com/office/officeart/2005/8/layout/hierarchy3"/>
    <dgm:cxn modelId="{53313643-2811-443F-84A9-D2C70C0CA69E}" type="presOf" srcId="{FAFE45EE-1DBC-4EB1-B765-8EF411F33F47}" destId="{4B4F6E5E-B5AD-4792-8A58-5B499A1D3B7F}" srcOrd="0" destOrd="0" presId="urn:microsoft.com/office/officeart/2005/8/layout/hierarchy3"/>
    <dgm:cxn modelId="{87B97663-AC49-43B6-83D7-510456460640}" srcId="{8810A4E4-3816-426E-8648-6BF59BE604ED}" destId="{4DE2F26B-C1C7-48C5-AE63-66B05F7168CD}" srcOrd="2" destOrd="0" parTransId="{A616C796-6B60-4BF0-A966-D5DCBBDABCD6}" sibTransId="{155421F2-4BF4-4CBA-A957-961CC6B4B47C}"/>
    <dgm:cxn modelId="{5CB69B4F-6A2D-436C-8C31-E836E3173E7F}" type="presOf" srcId="{A616C796-6B60-4BF0-A966-D5DCBBDABCD6}" destId="{6187E9CE-1AB9-4E76-A628-AE620B80A845}" srcOrd="0" destOrd="0" presId="urn:microsoft.com/office/officeart/2005/8/layout/hierarchy3"/>
    <dgm:cxn modelId="{1CC9A572-4367-45EE-BFDB-8CA6CD4198F5}" type="presOf" srcId="{E4839CE9-DD86-4F0B-9604-16C838F11F5A}" destId="{BCC72763-3586-41C7-9CB5-8004FCD3B0B5}" srcOrd="0" destOrd="0" presId="urn:microsoft.com/office/officeart/2005/8/layout/hierarchy3"/>
    <dgm:cxn modelId="{9BA5B876-1FA8-4DFC-BA15-F4C62C101D21}" type="presOf" srcId="{59593E33-F6AF-4F1F-AF39-874F591D6681}" destId="{25F45FEB-07A9-4BE9-8E93-A11A3F6B330A}" srcOrd="0" destOrd="0" presId="urn:microsoft.com/office/officeart/2005/8/layout/hierarchy3"/>
    <dgm:cxn modelId="{EEAFFB92-AE1F-48D9-A657-0C807BE0C93A}" type="presOf" srcId="{4DE2F26B-C1C7-48C5-AE63-66B05F7168CD}" destId="{316D3569-FEC8-4D79-93EE-61C39E3F64C0}" srcOrd="0" destOrd="0" presId="urn:microsoft.com/office/officeart/2005/8/layout/hierarchy3"/>
    <dgm:cxn modelId="{5C8CBF98-05A7-4A79-8319-92945994E1D0}" srcId="{8810A4E4-3816-426E-8648-6BF59BE604ED}" destId="{FAFE45EE-1DBC-4EB1-B765-8EF411F33F47}" srcOrd="1" destOrd="0" parTransId="{4AB62B42-0D80-49D2-8C32-16B0BC8F84CB}" sibTransId="{AF69853D-A0A9-462C-9408-1313C4064ABC}"/>
    <dgm:cxn modelId="{C156219C-993C-4D85-A448-8CCB07E421DC}" srcId="{723223E1-1885-4DA2-91DE-D42D627CA6ED}" destId="{B79D75DA-CE23-4578-A591-7456C5226B0D}" srcOrd="2" destOrd="0" parTransId="{CCE46F5A-9458-417A-A8EE-1E4CB25E9386}" sibTransId="{068695EC-6869-4B1D-8F23-13295CD0C300}"/>
    <dgm:cxn modelId="{A7A483A4-E87F-4B1B-8013-FAA4B712B96C}" type="presOf" srcId="{EB56081E-F00D-4F1D-9DD1-88917DEBDFC9}" destId="{D3AACDB5-CE26-4DFF-84BA-C307E9977FA2}" srcOrd="0" destOrd="0" presId="urn:microsoft.com/office/officeart/2005/8/layout/hierarchy3"/>
    <dgm:cxn modelId="{FF7AC9C1-3985-4948-8C12-D099C506061D}" srcId="{8810A4E4-3816-426E-8648-6BF59BE604ED}" destId="{17D89E9A-A6D7-4149-9C8D-C836BA6A33D8}" srcOrd="3" destOrd="0" parTransId="{59593E33-F6AF-4F1F-AF39-874F591D6681}" sibTransId="{93E48A36-6B3A-4536-8065-8D79FBBD1915}"/>
    <dgm:cxn modelId="{EDFA78D0-2868-4732-9690-EF14344EB82A}" srcId="{723223E1-1885-4DA2-91DE-D42D627CA6ED}" destId="{ABC8DEF1-1B86-4467-B3AB-A8EB8ED1F041}" srcOrd="1" destOrd="0" parTransId="{1F371DBF-4EF1-4A8C-A23D-7FF83E4EB4DC}" sibTransId="{3CAA95EB-AA96-47CB-B7D2-B14F91B449B9}"/>
    <dgm:cxn modelId="{FC9645D1-C015-4CD1-BF05-93371A728CC0}" type="presOf" srcId="{17D89E9A-A6D7-4149-9C8D-C836BA6A33D8}" destId="{12B7E030-F641-4179-9BB7-7D1125A2E5B7}" srcOrd="0" destOrd="0" presId="urn:microsoft.com/office/officeart/2005/8/layout/hierarchy3"/>
    <dgm:cxn modelId="{B2B64CDD-7603-4F44-8B31-F80B30C02D21}" type="presOf" srcId="{8810A4E4-3816-426E-8648-6BF59BE604ED}" destId="{CE3F9FD6-D8ED-4AB1-AFE6-86567CB86B00}" srcOrd="1" destOrd="0" presId="urn:microsoft.com/office/officeart/2005/8/layout/hierarchy3"/>
    <dgm:cxn modelId="{BB1220E6-9224-43E6-8BA1-A4855ED9924B}" srcId="{8810A4E4-3816-426E-8648-6BF59BE604ED}" destId="{723223E1-1885-4DA2-91DE-D42D627CA6ED}" srcOrd="0" destOrd="0" parTransId="{EB56081E-F00D-4F1D-9DD1-88917DEBDFC9}" sibTransId="{A70768EB-46E3-4BA0-9B2C-7FFA773A0E98}"/>
    <dgm:cxn modelId="{053AA7EC-8350-4058-A6F5-122C14A6D8E8}" srcId="{E4839CE9-DD86-4F0B-9604-16C838F11F5A}" destId="{8810A4E4-3816-426E-8648-6BF59BE604ED}" srcOrd="0" destOrd="0" parTransId="{E805079C-0E73-4655-8F54-230B73DD72E3}" sibTransId="{9E33F0F7-4A38-4D4E-9D4F-531F16749CD8}"/>
    <dgm:cxn modelId="{7A1C3AF3-96CE-4396-930F-6F51B9A0E1D1}" type="presOf" srcId="{ABC8DEF1-1B86-4467-B3AB-A8EB8ED1F041}" destId="{1DD077E0-D0D3-4887-BF14-1AB407B5149E}" srcOrd="0" destOrd="2" presId="urn:microsoft.com/office/officeart/2005/8/layout/hierarchy3"/>
    <dgm:cxn modelId="{16FD5C25-2F89-42D8-87D3-0BA62642EC78}" type="presParOf" srcId="{BCC72763-3586-41C7-9CB5-8004FCD3B0B5}" destId="{0E21C1CD-73B6-4735-8EF7-D6E6758E4837}" srcOrd="0" destOrd="0" presId="urn:microsoft.com/office/officeart/2005/8/layout/hierarchy3"/>
    <dgm:cxn modelId="{8A3A2B8B-D50E-4109-8223-7FE3BA6CEB65}" type="presParOf" srcId="{0E21C1CD-73B6-4735-8EF7-D6E6758E4837}" destId="{F0681B54-9DDE-4062-9244-EE49E29BC861}" srcOrd="0" destOrd="0" presId="urn:microsoft.com/office/officeart/2005/8/layout/hierarchy3"/>
    <dgm:cxn modelId="{8C90A69F-7C60-4055-A720-BB045761241F}" type="presParOf" srcId="{F0681B54-9DDE-4062-9244-EE49E29BC861}" destId="{1B6C229C-2218-4DDE-8923-E68CEAD67036}" srcOrd="0" destOrd="0" presId="urn:microsoft.com/office/officeart/2005/8/layout/hierarchy3"/>
    <dgm:cxn modelId="{C9BE4764-FF13-4259-929C-DCCDD80063E6}" type="presParOf" srcId="{F0681B54-9DDE-4062-9244-EE49E29BC861}" destId="{CE3F9FD6-D8ED-4AB1-AFE6-86567CB86B00}" srcOrd="1" destOrd="0" presId="urn:microsoft.com/office/officeart/2005/8/layout/hierarchy3"/>
    <dgm:cxn modelId="{A1C9AE39-668E-4AC0-AED0-1EC1A1990B77}" type="presParOf" srcId="{0E21C1CD-73B6-4735-8EF7-D6E6758E4837}" destId="{3ADC56AA-B428-4BBE-B5C9-9E0EDF85D9BB}" srcOrd="1" destOrd="0" presId="urn:microsoft.com/office/officeart/2005/8/layout/hierarchy3"/>
    <dgm:cxn modelId="{BF3AF63C-2429-43EA-9CE4-6A92C6D82FC9}" type="presParOf" srcId="{3ADC56AA-B428-4BBE-B5C9-9E0EDF85D9BB}" destId="{D3AACDB5-CE26-4DFF-84BA-C307E9977FA2}" srcOrd="0" destOrd="0" presId="urn:microsoft.com/office/officeart/2005/8/layout/hierarchy3"/>
    <dgm:cxn modelId="{3FD40A2F-2895-45B6-A00B-054BCBB6A003}" type="presParOf" srcId="{3ADC56AA-B428-4BBE-B5C9-9E0EDF85D9BB}" destId="{1DD077E0-D0D3-4887-BF14-1AB407B5149E}" srcOrd="1" destOrd="0" presId="urn:microsoft.com/office/officeart/2005/8/layout/hierarchy3"/>
    <dgm:cxn modelId="{7EC086E7-A1F4-4D9C-8DD2-22D60466FEA9}" type="presParOf" srcId="{3ADC56AA-B428-4BBE-B5C9-9E0EDF85D9BB}" destId="{C7085C91-2C08-459B-8D5E-619270A92236}" srcOrd="2" destOrd="0" presId="urn:microsoft.com/office/officeart/2005/8/layout/hierarchy3"/>
    <dgm:cxn modelId="{6E43EB68-F43C-47EE-9E9F-86464E5AB98C}" type="presParOf" srcId="{3ADC56AA-B428-4BBE-B5C9-9E0EDF85D9BB}" destId="{4B4F6E5E-B5AD-4792-8A58-5B499A1D3B7F}" srcOrd="3" destOrd="0" presId="urn:microsoft.com/office/officeart/2005/8/layout/hierarchy3"/>
    <dgm:cxn modelId="{FFB146A2-5315-49BE-9C92-396DE7213D75}" type="presParOf" srcId="{3ADC56AA-B428-4BBE-B5C9-9E0EDF85D9BB}" destId="{6187E9CE-1AB9-4E76-A628-AE620B80A845}" srcOrd="4" destOrd="0" presId="urn:microsoft.com/office/officeart/2005/8/layout/hierarchy3"/>
    <dgm:cxn modelId="{949F17F8-2EA3-4A52-B47F-43E4288914A2}" type="presParOf" srcId="{3ADC56AA-B428-4BBE-B5C9-9E0EDF85D9BB}" destId="{316D3569-FEC8-4D79-93EE-61C39E3F64C0}" srcOrd="5" destOrd="0" presId="urn:microsoft.com/office/officeart/2005/8/layout/hierarchy3"/>
    <dgm:cxn modelId="{8C9357E5-93EC-49E5-8F03-4B705149EC8B}" type="presParOf" srcId="{3ADC56AA-B428-4BBE-B5C9-9E0EDF85D9BB}" destId="{25F45FEB-07A9-4BE9-8E93-A11A3F6B330A}" srcOrd="6" destOrd="0" presId="urn:microsoft.com/office/officeart/2005/8/layout/hierarchy3"/>
    <dgm:cxn modelId="{150F7F5B-C262-418F-8E89-C4127247737F}" type="presParOf" srcId="{3ADC56AA-B428-4BBE-B5C9-9E0EDF85D9BB}" destId="{12B7E030-F641-4179-9BB7-7D1125A2E5B7}"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65AF39B-DBAA-4846-A579-FACDC2294EFC}" type="doc">
      <dgm:prSet loTypeId="urn:microsoft.com/office/officeart/2005/8/layout/vProcess5" loCatId="process" qsTypeId="urn:microsoft.com/office/officeart/2005/8/quickstyle/simple1" qsCatId="simple" csTypeId="urn:microsoft.com/office/officeart/2005/8/colors/accent0_2" csCatId="mainScheme" phldr="1"/>
      <dgm:spPr/>
      <dgm:t>
        <a:bodyPr/>
        <a:lstStyle/>
        <a:p>
          <a:endParaRPr lang="fr-FR"/>
        </a:p>
      </dgm:t>
    </dgm:pt>
    <dgm:pt modelId="{DF22B19F-1E47-4C69-816D-77A7F1030FA3}">
      <dgm:prSet phldrT="[Texte]" custT="1"/>
      <dgm:spPr>
        <a:solidFill>
          <a:prstClr val="white">
            <a:hueOff val="0"/>
            <a:satOff val="0"/>
            <a:lumOff val="0"/>
            <a:alphaOff val="0"/>
          </a:prstClr>
        </a:solidFill>
        <a:ln w="19050" cap="flat" cmpd="sng" algn="ctr">
          <a:solidFill>
            <a:srgbClr val="17406D">
              <a:shade val="80000"/>
              <a:hueOff val="0"/>
              <a:satOff val="0"/>
              <a:lumOff val="0"/>
              <a:alphaOff val="0"/>
            </a:srgbClr>
          </a:solidFill>
          <a:prstDash val="solid"/>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fr-FR" sz="1400" b="0" i="0" kern="1200" dirty="0">
              <a:solidFill>
                <a:srgbClr val="17406D">
                  <a:hueOff val="0"/>
                  <a:satOff val="0"/>
                  <a:lumOff val="0"/>
                  <a:alphaOff val="0"/>
                </a:srgbClr>
              </a:solidFill>
              <a:effectLst/>
              <a:latin typeface="SFRM1095"/>
              <a:ea typeface="+mn-ea"/>
              <a:cs typeface="+mn-cs"/>
            </a:rPr>
            <a:t>Étude hydrologique et hydraulique : </a:t>
          </a:r>
        </a:p>
        <a:p>
          <a:pPr marL="0" lvl="0" indent="0" algn="ctr" defTabSz="622300">
            <a:lnSpc>
              <a:spcPct val="90000"/>
            </a:lnSpc>
            <a:spcBef>
              <a:spcPct val="0"/>
            </a:spcBef>
            <a:spcAft>
              <a:spcPct val="35000"/>
            </a:spcAft>
            <a:buNone/>
          </a:pPr>
          <a:r>
            <a:rPr lang="fr-FR" sz="1400" b="0" i="0" kern="1200" dirty="0">
              <a:solidFill>
                <a:srgbClr val="17406D">
                  <a:hueOff val="0"/>
                  <a:satOff val="0"/>
                  <a:lumOff val="0"/>
                  <a:alphaOff val="0"/>
                </a:srgbClr>
              </a:solidFill>
              <a:effectLst/>
              <a:latin typeface="SFRM1095"/>
              <a:ea typeface="+mn-ea"/>
              <a:cs typeface="+mn-cs"/>
            </a:rPr>
            <a:t>calage : 277,05m </a:t>
          </a:r>
        </a:p>
      </dgm:t>
    </dgm:pt>
    <dgm:pt modelId="{A1C4A214-B046-46A0-9ECD-33820A5FA3E9}" type="parTrans" cxnId="{500EF940-0EBD-416B-AAF6-2CD137DD9EA6}">
      <dgm:prSet/>
      <dgm:spPr/>
      <dgm:t>
        <a:bodyPr/>
        <a:lstStyle/>
        <a:p>
          <a:pPr algn="ctr"/>
          <a:endParaRPr lang="fr-FR" sz="1400"/>
        </a:p>
      </dgm:t>
    </dgm:pt>
    <dgm:pt modelId="{E733BAC5-D906-44FE-B9E0-500162D8338D}" type="sibTrans" cxnId="{500EF940-0EBD-416B-AAF6-2CD137DD9EA6}">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ctr"/>
          <a:endParaRPr lang="fr-FR" sz="1400"/>
        </a:p>
      </dgm:t>
    </dgm:pt>
    <dgm:pt modelId="{066B1FF9-B4C8-44A3-B271-1E7BFBC527D5}">
      <dgm:prSet phldrT="[Texte]" custT="1"/>
      <dgm:spPr>
        <a:solidFill>
          <a:prstClr val="white">
            <a:hueOff val="0"/>
            <a:satOff val="0"/>
            <a:lumOff val="0"/>
            <a:alphaOff val="0"/>
          </a:prstClr>
        </a:solidFill>
        <a:ln w="19050" cap="flat" cmpd="sng" algn="ctr">
          <a:solidFill>
            <a:srgbClr val="17406D">
              <a:shade val="80000"/>
              <a:hueOff val="0"/>
              <a:satOff val="0"/>
              <a:lumOff val="0"/>
              <a:alphaOff val="0"/>
            </a:srgbClr>
          </a:solidFill>
          <a:prstDash val="solid"/>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fr-FR" sz="1400" b="0" i="0" kern="1200" dirty="0">
              <a:solidFill>
                <a:srgbClr val="17406D">
                  <a:hueOff val="0"/>
                  <a:satOff val="0"/>
                  <a:lumOff val="0"/>
                  <a:alphaOff val="0"/>
                </a:srgbClr>
              </a:solidFill>
              <a:effectLst/>
              <a:latin typeface="SFRM1095"/>
              <a:ea typeface="+mn-ea"/>
              <a:cs typeface="+mn-cs"/>
            </a:rPr>
            <a:t>Conception de la route de la Corniche : </a:t>
          </a:r>
        </a:p>
        <a:p>
          <a:pPr marL="0" lvl="0" indent="0" algn="ctr" defTabSz="622300">
            <a:lnSpc>
              <a:spcPct val="90000"/>
            </a:lnSpc>
            <a:spcBef>
              <a:spcPct val="0"/>
            </a:spcBef>
            <a:spcAft>
              <a:spcPct val="35000"/>
            </a:spcAft>
            <a:buNone/>
          </a:pPr>
          <a:r>
            <a:rPr lang="fr-FR" sz="1400" b="0" i="0" kern="1200" dirty="0">
              <a:solidFill>
                <a:srgbClr val="17406D">
                  <a:hueOff val="0"/>
                  <a:satOff val="0"/>
                  <a:lumOff val="0"/>
                  <a:alphaOff val="0"/>
                </a:srgbClr>
              </a:solidFill>
              <a:effectLst/>
              <a:latin typeface="SFRM1095"/>
              <a:ea typeface="+mn-ea"/>
              <a:cs typeface="+mn-cs"/>
            </a:rPr>
            <a:t>2x2 voies</a:t>
          </a:r>
        </a:p>
      </dgm:t>
    </dgm:pt>
    <dgm:pt modelId="{4C16DFCF-DFCD-4C08-869D-1967F265EAA3}" type="parTrans" cxnId="{DD874742-9009-496A-A29A-0EF24B1FD677}">
      <dgm:prSet/>
      <dgm:spPr/>
      <dgm:t>
        <a:bodyPr/>
        <a:lstStyle/>
        <a:p>
          <a:pPr algn="ctr"/>
          <a:endParaRPr lang="fr-FR" sz="1400"/>
        </a:p>
      </dgm:t>
    </dgm:pt>
    <dgm:pt modelId="{2D7B6DB3-231F-424C-9895-CFD90C8E4C1E}" type="sibTrans" cxnId="{DD874742-9009-496A-A29A-0EF24B1FD677}">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ctr"/>
          <a:endParaRPr lang="fr-FR" sz="1400"/>
        </a:p>
      </dgm:t>
    </dgm:pt>
    <dgm:pt modelId="{4E5D51ED-346C-401A-8E0B-9B459437FE74}">
      <dgm:prSet phldrT="[Texte]" custT="1"/>
      <dgm:spPr>
        <a:solidFill>
          <a:prstClr val="white">
            <a:hueOff val="0"/>
            <a:satOff val="0"/>
            <a:lumOff val="0"/>
            <a:alphaOff val="0"/>
          </a:prstClr>
        </a:solidFill>
        <a:ln w="19050" cap="flat" cmpd="sng" algn="ctr">
          <a:solidFill>
            <a:srgbClr val="17406D">
              <a:shade val="80000"/>
              <a:hueOff val="0"/>
              <a:satOff val="0"/>
              <a:lumOff val="0"/>
              <a:alphaOff val="0"/>
            </a:srgbClr>
          </a:solidFill>
          <a:prstDash val="solid"/>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fr-FR" sz="1400" b="0" i="0" kern="1200" dirty="0">
              <a:solidFill>
                <a:srgbClr val="17406D">
                  <a:hueOff val="0"/>
                  <a:satOff val="0"/>
                  <a:lumOff val="0"/>
                  <a:alphaOff val="0"/>
                </a:srgbClr>
              </a:solidFill>
              <a:effectLst/>
              <a:latin typeface="SFRM1095"/>
              <a:ea typeface="+mn-ea"/>
              <a:cs typeface="+mn-cs"/>
            </a:rPr>
            <a:t>Variante retenue : Pont caisson construit par encorbellement successifs</a:t>
          </a:r>
        </a:p>
      </dgm:t>
    </dgm:pt>
    <dgm:pt modelId="{6222872E-C66F-4655-9C24-0CC9A3080A3F}" type="parTrans" cxnId="{ED370E79-EA55-4651-9A15-E3ED14DA5EA0}">
      <dgm:prSet/>
      <dgm:spPr/>
      <dgm:t>
        <a:bodyPr/>
        <a:lstStyle/>
        <a:p>
          <a:pPr algn="ctr"/>
          <a:endParaRPr lang="fr-FR" sz="1400"/>
        </a:p>
      </dgm:t>
    </dgm:pt>
    <dgm:pt modelId="{353B9674-E507-44C2-8900-F1722DFB8297}" type="sibTrans" cxnId="{ED370E79-EA55-4651-9A15-E3ED14DA5EA0}">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ctr"/>
          <a:endParaRPr lang="fr-FR" sz="1400"/>
        </a:p>
      </dgm:t>
    </dgm:pt>
    <dgm:pt modelId="{E95156F3-4E26-4984-99A0-A21080C34A90}">
      <dgm:prSet phldrT="[Texte]" custT="1"/>
      <dgm:spPr>
        <a:solidFill>
          <a:prstClr val="white">
            <a:hueOff val="0"/>
            <a:satOff val="0"/>
            <a:lumOff val="0"/>
            <a:alphaOff val="0"/>
          </a:prstClr>
        </a:solidFill>
        <a:ln w="19050" cap="flat" cmpd="sng" algn="ctr">
          <a:solidFill>
            <a:srgbClr val="17406D">
              <a:shade val="80000"/>
              <a:hueOff val="0"/>
              <a:satOff val="0"/>
              <a:lumOff val="0"/>
              <a:alphaOff val="0"/>
            </a:srgbClr>
          </a:solidFill>
          <a:prstDash val="solid"/>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fr-FR" sz="1400" b="0" i="0" kern="1200" dirty="0">
              <a:solidFill>
                <a:srgbClr val="17406D">
                  <a:hueOff val="0"/>
                  <a:satOff val="0"/>
                  <a:lumOff val="0"/>
                  <a:alphaOff val="0"/>
                </a:srgbClr>
              </a:solidFill>
              <a:effectLst/>
              <a:latin typeface="SFRM1095"/>
              <a:ea typeface="+mn-ea"/>
              <a:cs typeface="+mn-cs"/>
            </a:rPr>
            <a:t>Conception de l’ouvrage :</a:t>
          </a:r>
          <a:br>
            <a:rPr lang="fr-FR" sz="1400" b="0" i="0" kern="1200" dirty="0">
              <a:solidFill>
                <a:srgbClr val="17406D">
                  <a:hueOff val="0"/>
                  <a:satOff val="0"/>
                  <a:lumOff val="0"/>
                  <a:alphaOff val="0"/>
                </a:srgbClr>
              </a:solidFill>
              <a:effectLst/>
              <a:latin typeface="SFRM1095"/>
              <a:ea typeface="+mn-ea"/>
              <a:cs typeface="+mn-cs"/>
            </a:rPr>
          </a:br>
          <a:r>
            <a:rPr lang="fr-FR" sz="1400" b="0" i="0" kern="1200" dirty="0">
              <a:solidFill>
                <a:srgbClr val="17406D">
                  <a:hueOff val="0"/>
                  <a:satOff val="0"/>
                  <a:lumOff val="0"/>
                  <a:alphaOff val="0"/>
                </a:srgbClr>
              </a:solidFill>
              <a:effectLst/>
              <a:latin typeface="SFRM1095"/>
              <a:ea typeface="+mn-ea"/>
              <a:cs typeface="+mn-cs"/>
            </a:rPr>
            <a:t> longueur : 120m, largeur 16,4m, hauteur 2,5m</a:t>
          </a:r>
        </a:p>
      </dgm:t>
    </dgm:pt>
    <dgm:pt modelId="{7B14E0F1-9C2C-4F39-8222-4D426D03AD01}" type="parTrans" cxnId="{1E143490-4DC1-4A2F-8484-3A6252CC0B09}">
      <dgm:prSet/>
      <dgm:spPr/>
      <dgm:t>
        <a:bodyPr/>
        <a:lstStyle/>
        <a:p>
          <a:endParaRPr lang="fr-FR" sz="1400"/>
        </a:p>
      </dgm:t>
    </dgm:pt>
    <dgm:pt modelId="{C007504D-CE1C-4B05-9EE7-4008DE06E129}" type="sibTrans" cxnId="{1E143490-4DC1-4A2F-8484-3A6252CC0B09}">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fr-FR" sz="1400"/>
        </a:p>
      </dgm:t>
    </dgm:pt>
    <dgm:pt modelId="{B96828C8-30C2-4875-858B-A5E9E99B8C31}" type="pres">
      <dgm:prSet presAssocID="{365AF39B-DBAA-4846-A579-FACDC2294EFC}" presName="outerComposite" presStyleCnt="0">
        <dgm:presLayoutVars>
          <dgm:chMax val="5"/>
          <dgm:dir/>
          <dgm:resizeHandles val="exact"/>
        </dgm:presLayoutVars>
      </dgm:prSet>
      <dgm:spPr/>
    </dgm:pt>
    <dgm:pt modelId="{7F378666-FD15-424B-8F4B-B68287D6BD5E}" type="pres">
      <dgm:prSet presAssocID="{365AF39B-DBAA-4846-A579-FACDC2294EFC}" presName="dummyMaxCanvas" presStyleCnt="0">
        <dgm:presLayoutVars/>
      </dgm:prSet>
      <dgm:spPr/>
    </dgm:pt>
    <dgm:pt modelId="{42264C84-A4D5-4777-A11D-339DF911546C}" type="pres">
      <dgm:prSet presAssocID="{365AF39B-DBAA-4846-A579-FACDC2294EFC}" presName="FourNodes_1" presStyleLbl="node1" presStyleIdx="0" presStyleCnt="4">
        <dgm:presLayoutVars>
          <dgm:bulletEnabled val="1"/>
        </dgm:presLayoutVars>
      </dgm:prSet>
      <dgm:spPr/>
    </dgm:pt>
    <dgm:pt modelId="{8CA68C21-FDAB-4454-B484-AD57F8FF0148}" type="pres">
      <dgm:prSet presAssocID="{365AF39B-DBAA-4846-A579-FACDC2294EFC}" presName="FourNodes_2" presStyleLbl="node1" presStyleIdx="1" presStyleCnt="4">
        <dgm:presLayoutVars>
          <dgm:bulletEnabled val="1"/>
        </dgm:presLayoutVars>
      </dgm:prSet>
      <dgm:spPr/>
    </dgm:pt>
    <dgm:pt modelId="{9A20D1AA-5EBE-461C-9E71-D9E19CB3E155}" type="pres">
      <dgm:prSet presAssocID="{365AF39B-DBAA-4846-A579-FACDC2294EFC}" presName="FourNodes_3" presStyleLbl="node1" presStyleIdx="2" presStyleCnt="4">
        <dgm:presLayoutVars>
          <dgm:bulletEnabled val="1"/>
        </dgm:presLayoutVars>
      </dgm:prSet>
      <dgm:spPr/>
    </dgm:pt>
    <dgm:pt modelId="{0EE1C219-6EB5-4497-B6D6-F2C4FBA06794}" type="pres">
      <dgm:prSet presAssocID="{365AF39B-DBAA-4846-A579-FACDC2294EFC}" presName="FourNodes_4" presStyleLbl="node1" presStyleIdx="3" presStyleCnt="4">
        <dgm:presLayoutVars>
          <dgm:bulletEnabled val="1"/>
        </dgm:presLayoutVars>
      </dgm:prSet>
      <dgm:spPr/>
    </dgm:pt>
    <dgm:pt modelId="{05F5A05E-4D7F-4BCD-90A9-461CDDE469AE}" type="pres">
      <dgm:prSet presAssocID="{365AF39B-DBAA-4846-A579-FACDC2294EFC}" presName="FourConn_1-2" presStyleLbl="fgAccFollowNode1" presStyleIdx="0" presStyleCnt="3">
        <dgm:presLayoutVars>
          <dgm:bulletEnabled val="1"/>
        </dgm:presLayoutVars>
      </dgm:prSet>
      <dgm:spPr/>
    </dgm:pt>
    <dgm:pt modelId="{DCEC0ECE-77D2-4D44-AD3E-81C90F25ECC6}" type="pres">
      <dgm:prSet presAssocID="{365AF39B-DBAA-4846-A579-FACDC2294EFC}" presName="FourConn_2-3" presStyleLbl="fgAccFollowNode1" presStyleIdx="1" presStyleCnt="3">
        <dgm:presLayoutVars>
          <dgm:bulletEnabled val="1"/>
        </dgm:presLayoutVars>
      </dgm:prSet>
      <dgm:spPr/>
    </dgm:pt>
    <dgm:pt modelId="{193DA685-8A5B-4CDE-BF8E-7711B719DDD9}" type="pres">
      <dgm:prSet presAssocID="{365AF39B-DBAA-4846-A579-FACDC2294EFC}" presName="FourConn_3-4" presStyleLbl="fgAccFollowNode1" presStyleIdx="2" presStyleCnt="3">
        <dgm:presLayoutVars>
          <dgm:bulletEnabled val="1"/>
        </dgm:presLayoutVars>
      </dgm:prSet>
      <dgm:spPr/>
    </dgm:pt>
    <dgm:pt modelId="{2493092D-1BE6-4BB1-B64E-269230A79602}" type="pres">
      <dgm:prSet presAssocID="{365AF39B-DBAA-4846-A579-FACDC2294EFC}" presName="FourNodes_1_text" presStyleLbl="node1" presStyleIdx="3" presStyleCnt="4">
        <dgm:presLayoutVars>
          <dgm:bulletEnabled val="1"/>
        </dgm:presLayoutVars>
      </dgm:prSet>
      <dgm:spPr/>
    </dgm:pt>
    <dgm:pt modelId="{99D2B3EF-830B-4837-AF4D-008855D75269}" type="pres">
      <dgm:prSet presAssocID="{365AF39B-DBAA-4846-A579-FACDC2294EFC}" presName="FourNodes_2_text" presStyleLbl="node1" presStyleIdx="3" presStyleCnt="4">
        <dgm:presLayoutVars>
          <dgm:bulletEnabled val="1"/>
        </dgm:presLayoutVars>
      </dgm:prSet>
      <dgm:spPr/>
    </dgm:pt>
    <dgm:pt modelId="{2A084576-16E3-4816-A83E-E93A90233243}" type="pres">
      <dgm:prSet presAssocID="{365AF39B-DBAA-4846-A579-FACDC2294EFC}" presName="FourNodes_3_text" presStyleLbl="node1" presStyleIdx="3" presStyleCnt="4">
        <dgm:presLayoutVars>
          <dgm:bulletEnabled val="1"/>
        </dgm:presLayoutVars>
      </dgm:prSet>
      <dgm:spPr/>
    </dgm:pt>
    <dgm:pt modelId="{71D0F19B-0BB2-46A0-B690-F2EE1A5E9957}" type="pres">
      <dgm:prSet presAssocID="{365AF39B-DBAA-4846-A579-FACDC2294EFC}" presName="FourNodes_4_text" presStyleLbl="node1" presStyleIdx="3" presStyleCnt="4">
        <dgm:presLayoutVars>
          <dgm:bulletEnabled val="1"/>
        </dgm:presLayoutVars>
      </dgm:prSet>
      <dgm:spPr/>
    </dgm:pt>
  </dgm:ptLst>
  <dgm:cxnLst>
    <dgm:cxn modelId="{CB6B9329-D6A9-4E55-9760-2C5C0B2754CF}" type="presOf" srcId="{E95156F3-4E26-4984-99A0-A21080C34A90}" destId="{0EE1C219-6EB5-4497-B6D6-F2C4FBA06794}" srcOrd="0" destOrd="0" presId="urn:microsoft.com/office/officeart/2005/8/layout/vProcess5"/>
    <dgm:cxn modelId="{8E5E782B-4C36-4978-803F-C39764A9CA98}" type="presOf" srcId="{DF22B19F-1E47-4C69-816D-77A7F1030FA3}" destId="{2493092D-1BE6-4BB1-B64E-269230A79602}" srcOrd="1" destOrd="0" presId="urn:microsoft.com/office/officeart/2005/8/layout/vProcess5"/>
    <dgm:cxn modelId="{E1802332-76A7-448B-9C8D-20E9CCFD9345}" type="presOf" srcId="{4E5D51ED-346C-401A-8E0B-9B459437FE74}" destId="{2A084576-16E3-4816-A83E-E93A90233243}" srcOrd="1" destOrd="0" presId="urn:microsoft.com/office/officeart/2005/8/layout/vProcess5"/>
    <dgm:cxn modelId="{500EF940-0EBD-416B-AAF6-2CD137DD9EA6}" srcId="{365AF39B-DBAA-4846-A579-FACDC2294EFC}" destId="{DF22B19F-1E47-4C69-816D-77A7F1030FA3}" srcOrd="0" destOrd="0" parTransId="{A1C4A214-B046-46A0-9ECD-33820A5FA3E9}" sibTransId="{E733BAC5-D906-44FE-B9E0-500162D8338D}"/>
    <dgm:cxn modelId="{DD874742-9009-496A-A29A-0EF24B1FD677}" srcId="{365AF39B-DBAA-4846-A579-FACDC2294EFC}" destId="{066B1FF9-B4C8-44A3-B271-1E7BFBC527D5}" srcOrd="1" destOrd="0" parTransId="{4C16DFCF-DFCD-4C08-869D-1967F265EAA3}" sibTransId="{2D7B6DB3-231F-424C-9895-CFD90C8E4C1E}"/>
    <dgm:cxn modelId="{CD8CBF63-12DC-4DC0-AEAE-EAA8FDFE27C1}" type="presOf" srcId="{066B1FF9-B4C8-44A3-B271-1E7BFBC527D5}" destId="{99D2B3EF-830B-4837-AF4D-008855D75269}" srcOrd="1" destOrd="0" presId="urn:microsoft.com/office/officeart/2005/8/layout/vProcess5"/>
    <dgm:cxn modelId="{ED370E79-EA55-4651-9A15-E3ED14DA5EA0}" srcId="{365AF39B-DBAA-4846-A579-FACDC2294EFC}" destId="{4E5D51ED-346C-401A-8E0B-9B459437FE74}" srcOrd="2" destOrd="0" parTransId="{6222872E-C66F-4655-9C24-0CC9A3080A3F}" sibTransId="{353B9674-E507-44C2-8900-F1722DFB8297}"/>
    <dgm:cxn modelId="{0922DF7D-2C05-4AA3-B376-4424803A4B58}" type="presOf" srcId="{DF22B19F-1E47-4C69-816D-77A7F1030FA3}" destId="{42264C84-A4D5-4777-A11D-339DF911546C}" srcOrd="0" destOrd="0" presId="urn:microsoft.com/office/officeart/2005/8/layout/vProcess5"/>
    <dgm:cxn modelId="{410AB48F-00D9-44D5-9956-A5ED27C13F44}" type="presOf" srcId="{2D7B6DB3-231F-424C-9895-CFD90C8E4C1E}" destId="{DCEC0ECE-77D2-4D44-AD3E-81C90F25ECC6}" srcOrd="0" destOrd="0" presId="urn:microsoft.com/office/officeart/2005/8/layout/vProcess5"/>
    <dgm:cxn modelId="{1E143490-4DC1-4A2F-8484-3A6252CC0B09}" srcId="{365AF39B-DBAA-4846-A579-FACDC2294EFC}" destId="{E95156F3-4E26-4984-99A0-A21080C34A90}" srcOrd="3" destOrd="0" parTransId="{7B14E0F1-9C2C-4F39-8222-4D426D03AD01}" sibTransId="{C007504D-CE1C-4B05-9EE7-4008DE06E129}"/>
    <dgm:cxn modelId="{6C916A91-1F4A-43A1-B9EE-D3891535EBCF}" type="presOf" srcId="{E95156F3-4E26-4984-99A0-A21080C34A90}" destId="{71D0F19B-0BB2-46A0-B690-F2EE1A5E9957}" srcOrd="1" destOrd="0" presId="urn:microsoft.com/office/officeart/2005/8/layout/vProcess5"/>
    <dgm:cxn modelId="{45E947B1-BD5A-4900-AED5-30BC720E80D5}" type="presOf" srcId="{365AF39B-DBAA-4846-A579-FACDC2294EFC}" destId="{B96828C8-30C2-4875-858B-A5E9E99B8C31}" srcOrd="0" destOrd="0" presId="urn:microsoft.com/office/officeart/2005/8/layout/vProcess5"/>
    <dgm:cxn modelId="{1182D7C3-5FAF-4247-8F56-ADC0F4A20B7B}" type="presOf" srcId="{4E5D51ED-346C-401A-8E0B-9B459437FE74}" destId="{9A20D1AA-5EBE-461C-9E71-D9E19CB3E155}" srcOrd="0" destOrd="0" presId="urn:microsoft.com/office/officeart/2005/8/layout/vProcess5"/>
    <dgm:cxn modelId="{096363C8-297D-4B07-B645-FA8035FC6392}" type="presOf" srcId="{E733BAC5-D906-44FE-B9E0-500162D8338D}" destId="{05F5A05E-4D7F-4BCD-90A9-461CDDE469AE}" srcOrd="0" destOrd="0" presId="urn:microsoft.com/office/officeart/2005/8/layout/vProcess5"/>
    <dgm:cxn modelId="{79D926DF-D990-4516-942D-6A5545045CEA}" type="presOf" srcId="{353B9674-E507-44C2-8900-F1722DFB8297}" destId="{193DA685-8A5B-4CDE-BF8E-7711B719DDD9}" srcOrd="0" destOrd="0" presId="urn:microsoft.com/office/officeart/2005/8/layout/vProcess5"/>
    <dgm:cxn modelId="{CCC8AFED-0887-4784-906E-438DADDAC742}" type="presOf" srcId="{066B1FF9-B4C8-44A3-B271-1E7BFBC527D5}" destId="{8CA68C21-FDAB-4454-B484-AD57F8FF0148}" srcOrd="0" destOrd="0" presId="urn:microsoft.com/office/officeart/2005/8/layout/vProcess5"/>
    <dgm:cxn modelId="{FEAD1927-E1C2-4155-867A-4C04B3B4CC0D}" type="presParOf" srcId="{B96828C8-30C2-4875-858B-A5E9E99B8C31}" destId="{7F378666-FD15-424B-8F4B-B68287D6BD5E}" srcOrd="0" destOrd="0" presId="urn:microsoft.com/office/officeart/2005/8/layout/vProcess5"/>
    <dgm:cxn modelId="{7795869C-6395-4BBF-B5BA-239B0582D915}" type="presParOf" srcId="{B96828C8-30C2-4875-858B-A5E9E99B8C31}" destId="{42264C84-A4D5-4777-A11D-339DF911546C}" srcOrd="1" destOrd="0" presId="urn:microsoft.com/office/officeart/2005/8/layout/vProcess5"/>
    <dgm:cxn modelId="{E19F60D8-D10F-49C9-BC12-23303106672E}" type="presParOf" srcId="{B96828C8-30C2-4875-858B-A5E9E99B8C31}" destId="{8CA68C21-FDAB-4454-B484-AD57F8FF0148}" srcOrd="2" destOrd="0" presId="urn:microsoft.com/office/officeart/2005/8/layout/vProcess5"/>
    <dgm:cxn modelId="{753E5CC6-ECCF-4491-9E82-1BAEE41552EA}" type="presParOf" srcId="{B96828C8-30C2-4875-858B-A5E9E99B8C31}" destId="{9A20D1AA-5EBE-461C-9E71-D9E19CB3E155}" srcOrd="3" destOrd="0" presId="urn:microsoft.com/office/officeart/2005/8/layout/vProcess5"/>
    <dgm:cxn modelId="{43D63F73-4947-4FDB-9F3D-5531AF4817CB}" type="presParOf" srcId="{B96828C8-30C2-4875-858B-A5E9E99B8C31}" destId="{0EE1C219-6EB5-4497-B6D6-F2C4FBA06794}" srcOrd="4" destOrd="0" presId="urn:microsoft.com/office/officeart/2005/8/layout/vProcess5"/>
    <dgm:cxn modelId="{879AD7AE-89F8-4515-BCA1-2CA43DAA1B6D}" type="presParOf" srcId="{B96828C8-30C2-4875-858B-A5E9E99B8C31}" destId="{05F5A05E-4D7F-4BCD-90A9-461CDDE469AE}" srcOrd="5" destOrd="0" presId="urn:microsoft.com/office/officeart/2005/8/layout/vProcess5"/>
    <dgm:cxn modelId="{54B3EF1C-DB25-4D30-A15D-5740E4FE760F}" type="presParOf" srcId="{B96828C8-30C2-4875-858B-A5E9E99B8C31}" destId="{DCEC0ECE-77D2-4D44-AD3E-81C90F25ECC6}" srcOrd="6" destOrd="0" presId="urn:microsoft.com/office/officeart/2005/8/layout/vProcess5"/>
    <dgm:cxn modelId="{741A5637-2F5C-4709-83FA-C493B03D4834}" type="presParOf" srcId="{B96828C8-30C2-4875-858B-A5E9E99B8C31}" destId="{193DA685-8A5B-4CDE-BF8E-7711B719DDD9}" srcOrd="7" destOrd="0" presId="urn:microsoft.com/office/officeart/2005/8/layout/vProcess5"/>
    <dgm:cxn modelId="{C5965725-3BC9-42CA-8E81-DC70C4008A99}" type="presParOf" srcId="{B96828C8-30C2-4875-858B-A5E9E99B8C31}" destId="{2493092D-1BE6-4BB1-B64E-269230A79602}" srcOrd="8" destOrd="0" presId="urn:microsoft.com/office/officeart/2005/8/layout/vProcess5"/>
    <dgm:cxn modelId="{2DE3B6CB-5272-404D-966E-B3053D4D18DA}" type="presParOf" srcId="{B96828C8-30C2-4875-858B-A5E9E99B8C31}" destId="{99D2B3EF-830B-4837-AF4D-008855D75269}" srcOrd="9" destOrd="0" presId="urn:microsoft.com/office/officeart/2005/8/layout/vProcess5"/>
    <dgm:cxn modelId="{721903CD-441F-4BB4-B518-CD8573FFE495}" type="presParOf" srcId="{B96828C8-30C2-4875-858B-A5E9E99B8C31}" destId="{2A084576-16E3-4816-A83E-E93A90233243}" srcOrd="10" destOrd="0" presId="urn:microsoft.com/office/officeart/2005/8/layout/vProcess5"/>
    <dgm:cxn modelId="{43B1C563-0444-4115-A4EF-24A012323514}" type="presParOf" srcId="{B96828C8-30C2-4875-858B-A5E9E99B8C31}" destId="{71D0F19B-0BB2-46A0-B690-F2EE1A5E9957}"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65AF39B-DBAA-4846-A579-FACDC2294EFC}" type="doc">
      <dgm:prSet loTypeId="urn:microsoft.com/office/officeart/2005/8/layout/vProcess5" loCatId="process" qsTypeId="urn:microsoft.com/office/officeart/2005/8/quickstyle/simple1" qsCatId="simple" csTypeId="urn:microsoft.com/office/officeart/2005/8/colors/accent0_2" csCatId="mainScheme" phldr="1"/>
      <dgm:spPr/>
      <dgm:t>
        <a:bodyPr/>
        <a:lstStyle/>
        <a:p>
          <a:endParaRPr lang="fr-FR"/>
        </a:p>
      </dgm:t>
    </dgm:pt>
    <dgm:pt modelId="{DF22B19F-1E47-4C69-816D-77A7F1030FA3}">
      <dgm:prSet phldrT="[Texte]" custT="1"/>
      <dgm:spPr/>
      <dgm:t>
        <a:bodyPr/>
        <a:lstStyle/>
        <a:p>
          <a:pPr algn="ctr"/>
          <a:r>
            <a:rPr lang="fr-FR" sz="1400" b="0" i="0" dirty="0">
              <a:effectLst/>
              <a:latin typeface="SFRM1095"/>
            </a:rPr>
            <a:t>Modélisation de pont sur le logiciel : </a:t>
          </a:r>
          <a:br>
            <a:rPr lang="fr-FR" sz="1400" b="0" i="0" dirty="0">
              <a:effectLst/>
              <a:latin typeface="SFRM1095"/>
            </a:rPr>
          </a:br>
          <a:r>
            <a:rPr lang="fr-FR" sz="1400" b="0" i="0" dirty="0">
              <a:effectLst/>
              <a:latin typeface="SFRM1095"/>
            </a:rPr>
            <a:t>« CSI Bridge »</a:t>
          </a:r>
          <a:endParaRPr lang="fr-FR" sz="1400" dirty="0"/>
        </a:p>
      </dgm:t>
    </dgm:pt>
    <dgm:pt modelId="{A1C4A214-B046-46A0-9ECD-33820A5FA3E9}" type="parTrans" cxnId="{500EF940-0EBD-416B-AAF6-2CD137DD9EA6}">
      <dgm:prSet/>
      <dgm:spPr/>
      <dgm:t>
        <a:bodyPr/>
        <a:lstStyle/>
        <a:p>
          <a:pPr algn="ctr"/>
          <a:endParaRPr lang="fr-FR"/>
        </a:p>
      </dgm:t>
    </dgm:pt>
    <dgm:pt modelId="{E733BAC5-D906-44FE-B9E0-500162D8338D}" type="sibTrans" cxnId="{500EF940-0EBD-416B-AAF6-2CD137DD9EA6}">
      <dgm:prSet>
        <dgm:style>
          <a:lnRef idx="2">
            <a:schemeClr val="accent1">
              <a:shade val="50000"/>
            </a:schemeClr>
          </a:lnRef>
          <a:fillRef idx="1">
            <a:schemeClr val="accent1"/>
          </a:fillRef>
          <a:effectRef idx="0">
            <a:schemeClr val="accent1"/>
          </a:effectRef>
          <a:fontRef idx="minor">
            <a:schemeClr val="lt1"/>
          </a:fontRef>
        </dgm:style>
      </dgm:prSet>
      <dgm:spPr/>
      <dgm:t>
        <a:bodyPr/>
        <a:lstStyle/>
        <a:p>
          <a:pPr algn="ctr"/>
          <a:endParaRPr lang="fr-FR"/>
        </a:p>
      </dgm:t>
    </dgm:pt>
    <dgm:pt modelId="{066B1FF9-B4C8-44A3-B271-1E7BFBC527D5}">
      <dgm:prSet phldrT="[Texte]" custT="1"/>
      <dgm:spPr/>
      <dgm:t>
        <a:bodyPr/>
        <a:lstStyle/>
        <a:p>
          <a:pPr algn="ctr"/>
          <a:r>
            <a:rPr lang="fr-FR" sz="1400" b="0" i="0" dirty="0">
              <a:effectLst/>
              <a:latin typeface="SFRM1095"/>
            </a:rPr>
            <a:t>Étude de la précontrainte des fléaux : </a:t>
          </a:r>
          <a:br>
            <a:rPr lang="fr-FR" sz="1400" b="0" i="0" dirty="0">
              <a:effectLst/>
              <a:latin typeface="SFRM1095"/>
            </a:rPr>
          </a:br>
          <a:r>
            <a:rPr lang="fr-FR" sz="1400" b="0" i="0" dirty="0">
              <a:effectLst/>
              <a:latin typeface="SFRM1095"/>
            </a:rPr>
            <a:t>9 paires de câbles 12T15</a:t>
          </a:r>
          <a:endParaRPr lang="fr-FR" sz="1400" dirty="0"/>
        </a:p>
      </dgm:t>
    </dgm:pt>
    <dgm:pt modelId="{4C16DFCF-DFCD-4C08-869D-1967F265EAA3}" type="parTrans" cxnId="{DD874742-9009-496A-A29A-0EF24B1FD677}">
      <dgm:prSet/>
      <dgm:spPr/>
      <dgm:t>
        <a:bodyPr/>
        <a:lstStyle/>
        <a:p>
          <a:pPr algn="ctr"/>
          <a:endParaRPr lang="fr-FR"/>
        </a:p>
      </dgm:t>
    </dgm:pt>
    <dgm:pt modelId="{2D7B6DB3-231F-424C-9895-CFD90C8E4C1E}" type="sibTrans" cxnId="{DD874742-9009-496A-A29A-0EF24B1FD67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pPr algn="ctr"/>
          <a:endParaRPr lang="fr-FR"/>
        </a:p>
      </dgm:t>
    </dgm:pt>
    <dgm:pt modelId="{4E5D51ED-346C-401A-8E0B-9B459437FE74}">
      <dgm:prSet phldrT="[Texte]" custT="1"/>
      <dgm:spPr>
        <a:solidFill>
          <a:prstClr val="white">
            <a:hueOff val="0"/>
            <a:satOff val="0"/>
            <a:lumOff val="0"/>
            <a:alphaOff val="0"/>
          </a:prstClr>
        </a:solidFill>
        <a:ln w="19050" cap="flat" cmpd="sng" algn="ctr">
          <a:solidFill>
            <a:srgbClr val="17406D">
              <a:shade val="80000"/>
              <a:hueOff val="0"/>
              <a:satOff val="0"/>
              <a:lumOff val="0"/>
              <a:alphaOff val="0"/>
            </a:srgbClr>
          </a:solidFill>
          <a:prstDash val="solid"/>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fr-FR" sz="1400" b="0" i="0" kern="1200" dirty="0">
              <a:solidFill>
                <a:srgbClr val="17406D">
                  <a:hueOff val="0"/>
                  <a:satOff val="0"/>
                  <a:lumOff val="0"/>
                  <a:alphaOff val="0"/>
                </a:srgbClr>
              </a:solidFill>
              <a:effectLst/>
              <a:latin typeface="SFRM1095"/>
              <a:ea typeface="+mn-ea"/>
              <a:cs typeface="+mn-cs"/>
            </a:rPr>
            <a:t>Étude de la précontrainte d’éclissage : </a:t>
          </a:r>
          <a:br>
            <a:rPr lang="fr-FR" sz="1400" b="0" i="0" kern="1200" dirty="0">
              <a:solidFill>
                <a:srgbClr val="17406D">
                  <a:hueOff val="0"/>
                  <a:satOff val="0"/>
                  <a:lumOff val="0"/>
                  <a:alphaOff val="0"/>
                </a:srgbClr>
              </a:solidFill>
              <a:effectLst/>
              <a:latin typeface="SFRM1095"/>
              <a:ea typeface="+mn-ea"/>
              <a:cs typeface="+mn-cs"/>
            </a:rPr>
          </a:br>
          <a:r>
            <a:rPr lang="fr-FR" sz="1400" b="0" i="0" kern="1200" dirty="0">
              <a:solidFill>
                <a:srgbClr val="17406D">
                  <a:hueOff val="0"/>
                  <a:satOff val="0"/>
                  <a:lumOff val="0"/>
                  <a:alphaOff val="0"/>
                </a:srgbClr>
              </a:solidFill>
              <a:effectLst/>
              <a:latin typeface="SFRM1095"/>
              <a:ea typeface="+mn-ea"/>
              <a:cs typeface="+mn-cs"/>
            </a:rPr>
            <a:t>Clavage de rive : 3 paires de câbles 12T15S Clavage centrale : 2 paires de câbles 12T15S</a:t>
          </a:r>
        </a:p>
      </dgm:t>
    </dgm:pt>
    <dgm:pt modelId="{6222872E-C66F-4655-9C24-0CC9A3080A3F}" type="parTrans" cxnId="{ED370E79-EA55-4651-9A15-E3ED14DA5EA0}">
      <dgm:prSet/>
      <dgm:spPr/>
      <dgm:t>
        <a:bodyPr/>
        <a:lstStyle/>
        <a:p>
          <a:pPr algn="ctr"/>
          <a:endParaRPr lang="fr-FR"/>
        </a:p>
      </dgm:t>
    </dgm:pt>
    <dgm:pt modelId="{353B9674-E507-44C2-8900-F1722DFB8297}" type="sibTrans" cxnId="{ED370E79-EA55-4651-9A15-E3ED14DA5EA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pPr algn="ctr"/>
          <a:endParaRPr lang="fr-FR"/>
        </a:p>
      </dgm:t>
    </dgm:pt>
    <dgm:pt modelId="{E95156F3-4E26-4984-99A0-A21080C34A90}">
      <dgm:prSet phldrT="[Texte]" custT="1"/>
      <dgm:spPr>
        <a:solidFill>
          <a:prstClr val="white">
            <a:hueOff val="0"/>
            <a:satOff val="0"/>
            <a:lumOff val="0"/>
            <a:alphaOff val="0"/>
          </a:prstClr>
        </a:solidFill>
        <a:ln w="19050" cap="flat" cmpd="sng" algn="ctr">
          <a:solidFill>
            <a:srgbClr val="17406D">
              <a:shade val="80000"/>
              <a:hueOff val="0"/>
              <a:satOff val="0"/>
              <a:lumOff val="0"/>
              <a:alphaOff val="0"/>
            </a:srgbClr>
          </a:solidFill>
          <a:prstDash val="solid"/>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fr-FR" sz="1400" b="0" i="0" kern="1200" dirty="0">
              <a:solidFill>
                <a:srgbClr val="17406D">
                  <a:hueOff val="0"/>
                  <a:satOff val="0"/>
                  <a:lumOff val="0"/>
                  <a:alphaOff val="0"/>
                </a:srgbClr>
              </a:solidFill>
              <a:effectLst/>
              <a:latin typeface="SFRM1095"/>
              <a:ea typeface="+mn-ea"/>
              <a:cs typeface="+mn-cs"/>
            </a:rPr>
            <a:t>Étude de la précontrainte de continuité extérieure  :</a:t>
          </a:r>
          <a:br>
            <a:rPr lang="fr-FR" sz="1400" b="0" i="0" kern="1200" dirty="0">
              <a:solidFill>
                <a:srgbClr val="17406D">
                  <a:hueOff val="0"/>
                  <a:satOff val="0"/>
                  <a:lumOff val="0"/>
                  <a:alphaOff val="0"/>
                </a:srgbClr>
              </a:solidFill>
              <a:effectLst/>
              <a:latin typeface="SFRM1095"/>
              <a:ea typeface="+mn-ea"/>
              <a:cs typeface="+mn-cs"/>
            </a:rPr>
          </a:br>
          <a:r>
            <a:rPr lang="fr-FR" sz="1400" b="0" i="0" kern="1200" dirty="0">
              <a:solidFill>
                <a:srgbClr val="17406D">
                  <a:hueOff val="0"/>
                  <a:satOff val="0"/>
                  <a:lumOff val="0"/>
                  <a:alphaOff val="0"/>
                </a:srgbClr>
              </a:solidFill>
              <a:effectLst/>
              <a:latin typeface="SFRM1095"/>
              <a:ea typeface="+mn-ea"/>
              <a:cs typeface="+mn-cs"/>
            </a:rPr>
            <a:t>6 paires de câbles 19T15S</a:t>
          </a:r>
        </a:p>
      </dgm:t>
    </dgm:pt>
    <dgm:pt modelId="{7B14E0F1-9C2C-4F39-8222-4D426D03AD01}" type="parTrans" cxnId="{1E143490-4DC1-4A2F-8484-3A6252CC0B09}">
      <dgm:prSet/>
      <dgm:spPr/>
      <dgm:t>
        <a:bodyPr/>
        <a:lstStyle/>
        <a:p>
          <a:endParaRPr lang="fr-FR"/>
        </a:p>
      </dgm:t>
    </dgm:pt>
    <dgm:pt modelId="{C007504D-CE1C-4B05-9EE7-4008DE06E129}" type="sibTrans" cxnId="{1E143490-4DC1-4A2F-8484-3A6252CC0B09}">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fr-FR"/>
        </a:p>
      </dgm:t>
    </dgm:pt>
    <dgm:pt modelId="{B96828C8-30C2-4875-858B-A5E9E99B8C31}" type="pres">
      <dgm:prSet presAssocID="{365AF39B-DBAA-4846-A579-FACDC2294EFC}" presName="outerComposite" presStyleCnt="0">
        <dgm:presLayoutVars>
          <dgm:chMax val="5"/>
          <dgm:dir/>
          <dgm:resizeHandles val="exact"/>
        </dgm:presLayoutVars>
      </dgm:prSet>
      <dgm:spPr/>
    </dgm:pt>
    <dgm:pt modelId="{7F378666-FD15-424B-8F4B-B68287D6BD5E}" type="pres">
      <dgm:prSet presAssocID="{365AF39B-DBAA-4846-A579-FACDC2294EFC}" presName="dummyMaxCanvas" presStyleCnt="0">
        <dgm:presLayoutVars/>
      </dgm:prSet>
      <dgm:spPr/>
    </dgm:pt>
    <dgm:pt modelId="{DEDBDB49-6FC3-41A7-A71C-F9766ABCC9E3}" type="pres">
      <dgm:prSet presAssocID="{365AF39B-DBAA-4846-A579-FACDC2294EFC}" presName="FourNodes_1" presStyleLbl="node1" presStyleIdx="0" presStyleCnt="4">
        <dgm:presLayoutVars>
          <dgm:bulletEnabled val="1"/>
        </dgm:presLayoutVars>
      </dgm:prSet>
      <dgm:spPr/>
    </dgm:pt>
    <dgm:pt modelId="{C2BE51B8-0DC8-4ACF-B0AE-8748A31323B0}" type="pres">
      <dgm:prSet presAssocID="{365AF39B-DBAA-4846-A579-FACDC2294EFC}" presName="FourNodes_2" presStyleLbl="node1" presStyleIdx="1" presStyleCnt="4">
        <dgm:presLayoutVars>
          <dgm:bulletEnabled val="1"/>
        </dgm:presLayoutVars>
      </dgm:prSet>
      <dgm:spPr/>
    </dgm:pt>
    <dgm:pt modelId="{1066B696-83FB-426D-BBDE-6DF93758ED5E}" type="pres">
      <dgm:prSet presAssocID="{365AF39B-DBAA-4846-A579-FACDC2294EFC}" presName="FourNodes_3" presStyleLbl="node1" presStyleIdx="2" presStyleCnt="4">
        <dgm:presLayoutVars>
          <dgm:bulletEnabled val="1"/>
        </dgm:presLayoutVars>
      </dgm:prSet>
      <dgm:spPr/>
    </dgm:pt>
    <dgm:pt modelId="{35BD3FBC-0008-4108-B815-15DB0C329BAF}" type="pres">
      <dgm:prSet presAssocID="{365AF39B-DBAA-4846-A579-FACDC2294EFC}" presName="FourNodes_4" presStyleLbl="node1" presStyleIdx="3" presStyleCnt="4">
        <dgm:presLayoutVars>
          <dgm:bulletEnabled val="1"/>
        </dgm:presLayoutVars>
      </dgm:prSet>
      <dgm:spPr/>
    </dgm:pt>
    <dgm:pt modelId="{6325A8CF-EA1A-40CD-9A2A-13BD90E0373F}" type="pres">
      <dgm:prSet presAssocID="{365AF39B-DBAA-4846-A579-FACDC2294EFC}" presName="FourConn_1-2" presStyleLbl="fgAccFollowNode1" presStyleIdx="0" presStyleCnt="3">
        <dgm:presLayoutVars>
          <dgm:bulletEnabled val="1"/>
        </dgm:presLayoutVars>
      </dgm:prSet>
      <dgm:spPr/>
    </dgm:pt>
    <dgm:pt modelId="{A6CD4BC1-CECE-4D68-BE42-6E5C125ED06F}" type="pres">
      <dgm:prSet presAssocID="{365AF39B-DBAA-4846-A579-FACDC2294EFC}" presName="FourConn_2-3" presStyleLbl="fgAccFollowNode1" presStyleIdx="1" presStyleCnt="3">
        <dgm:presLayoutVars>
          <dgm:bulletEnabled val="1"/>
        </dgm:presLayoutVars>
      </dgm:prSet>
      <dgm:spPr/>
    </dgm:pt>
    <dgm:pt modelId="{7DB08148-EB47-4012-9AEA-FA37612694E0}" type="pres">
      <dgm:prSet presAssocID="{365AF39B-DBAA-4846-A579-FACDC2294EFC}" presName="FourConn_3-4" presStyleLbl="fgAccFollowNode1" presStyleIdx="2" presStyleCnt="3">
        <dgm:presLayoutVars>
          <dgm:bulletEnabled val="1"/>
        </dgm:presLayoutVars>
      </dgm:prSet>
      <dgm:spPr/>
    </dgm:pt>
    <dgm:pt modelId="{039BBD92-27D5-4914-A6E2-74428E3FDD8C}" type="pres">
      <dgm:prSet presAssocID="{365AF39B-DBAA-4846-A579-FACDC2294EFC}" presName="FourNodes_1_text" presStyleLbl="node1" presStyleIdx="3" presStyleCnt="4">
        <dgm:presLayoutVars>
          <dgm:bulletEnabled val="1"/>
        </dgm:presLayoutVars>
      </dgm:prSet>
      <dgm:spPr/>
    </dgm:pt>
    <dgm:pt modelId="{C90EDA0A-E7E3-4C74-B984-700863639C28}" type="pres">
      <dgm:prSet presAssocID="{365AF39B-DBAA-4846-A579-FACDC2294EFC}" presName="FourNodes_2_text" presStyleLbl="node1" presStyleIdx="3" presStyleCnt="4">
        <dgm:presLayoutVars>
          <dgm:bulletEnabled val="1"/>
        </dgm:presLayoutVars>
      </dgm:prSet>
      <dgm:spPr/>
    </dgm:pt>
    <dgm:pt modelId="{14A6BE25-E8F9-4FCA-82AA-212E72661812}" type="pres">
      <dgm:prSet presAssocID="{365AF39B-DBAA-4846-A579-FACDC2294EFC}" presName="FourNodes_3_text" presStyleLbl="node1" presStyleIdx="3" presStyleCnt="4">
        <dgm:presLayoutVars>
          <dgm:bulletEnabled val="1"/>
        </dgm:presLayoutVars>
      </dgm:prSet>
      <dgm:spPr/>
    </dgm:pt>
    <dgm:pt modelId="{9DC919FA-C47F-4DA6-AE8C-4B1FD1718498}" type="pres">
      <dgm:prSet presAssocID="{365AF39B-DBAA-4846-A579-FACDC2294EFC}" presName="FourNodes_4_text" presStyleLbl="node1" presStyleIdx="3" presStyleCnt="4">
        <dgm:presLayoutVars>
          <dgm:bulletEnabled val="1"/>
        </dgm:presLayoutVars>
      </dgm:prSet>
      <dgm:spPr/>
    </dgm:pt>
  </dgm:ptLst>
  <dgm:cxnLst>
    <dgm:cxn modelId="{66DEA515-47AF-4F30-893B-6F8BAEC48D5F}" type="presOf" srcId="{E733BAC5-D906-44FE-B9E0-500162D8338D}" destId="{6325A8CF-EA1A-40CD-9A2A-13BD90E0373F}" srcOrd="0" destOrd="0" presId="urn:microsoft.com/office/officeart/2005/8/layout/vProcess5"/>
    <dgm:cxn modelId="{69FF2625-56EE-4CB0-9927-CE44CB1D81BE}" type="presOf" srcId="{2D7B6DB3-231F-424C-9895-CFD90C8E4C1E}" destId="{A6CD4BC1-CECE-4D68-BE42-6E5C125ED06F}" srcOrd="0" destOrd="0" presId="urn:microsoft.com/office/officeart/2005/8/layout/vProcess5"/>
    <dgm:cxn modelId="{9ACF3326-3DDB-43F7-B89E-43FF81C83382}" type="presOf" srcId="{353B9674-E507-44C2-8900-F1722DFB8297}" destId="{7DB08148-EB47-4012-9AEA-FA37612694E0}" srcOrd="0" destOrd="0" presId="urn:microsoft.com/office/officeart/2005/8/layout/vProcess5"/>
    <dgm:cxn modelId="{500EF940-0EBD-416B-AAF6-2CD137DD9EA6}" srcId="{365AF39B-DBAA-4846-A579-FACDC2294EFC}" destId="{DF22B19F-1E47-4C69-816D-77A7F1030FA3}" srcOrd="0" destOrd="0" parTransId="{A1C4A214-B046-46A0-9ECD-33820A5FA3E9}" sibTransId="{E733BAC5-D906-44FE-B9E0-500162D8338D}"/>
    <dgm:cxn modelId="{DD874742-9009-496A-A29A-0EF24B1FD677}" srcId="{365AF39B-DBAA-4846-A579-FACDC2294EFC}" destId="{066B1FF9-B4C8-44A3-B271-1E7BFBC527D5}" srcOrd="1" destOrd="0" parTransId="{4C16DFCF-DFCD-4C08-869D-1967F265EAA3}" sibTransId="{2D7B6DB3-231F-424C-9895-CFD90C8E4C1E}"/>
    <dgm:cxn modelId="{13BA2E75-A722-49F0-8BE4-9B64C42430E2}" type="presOf" srcId="{DF22B19F-1E47-4C69-816D-77A7F1030FA3}" destId="{DEDBDB49-6FC3-41A7-A71C-F9766ABCC9E3}" srcOrd="0" destOrd="0" presId="urn:microsoft.com/office/officeart/2005/8/layout/vProcess5"/>
    <dgm:cxn modelId="{ED370E79-EA55-4651-9A15-E3ED14DA5EA0}" srcId="{365AF39B-DBAA-4846-A579-FACDC2294EFC}" destId="{4E5D51ED-346C-401A-8E0B-9B459437FE74}" srcOrd="2" destOrd="0" parTransId="{6222872E-C66F-4655-9C24-0CC9A3080A3F}" sibTransId="{353B9674-E507-44C2-8900-F1722DFB8297}"/>
    <dgm:cxn modelId="{2C883D7D-B3C6-4A35-8F72-E55B6365ECB4}" type="presOf" srcId="{4E5D51ED-346C-401A-8E0B-9B459437FE74}" destId="{1066B696-83FB-426D-BBDE-6DF93758ED5E}" srcOrd="0" destOrd="0" presId="urn:microsoft.com/office/officeart/2005/8/layout/vProcess5"/>
    <dgm:cxn modelId="{934B4086-7BF2-42E2-AD54-FFCAB445CA4A}" type="presOf" srcId="{E95156F3-4E26-4984-99A0-A21080C34A90}" destId="{9DC919FA-C47F-4DA6-AE8C-4B1FD1718498}" srcOrd="1" destOrd="0" presId="urn:microsoft.com/office/officeart/2005/8/layout/vProcess5"/>
    <dgm:cxn modelId="{2AE33F8A-1127-4104-ABFD-609DD9745AE2}" type="presOf" srcId="{066B1FF9-B4C8-44A3-B271-1E7BFBC527D5}" destId="{C2BE51B8-0DC8-4ACF-B0AE-8748A31323B0}" srcOrd="0" destOrd="0" presId="urn:microsoft.com/office/officeart/2005/8/layout/vProcess5"/>
    <dgm:cxn modelId="{1E143490-4DC1-4A2F-8484-3A6252CC0B09}" srcId="{365AF39B-DBAA-4846-A579-FACDC2294EFC}" destId="{E95156F3-4E26-4984-99A0-A21080C34A90}" srcOrd="3" destOrd="0" parTransId="{7B14E0F1-9C2C-4F39-8222-4D426D03AD01}" sibTransId="{C007504D-CE1C-4B05-9EE7-4008DE06E129}"/>
    <dgm:cxn modelId="{34D67E96-37A2-415F-83FA-7DA368D7B33D}" type="presOf" srcId="{E95156F3-4E26-4984-99A0-A21080C34A90}" destId="{35BD3FBC-0008-4108-B815-15DB0C329BAF}" srcOrd="0" destOrd="0" presId="urn:microsoft.com/office/officeart/2005/8/layout/vProcess5"/>
    <dgm:cxn modelId="{45E947B1-BD5A-4900-AED5-30BC720E80D5}" type="presOf" srcId="{365AF39B-DBAA-4846-A579-FACDC2294EFC}" destId="{B96828C8-30C2-4875-858B-A5E9E99B8C31}" srcOrd="0" destOrd="0" presId="urn:microsoft.com/office/officeart/2005/8/layout/vProcess5"/>
    <dgm:cxn modelId="{B705EBBD-7779-41FC-A28D-C94AA746E998}" type="presOf" srcId="{066B1FF9-B4C8-44A3-B271-1E7BFBC527D5}" destId="{C90EDA0A-E7E3-4C74-B984-700863639C28}" srcOrd="1" destOrd="0" presId="urn:microsoft.com/office/officeart/2005/8/layout/vProcess5"/>
    <dgm:cxn modelId="{BB903AD6-B100-43F1-A4B8-9155D42B0B18}" type="presOf" srcId="{4E5D51ED-346C-401A-8E0B-9B459437FE74}" destId="{14A6BE25-E8F9-4FCA-82AA-212E72661812}" srcOrd="1" destOrd="0" presId="urn:microsoft.com/office/officeart/2005/8/layout/vProcess5"/>
    <dgm:cxn modelId="{C6D627E0-A9BF-4EA4-9B89-3BDA23896C65}" type="presOf" srcId="{DF22B19F-1E47-4C69-816D-77A7F1030FA3}" destId="{039BBD92-27D5-4914-A6E2-74428E3FDD8C}" srcOrd="1" destOrd="0" presId="urn:microsoft.com/office/officeart/2005/8/layout/vProcess5"/>
    <dgm:cxn modelId="{FEAD1927-E1C2-4155-867A-4C04B3B4CC0D}" type="presParOf" srcId="{B96828C8-30C2-4875-858B-A5E9E99B8C31}" destId="{7F378666-FD15-424B-8F4B-B68287D6BD5E}" srcOrd="0" destOrd="0" presId="urn:microsoft.com/office/officeart/2005/8/layout/vProcess5"/>
    <dgm:cxn modelId="{1882A46C-D113-46DD-820C-84703D71CD42}" type="presParOf" srcId="{B96828C8-30C2-4875-858B-A5E9E99B8C31}" destId="{DEDBDB49-6FC3-41A7-A71C-F9766ABCC9E3}" srcOrd="1" destOrd="0" presId="urn:microsoft.com/office/officeart/2005/8/layout/vProcess5"/>
    <dgm:cxn modelId="{FD38F50B-317D-4368-B89B-A206677F76C3}" type="presParOf" srcId="{B96828C8-30C2-4875-858B-A5E9E99B8C31}" destId="{C2BE51B8-0DC8-4ACF-B0AE-8748A31323B0}" srcOrd="2" destOrd="0" presId="urn:microsoft.com/office/officeart/2005/8/layout/vProcess5"/>
    <dgm:cxn modelId="{EC8732F8-8A9F-4F69-8161-F867E5D20DF1}" type="presParOf" srcId="{B96828C8-30C2-4875-858B-A5E9E99B8C31}" destId="{1066B696-83FB-426D-BBDE-6DF93758ED5E}" srcOrd="3" destOrd="0" presId="urn:microsoft.com/office/officeart/2005/8/layout/vProcess5"/>
    <dgm:cxn modelId="{5B46E5A1-4DA2-4DE6-8E6C-104789F4331C}" type="presParOf" srcId="{B96828C8-30C2-4875-858B-A5E9E99B8C31}" destId="{35BD3FBC-0008-4108-B815-15DB0C329BAF}" srcOrd="4" destOrd="0" presId="urn:microsoft.com/office/officeart/2005/8/layout/vProcess5"/>
    <dgm:cxn modelId="{18EB8BF5-E1BC-4D75-B461-15D647C01918}" type="presParOf" srcId="{B96828C8-30C2-4875-858B-A5E9E99B8C31}" destId="{6325A8CF-EA1A-40CD-9A2A-13BD90E0373F}" srcOrd="5" destOrd="0" presId="urn:microsoft.com/office/officeart/2005/8/layout/vProcess5"/>
    <dgm:cxn modelId="{6AD4A674-39DA-43F5-A963-0EA816C85AD7}" type="presParOf" srcId="{B96828C8-30C2-4875-858B-A5E9E99B8C31}" destId="{A6CD4BC1-CECE-4D68-BE42-6E5C125ED06F}" srcOrd="6" destOrd="0" presId="urn:microsoft.com/office/officeart/2005/8/layout/vProcess5"/>
    <dgm:cxn modelId="{37518A69-855F-49C0-B9AD-CE2BD1C6323A}" type="presParOf" srcId="{B96828C8-30C2-4875-858B-A5E9E99B8C31}" destId="{7DB08148-EB47-4012-9AEA-FA37612694E0}" srcOrd="7" destOrd="0" presId="urn:microsoft.com/office/officeart/2005/8/layout/vProcess5"/>
    <dgm:cxn modelId="{5D611BD9-26E3-4BC1-B411-98F73F21EC49}" type="presParOf" srcId="{B96828C8-30C2-4875-858B-A5E9E99B8C31}" destId="{039BBD92-27D5-4914-A6E2-74428E3FDD8C}" srcOrd="8" destOrd="0" presId="urn:microsoft.com/office/officeart/2005/8/layout/vProcess5"/>
    <dgm:cxn modelId="{979265A6-B185-4D75-AB5A-701A9CCCD66A}" type="presParOf" srcId="{B96828C8-30C2-4875-858B-A5E9E99B8C31}" destId="{C90EDA0A-E7E3-4C74-B984-700863639C28}" srcOrd="9" destOrd="0" presId="urn:microsoft.com/office/officeart/2005/8/layout/vProcess5"/>
    <dgm:cxn modelId="{C9F4C669-3118-4535-9AC5-853A0EA62567}" type="presParOf" srcId="{B96828C8-30C2-4875-858B-A5E9E99B8C31}" destId="{14A6BE25-E8F9-4FCA-82AA-212E72661812}" srcOrd="10" destOrd="0" presId="urn:microsoft.com/office/officeart/2005/8/layout/vProcess5"/>
    <dgm:cxn modelId="{533A4260-2751-490D-ABFD-9120CAC10DD6}" type="presParOf" srcId="{B96828C8-30C2-4875-858B-A5E9E99B8C31}" destId="{9DC919FA-C47F-4DA6-AE8C-4B1FD1718498}" srcOrd="11" destOrd="0" presId="urn:microsoft.com/office/officeart/2005/8/layout/v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B3D5A4-59CE-4DCD-A6FF-68C609BC097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EC174AF8-9F16-4BAA-AF48-2B0B641DC5EF}">
      <dgm:prSet phldrT="[Texte]"/>
      <dgm:spPr/>
      <dgm:t>
        <a:bodyPr/>
        <a:lstStyle/>
        <a:p>
          <a:pPr>
            <a:buFont typeface="Calibri" panose="020F0502020204030204" pitchFamily="34" charset="0"/>
            <a:buChar char="-"/>
          </a:pPr>
          <a:r>
            <a:rPr lang="fr-FR" dirty="0"/>
            <a:t>Couche de roulement en béton bitumineux d’épaisseur : </a:t>
          </a:r>
          <a:r>
            <a:rPr lang="fr-FR" dirty="0">
              <a:solidFill>
                <a:srgbClr val="0F6FC6"/>
              </a:solidFill>
            </a:rPr>
            <a:t>6cm.</a:t>
          </a:r>
        </a:p>
      </dgm:t>
    </dgm:pt>
    <dgm:pt modelId="{735E6F8C-492B-4218-B2BB-C63CD8AD3999}" type="parTrans" cxnId="{BF76C752-0F81-4881-A96D-BC06CC8B72C3}">
      <dgm:prSet/>
      <dgm:spPr/>
      <dgm:t>
        <a:bodyPr/>
        <a:lstStyle/>
        <a:p>
          <a:endParaRPr lang="fr-FR"/>
        </a:p>
      </dgm:t>
    </dgm:pt>
    <dgm:pt modelId="{4EAF8128-A58A-417D-AA7C-B022D3E2730B}" type="sibTrans" cxnId="{BF76C752-0F81-4881-A96D-BC06CC8B72C3}">
      <dgm:prSet/>
      <dgm:spPr/>
      <dgm:t>
        <a:bodyPr/>
        <a:lstStyle/>
        <a:p>
          <a:endParaRPr lang="fr-FR"/>
        </a:p>
      </dgm:t>
    </dgm:pt>
    <dgm:pt modelId="{2EF1CD0A-88D1-402B-88EB-5B97780C5F90}">
      <dgm:prSet phldrT="[Texte]"/>
      <dgm:spPr/>
      <dgm:t>
        <a:bodyPr/>
        <a:lstStyle/>
        <a:p>
          <a:pPr>
            <a:buFont typeface="Calibri" panose="020F0502020204030204" pitchFamily="34" charset="0"/>
            <a:buChar char="-"/>
          </a:pPr>
          <a:r>
            <a:rPr lang="fr-FR" dirty="0"/>
            <a:t>Couche de base en grave bitume d’épaisseur :</a:t>
          </a:r>
        </a:p>
      </dgm:t>
    </dgm:pt>
    <dgm:pt modelId="{DB50726E-EFC4-447C-9560-36534FA77B19}" type="parTrans" cxnId="{2E4B237D-AE09-4A24-82E9-17F785631DFC}">
      <dgm:prSet/>
      <dgm:spPr/>
      <dgm:t>
        <a:bodyPr/>
        <a:lstStyle/>
        <a:p>
          <a:endParaRPr lang="fr-FR"/>
        </a:p>
      </dgm:t>
    </dgm:pt>
    <dgm:pt modelId="{D6BA8456-EC42-4E0F-9BBE-D4DDE5B89E4D}" type="sibTrans" cxnId="{2E4B237D-AE09-4A24-82E9-17F785631DFC}">
      <dgm:prSet/>
      <dgm:spPr/>
      <dgm:t>
        <a:bodyPr/>
        <a:lstStyle/>
        <a:p>
          <a:endParaRPr lang="fr-FR"/>
        </a:p>
      </dgm:t>
    </dgm:pt>
    <dgm:pt modelId="{BAFEE855-3001-4EA6-BADE-2FF186CE4815}">
      <dgm:prSet phldrT="[Texte]"/>
      <dgm:spPr/>
      <dgm:t>
        <a:bodyPr/>
        <a:lstStyle/>
        <a:p>
          <a:pPr>
            <a:buFont typeface="Calibri" panose="020F0502020204030204" pitchFamily="34" charset="0"/>
            <a:buChar char="-"/>
          </a:pPr>
          <a:r>
            <a:rPr lang="fr-FR" dirty="0"/>
            <a:t>Couche de fondation en grave concassé d’épaisseur :</a:t>
          </a:r>
        </a:p>
      </dgm:t>
    </dgm:pt>
    <dgm:pt modelId="{4AA28B89-46F7-467C-B41B-D80039302B84}" type="parTrans" cxnId="{6766F1F5-7013-4285-8FE7-1D75FB87BA43}">
      <dgm:prSet/>
      <dgm:spPr/>
      <dgm:t>
        <a:bodyPr/>
        <a:lstStyle/>
        <a:p>
          <a:endParaRPr lang="fr-FR"/>
        </a:p>
      </dgm:t>
    </dgm:pt>
    <dgm:pt modelId="{648CEFA4-7A38-4FA9-ADDD-701C8797175F}" type="sibTrans" cxnId="{6766F1F5-7013-4285-8FE7-1D75FB87BA43}">
      <dgm:prSet/>
      <dgm:spPr/>
      <dgm:t>
        <a:bodyPr/>
        <a:lstStyle/>
        <a:p>
          <a:endParaRPr lang="fr-FR"/>
        </a:p>
      </dgm:t>
    </dgm:pt>
    <dgm:pt modelId="{0D278650-0CA9-4D68-9530-4B0126666EE1}" type="pres">
      <dgm:prSet presAssocID="{43B3D5A4-59CE-4DCD-A6FF-68C609BC097D}" presName="Name0" presStyleCnt="0">
        <dgm:presLayoutVars>
          <dgm:chMax val="7"/>
          <dgm:chPref val="7"/>
          <dgm:dir/>
        </dgm:presLayoutVars>
      </dgm:prSet>
      <dgm:spPr/>
    </dgm:pt>
    <dgm:pt modelId="{68726F7C-EAF9-482F-BFC5-1497AB1E588B}" type="pres">
      <dgm:prSet presAssocID="{43B3D5A4-59CE-4DCD-A6FF-68C609BC097D}" presName="Name1" presStyleCnt="0"/>
      <dgm:spPr/>
    </dgm:pt>
    <dgm:pt modelId="{C3C8E1FC-988C-4EFA-BFFF-3AD559BDB0B0}" type="pres">
      <dgm:prSet presAssocID="{43B3D5A4-59CE-4DCD-A6FF-68C609BC097D}" presName="cycle" presStyleCnt="0"/>
      <dgm:spPr/>
    </dgm:pt>
    <dgm:pt modelId="{ED71AA82-062B-4939-A3A6-41E7EFC61A71}" type="pres">
      <dgm:prSet presAssocID="{43B3D5A4-59CE-4DCD-A6FF-68C609BC097D}" presName="srcNode" presStyleLbl="node1" presStyleIdx="0" presStyleCnt="3"/>
      <dgm:spPr/>
    </dgm:pt>
    <dgm:pt modelId="{BEC2DC8E-6435-4050-A0E2-94C4A87AA334}" type="pres">
      <dgm:prSet presAssocID="{43B3D5A4-59CE-4DCD-A6FF-68C609BC097D}" presName="conn" presStyleLbl="parChTrans1D2" presStyleIdx="0" presStyleCnt="1"/>
      <dgm:spPr/>
    </dgm:pt>
    <dgm:pt modelId="{8FE785CD-5D5E-4F88-A3B1-04EE8C889B46}" type="pres">
      <dgm:prSet presAssocID="{43B3D5A4-59CE-4DCD-A6FF-68C609BC097D}" presName="extraNode" presStyleLbl="node1" presStyleIdx="0" presStyleCnt="3"/>
      <dgm:spPr/>
    </dgm:pt>
    <dgm:pt modelId="{5584826B-F671-44CA-8C50-30E2957FF89E}" type="pres">
      <dgm:prSet presAssocID="{43B3D5A4-59CE-4DCD-A6FF-68C609BC097D}" presName="dstNode" presStyleLbl="node1" presStyleIdx="0" presStyleCnt="3"/>
      <dgm:spPr/>
    </dgm:pt>
    <dgm:pt modelId="{36258E84-BB59-4A7D-8559-CE11A8A78780}" type="pres">
      <dgm:prSet presAssocID="{EC174AF8-9F16-4BAA-AF48-2B0B641DC5EF}" presName="text_1" presStyleLbl="node1" presStyleIdx="0" presStyleCnt="3">
        <dgm:presLayoutVars>
          <dgm:bulletEnabled val="1"/>
        </dgm:presLayoutVars>
      </dgm:prSet>
      <dgm:spPr/>
    </dgm:pt>
    <dgm:pt modelId="{0A97CCB4-D7AD-4240-AEBC-821F8CEF2495}" type="pres">
      <dgm:prSet presAssocID="{EC174AF8-9F16-4BAA-AF48-2B0B641DC5EF}" presName="accent_1" presStyleCnt="0"/>
      <dgm:spPr/>
    </dgm:pt>
    <dgm:pt modelId="{727D9811-A5E5-4FDF-AA3E-5A5AA75C3476}" type="pres">
      <dgm:prSet presAssocID="{EC174AF8-9F16-4BAA-AF48-2B0B641DC5EF}" presName="accentRepeatNode" presStyleLbl="solidFgAcc1" presStyleIdx="0" presStyleCnt="3"/>
      <dgm:spPr/>
    </dgm:pt>
    <dgm:pt modelId="{CC4C44CE-039B-4DBC-B061-C758EFF55ABE}" type="pres">
      <dgm:prSet presAssocID="{2EF1CD0A-88D1-402B-88EB-5B97780C5F90}" presName="text_2" presStyleLbl="node1" presStyleIdx="1" presStyleCnt="3">
        <dgm:presLayoutVars>
          <dgm:bulletEnabled val="1"/>
        </dgm:presLayoutVars>
      </dgm:prSet>
      <dgm:spPr/>
    </dgm:pt>
    <dgm:pt modelId="{C532C66A-39E7-4A75-A8CC-6E3027BC56D3}" type="pres">
      <dgm:prSet presAssocID="{2EF1CD0A-88D1-402B-88EB-5B97780C5F90}" presName="accent_2" presStyleCnt="0"/>
      <dgm:spPr/>
    </dgm:pt>
    <dgm:pt modelId="{E9D2C2AE-B961-4ADF-96D1-2EB4D87830F8}" type="pres">
      <dgm:prSet presAssocID="{2EF1CD0A-88D1-402B-88EB-5B97780C5F90}" presName="accentRepeatNode" presStyleLbl="solidFgAcc1" presStyleIdx="1" presStyleCnt="3"/>
      <dgm:spPr/>
    </dgm:pt>
    <dgm:pt modelId="{D9BB2732-04F1-477E-81A9-BD2C5F0DB254}" type="pres">
      <dgm:prSet presAssocID="{BAFEE855-3001-4EA6-BADE-2FF186CE4815}" presName="text_3" presStyleLbl="node1" presStyleIdx="2" presStyleCnt="3">
        <dgm:presLayoutVars>
          <dgm:bulletEnabled val="1"/>
        </dgm:presLayoutVars>
      </dgm:prSet>
      <dgm:spPr/>
    </dgm:pt>
    <dgm:pt modelId="{E3F8114F-0A80-4464-AA30-065828424510}" type="pres">
      <dgm:prSet presAssocID="{BAFEE855-3001-4EA6-BADE-2FF186CE4815}" presName="accent_3" presStyleCnt="0"/>
      <dgm:spPr/>
    </dgm:pt>
    <dgm:pt modelId="{C1AB753F-F94B-47F2-9FD8-3BC64D088577}" type="pres">
      <dgm:prSet presAssocID="{BAFEE855-3001-4EA6-BADE-2FF186CE4815}" presName="accentRepeatNode" presStyleLbl="solidFgAcc1" presStyleIdx="2" presStyleCnt="3"/>
      <dgm:spPr/>
    </dgm:pt>
  </dgm:ptLst>
  <dgm:cxnLst>
    <dgm:cxn modelId="{81055019-CD96-4A7A-897D-3B8CB50FCC13}" type="presOf" srcId="{4EAF8128-A58A-417D-AA7C-B022D3E2730B}" destId="{BEC2DC8E-6435-4050-A0E2-94C4A87AA334}" srcOrd="0" destOrd="0" presId="urn:microsoft.com/office/officeart/2008/layout/VerticalCurvedList"/>
    <dgm:cxn modelId="{02987525-9686-41D6-9C9E-CCEA0B0D92D5}" type="presOf" srcId="{2EF1CD0A-88D1-402B-88EB-5B97780C5F90}" destId="{CC4C44CE-039B-4DBC-B061-C758EFF55ABE}" srcOrd="0" destOrd="0" presId="urn:microsoft.com/office/officeart/2008/layout/VerticalCurvedList"/>
    <dgm:cxn modelId="{75103A70-3C23-49F7-8364-8CE878122D62}" type="presOf" srcId="{43B3D5A4-59CE-4DCD-A6FF-68C609BC097D}" destId="{0D278650-0CA9-4D68-9530-4B0126666EE1}" srcOrd="0" destOrd="0" presId="urn:microsoft.com/office/officeart/2008/layout/VerticalCurvedList"/>
    <dgm:cxn modelId="{BF76C752-0F81-4881-A96D-BC06CC8B72C3}" srcId="{43B3D5A4-59CE-4DCD-A6FF-68C609BC097D}" destId="{EC174AF8-9F16-4BAA-AF48-2B0B641DC5EF}" srcOrd="0" destOrd="0" parTransId="{735E6F8C-492B-4218-B2BB-C63CD8AD3999}" sibTransId="{4EAF8128-A58A-417D-AA7C-B022D3E2730B}"/>
    <dgm:cxn modelId="{2E4B237D-AE09-4A24-82E9-17F785631DFC}" srcId="{43B3D5A4-59CE-4DCD-A6FF-68C609BC097D}" destId="{2EF1CD0A-88D1-402B-88EB-5B97780C5F90}" srcOrd="1" destOrd="0" parTransId="{DB50726E-EFC4-447C-9560-36534FA77B19}" sibTransId="{D6BA8456-EC42-4E0F-9BBE-D4DDE5B89E4D}"/>
    <dgm:cxn modelId="{C1F2BC87-34EF-40B4-89DE-A4CA7B5C36F1}" type="presOf" srcId="{BAFEE855-3001-4EA6-BADE-2FF186CE4815}" destId="{D9BB2732-04F1-477E-81A9-BD2C5F0DB254}" srcOrd="0" destOrd="0" presId="urn:microsoft.com/office/officeart/2008/layout/VerticalCurvedList"/>
    <dgm:cxn modelId="{C58174C6-E42B-4A16-A752-B5DF8212D8F7}" type="presOf" srcId="{EC174AF8-9F16-4BAA-AF48-2B0B641DC5EF}" destId="{36258E84-BB59-4A7D-8559-CE11A8A78780}" srcOrd="0" destOrd="0" presId="urn:microsoft.com/office/officeart/2008/layout/VerticalCurvedList"/>
    <dgm:cxn modelId="{6766F1F5-7013-4285-8FE7-1D75FB87BA43}" srcId="{43B3D5A4-59CE-4DCD-A6FF-68C609BC097D}" destId="{BAFEE855-3001-4EA6-BADE-2FF186CE4815}" srcOrd="2" destOrd="0" parTransId="{4AA28B89-46F7-467C-B41B-D80039302B84}" sibTransId="{648CEFA4-7A38-4FA9-ADDD-701C8797175F}"/>
    <dgm:cxn modelId="{897F8B31-236E-4BA5-A7E8-4A3EEC97FF12}" type="presParOf" srcId="{0D278650-0CA9-4D68-9530-4B0126666EE1}" destId="{68726F7C-EAF9-482F-BFC5-1497AB1E588B}" srcOrd="0" destOrd="0" presId="urn:microsoft.com/office/officeart/2008/layout/VerticalCurvedList"/>
    <dgm:cxn modelId="{45F4085F-4831-4370-83A8-3B32445959B8}" type="presParOf" srcId="{68726F7C-EAF9-482F-BFC5-1497AB1E588B}" destId="{C3C8E1FC-988C-4EFA-BFFF-3AD559BDB0B0}" srcOrd="0" destOrd="0" presId="urn:microsoft.com/office/officeart/2008/layout/VerticalCurvedList"/>
    <dgm:cxn modelId="{C7EB31B9-8AC0-4F03-84DC-29CACF70C1B9}" type="presParOf" srcId="{C3C8E1FC-988C-4EFA-BFFF-3AD559BDB0B0}" destId="{ED71AA82-062B-4939-A3A6-41E7EFC61A71}" srcOrd="0" destOrd="0" presId="urn:microsoft.com/office/officeart/2008/layout/VerticalCurvedList"/>
    <dgm:cxn modelId="{D7D1A0D0-60CD-4B6C-8523-2AEFF27E0EE5}" type="presParOf" srcId="{C3C8E1FC-988C-4EFA-BFFF-3AD559BDB0B0}" destId="{BEC2DC8E-6435-4050-A0E2-94C4A87AA334}" srcOrd="1" destOrd="0" presId="urn:microsoft.com/office/officeart/2008/layout/VerticalCurvedList"/>
    <dgm:cxn modelId="{9F0A8048-E01B-4435-97AD-356E96B3E42D}" type="presParOf" srcId="{C3C8E1FC-988C-4EFA-BFFF-3AD559BDB0B0}" destId="{8FE785CD-5D5E-4F88-A3B1-04EE8C889B46}" srcOrd="2" destOrd="0" presId="urn:microsoft.com/office/officeart/2008/layout/VerticalCurvedList"/>
    <dgm:cxn modelId="{D0DEB4C2-6D30-4FBA-BCDB-CB9D7E029D6A}" type="presParOf" srcId="{C3C8E1FC-988C-4EFA-BFFF-3AD559BDB0B0}" destId="{5584826B-F671-44CA-8C50-30E2957FF89E}" srcOrd="3" destOrd="0" presId="urn:microsoft.com/office/officeart/2008/layout/VerticalCurvedList"/>
    <dgm:cxn modelId="{D28558E2-4A59-453A-9D33-5457A4BE5F67}" type="presParOf" srcId="{68726F7C-EAF9-482F-BFC5-1497AB1E588B}" destId="{36258E84-BB59-4A7D-8559-CE11A8A78780}" srcOrd="1" destOrd="0" presId="urn:microsoft.com/office/officeart/2008/layout/VerticalCurvedList"/>
    <dgm:cxn modelId="{A675D533-08FE-4841-8084-FDCE88ED0905}" type="presParOf" srcId="{68726F7C-EAF9-482F-BFC5-1497AB1E588B}" destId="{0A97CCB4-D7AD-4240-AEBC-821F8CEF2495}" srcOrd="2" destOrd="0" presId="urn:microsoft.com/office/officeart/2008/layout/VerticalCurvedList"/>
    <dgm:cxn modelId="{D4748BD9-5F8D-4E84-BB6E-D08EE8FD147A}" type="presParOf" srcId="{0A97CCB4-D7AD-4240-AEBC-821F8CEF2495}" destId="{727D9811-A5E5-4FDF-AA3E-5A5AA75C3476}" srcOrd="0" destOrd="0" presId="urn:microsoft.com/office/officeart/2008/layout/VerticalCurvedList"/>
    <dgm:cxn modelId="{9C843009-2280-4AD3-B7E5-A9B09D9CE2F5}" type="presParOf" srcId="{68726F7C-EAF9-482F-BFC5-1497AB1E588B}" destId="{CC4C44CE-039B-4DBC-B061-C758EFF55ABE}" srcOrd="3" destOrd="0" presId="urn:microsoft.com/office/officeart/2008/layout/VerticalCurvedList"/>
    <dgm:cxn modelId="{E89D6014-D090-4C5A-9B95-8748A802C2C6}" type="presParOf" srcId="{68726F7C-EAF9-482F-BFC5-1497AB1E588B}" destId="{C532C66A-39E7-4A75-A8CC-6E3027BC56D3}" srcOrd="4" destOrd="0" presId="urn:microsoft.com/office/officeart/2008/layout/VerticalCurvedList"/>
    <dgm:cxn modelId="{0C2870D8-4EC5-490F-9140-0980E2440D3A}" type="presParOf" srcId="{C532C66A-39E7-4A75-A8CC-6E3027BC56D3}" destId="{E9D2C2AE-B961-4ADF-96D1-2EB4D87830F8}" srcOrd="0" destOrd="0" presId="urn:microsoft.com/office/officeart/2008/layout/VerticalCurvedList"/>
    <dgm:cxn modelId="{773692E0-B8A7-4C8A-B7A3-8EA204F8541F}" type="presParOf" srcId="{68726F7C-EAF9-482F-BFC5-1497AB1E588B}" destId="{D9BB2732-04F1-477E-81A9-BD2C5F0DB254}" srcOrd="5" destOrd="0" presId="urn:microsoft.com/office/officeart/2008/layout/VerticalCurvedList"/>
    <dgm:cxn modelId="{72803717-3C27-473B-B1D2-00BD982DEF4F}" type="presParOf" srcId="{68726F7C-EAF9-482F-BFC5-1497AB1E588B}" destId="{E3F8114F-0A80-4464-AA30-065828424510}" srcOrd="6" destOrd="0" presId="urn:microsoft.com/office/officeart/2008/layout/VerticalCurvedList"/>
    <dgm:cxn modelId="{C63838BF-FC6C-4A94-AD73-CAE97398D606}" type="presParOf" srcId="{E3F8114F-0A80-4464-AA30-065828424510}" destId="{C1AB753F-F94B-47F2-9FD8-3BC64D08857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078D7E-EB0A-420D-945E-B03D125B348D}"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fr-FR"/>
        </a:p>
      </dgm:t>
    </dgm:pt>
    <dgm:pt modelId="{2BB22E9D-48D1-41CB-9162-CCC42D7DA04F}">
      <dgm:prSet phldrT="[Texte]"/>
      <dgm:spPr/>
      <dgm:t>
        <a:bodyPr/>
        <a:lstStyle/>
        <a:p>
          <a:r>
            <a:rPr lang="fr-FR" b="1" dirty="0"/>
            <a:t>Choix de la variante</a:t>
          </a:r>
        </a:p>
      </dgm:t>
    </dgm:pt>
    <dgm:pt modelId="{9BF98902-F5E1-4667-89D4-292A45007DF2}" type="parTrans" cxnId="{8EC571B0-1AF2-4CEE-BA23-A695E5BC6F39}">
      <dgm:prSet/>
      <dgm:spPr/>
      <dgm:t>
        <a:bodyPr/>
        <a:lstStyle/>
        <a:p>
          <a:endParaRPr lang="fr-FR"/>
        </a:p>
      </dgm:t>
    </dgm:pt>
    <dgm:pt modelId="{4BE442B8-A2D2-41E7-90D8-840B65336458}" type="sibTrans" cxnId="{8EC571B0-1AF2-4CEE-BA23-A695E5BC6F39}">
      <dgm:prSet/>
      <dgm:spPr/>
      <dgm:t>
        <a:bodyPr/>
        <a:lstStyle/>
        <a:p>
          <a:endParaRPr lang="fr-FR"/>
        </a:p>
      </dgm:t>
    </dgm:pt>
    <dgm:pt modelId="{7CD87797-84BD-462D-A43D-7495422B54E0}">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1100" b="0" i="0" dirty="0"/>
            <a:t>Pont à poutres en béton précontraint</a:t>
          </a:r>
        </a:p>
        <a:p>
          <a:r>
            <a:rPr lang="fr-FR" sz="1100" b="0" i="0" dirty="0"/>
            <a:t>VIPP</a:t>
          </a:r>
          <a:endParaRPr lang="fr-FR" sz="1100" dirty="0"/>
        </a:p>
      </dgm:t>
    </dgm:pt>
    <dgm:pt modelId="{77E8F4F3-9ACD-4201-83FE-D3CCCCD06880}" type="parTrans" cxnId="{07AAF35C-E793-417F-8B0A-ACE21333FDF6}">
      <dgm:prSet/>
      <dgm:spPr/>
      <dgm:t>
        <a:bodyPr/>
        <a:lstStyle/>
        <a:p>
          <a:endParaRPr lang="fr-FR"/>
        </a:p>
      </dgm:t>
    </dgm:pt>
    <dgm:pt modelId="{E5F67161-9482-4123-AAF7-E95F4E08974F}" type="sibTrans" cxnId="{07AAF35C-E793-417F-8B0A-ACE21333FDF6}">
      <dgm:prSet/>
      <dgm:spPr/>
      <dgm:t>
        <a:bodyPr/>
        <a:lstStyle/>
        <a:p>
          <a:endParaRPr lang="fr-FR"/>
        </a:p>
      </dgm:t>
    </dgm:pt>
    <dgm:pt modelId="{EC26B672-255F-4BCE-954F-7CC07FB0739B}">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1100" b="0" i="0" dirty="0"/>
            <a:t>Pont caisson construit par encorbellements successifs</a:t>
          </a:r>
          <a:endParaRPr lang="fr-FR" sz="1100" dirty="0"/>
        </a:p>
      </dgm:t>
    </dgm:pt>
    <dgm:pt modelId="{F34F444D-3E2F-479F-9CE4-1E125671AEEC}" type="parTrans" cxnId="{5F5F9055-0EF2-490C-9C3C-66211237E11D}">
      <dgm:prSet/>
      <dgm:spPr/>
      <dgm:t>
        <a:bodyPr/>
        <a:lstStyle/>
        <a:p>
          <a:endParaRPr lang="fr-FR"/>
        </a:p>
      </dgm:t>
    </dgm:pt>
    <dgm:pt modelId="{B6D5F5BF-558D-4E18-8966-F1E9723B615F}" type="sibTrans" cxnId="{5F5F9055-0EF2-490C-9C3C-66211237E11D}">
      <dgm:prSet/>
      <dgm:spPr/>
      <dgm:t>
        <a:bodyPr/>
        <a:lstStyle/>
        <a:p>
          <a:endParaRPr lang="fr-FR"/>
        </a:p>
      </dgm:t>
    </dgm:pt>
    <dgm:pt modelId="{62829433-19E8-4DFE-9AAF-40D0B0F5C030}">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1200" b="0" i="0" dirty="0"/>
            <a:t>Pont mixte</a:t>
          </a:r>
          <a:endParaRPr lang="fr-FR" sz="1200" dirty="0"/>
        </a:p>
      </dgm:t>
    </dgm:pt>
    <dgm:pt modelId="{42767500-1AD2-4FA5-832F-78C70C869B94}" type="parTrans" cxnId="{B2D5AA7F-9D73-4F0F-9118-50836B8E9DB4}">
      <dgm:prSet/>
      <dgm:spPr/>
      <dgm:t>
        <a:bodyPr/>
        <a:lstStyle/>
        <a:p>
          <a:endParaRPr lang="fr-FR"/>
        </a:p>
      </dgm:t>
    </dgm:pt>
    <dgm:pt modelId="{F10CB054-705D-4ECF-94AF-0DD3F0EF144C}" type="sibTrans" cxnId="{B2D5AA7F-9D73-4F0F-9118-50836B8E9DB4}">
      <dgm:prSet/>
      <dgm:spPr/>
      <dgm:t>
        <a:bodyPr/>
        <a:lstStyle/>
        <a:p>
          <a:endParaRPr lang="fr-FR"/>
        </a:p>
      </dgm:t>
    </dgm:pt>
    <dgm:pt modelId="{64ECC7FC-C8E0-4C7F-8B19-D84B734BC576}" type="pres">
      <dgm:prSet presAssocID="{14078D7E-EB0A-420D-945E-B03D125B348D}" presName="Name0" presStyleCnt="0">
        <dgm:presLayoutVars>
          <dgm:chMax val="1"/>
          <dgm:dir/>
          <dgm:animLvl val="ctr"/>
          <dgm:resizeHandles val="exact"/>
        </dgm:presLayoutVars>
      </dgm:prSet>
      <dgm:spPr/>
    </dgm:pt>
    <dgm:pt modelId="{B4921488-D20C-47F6-B6AD-7914A0187A2D}" type="pres">
      <dgm:prSet presAssocID="{2BB22E9D-48D1-41CB-9162-CCC42D7DA04F}" presName="centerShape" presStyleLbl="node0" presStyleIdx="0" presStyleCnt="1"/>
      <dgm:spPr/>
    </dgm:pt>
    <dgm:pt modelId="{4511BBC6-5468-4C0D-8E0F-23775FB84523}" type="pres">
      <dgm:prSet presAssocID="{7CD87797-84BD-462D-A43D-7495422B54E0}" presName="node" presStyleLbl="node1" presStyleIdx="0" presStyleCnt="3" custScaleX="127658" custScaleY="127658">
        <dgm:presLayoutVars>
          <dgm:bulletEnabled val="1"/>
        </dgm:presLayoutVars>
      </dgm:prSet>
      <dgm:spPr/>
    </dgm:pt>
    <dgm:pt modelId="{3625C632-3060-4A13-8CFB-8F574786227B}" type="pres">
      <dgm:prSet presAssocID="{7CD87797-84BD-462D-A43D-7495422B54E0}" presName="dummy" presStyleCnt="0"/>
      <dgm:spPr/>
    </dgm:pt>
    <dgm:pt modelId="{7BB07C3F-1F70-4790-9DB1-0C32E904442E}" type="pres">
      <dgm:prSet presAssocID="{E5F67161-9482-4123-AAF7-E95F4E08974F}" presName="sibTrans" presStyleLbl="sibTrans2D1" presStyleIdx="0" presStyleCnt="3"/>
      <dgm:spPr/>
    </dgm:pt>
    <dgm:pt modelId="{99F56154-8ECB-4BA6-8745-61F5384A7661}" type="pres">
      <dgm:prSet presAssocID="{EC26B672-255F-4BCE-954F-7CC07FB0739B}" presName="node" presStyleLbl="node1" presStyleIdx="1" presStyleCnt="3" custScaleX="127658" custScaleY="127658">
        <dgm:presLayoutVars>
          <dgm:bulletEnabled val="1"/>
        </dgm:presLayoutVars>
      </dgm:prSet>
      <dgm:spPr/>
    </dgm:pt>
    <dgm:pt modelId="{C13828B9-D459-451D-AE27-92FE9BA134D1}" type="pres">
      <dgm:prSet presAssocID="{EC26B672-255F-4BCE-954F-7CC07FB0739B}" presName="dummy" presStyleCnt="0"/>
      <dgm:spPr/>
    </dgm:pt>
    <dgm:pt modelId="{26D2FBF9-BCC2-4A35-81B9-411E14B014AD}" type="pres">
      <dgm:prSet presAssocID="{B6D5F5BF-558D-4E18-8966-F1E9723B615F}" presName="sibTrans" presStyleLbl="sibTrans2D1" presStyleIdx="1" presStyleCnt="3"/>
      <dgm:spPr/>
    </dgm:pt>
    <dgm:pt modelId="{BF97E01C-2E66-4096-96DF-E43A40C25FFF}" type="pres">
      <dgm:prSet presAssocID="{62829433-19E8-4DFE-9AAF-40D0B0F5C030}" presName="node" presStyleLbl="node1" presStyleIdx="2" presStyleCnt="3" custScaleX="127658" custScaleY="127658">
        <dgm:presLayoutVars>
          <dgm:bulletEnabled val="1"/>
        </dgm:presLayoutVars>
      </dgm:prSet>
      <dgm:spPr/>
    </dgm:pt>
    <dgm:pt modelId="{48A1BB8A-7910-4E46-A800-05128596BB5B}" type="pres">
      <dgm:prSet presAssocID="{62829433-19E8-4DFE-9AAF-40D0B0F5C030}" presName="dummy" presStyleCnt="0"/>
      <dgm:spPr/>
    </dgm:pt>
    <dgm:pt modelId="{7B0BB5DA-0FEC-4497-AE99-6C5C7BECA06A}" type="pres">
      <dgm:prSet presAssocID="{F10CB054-705D-4ECF-94AF-0DD3F0EF144C}" presName="sibTrans" presStyleLbl="sibTrans2D1" presStyleIdx="2" presStyleCnt="3"/>
      <dgm:spPr/>
    </dgm:pt>
  </dgm:ptLst>
  <dgm:cxnLst>
    <dgm:cxn modelId="{C9918E01-1C43-4FF4-A87E-B2542979CE33}" type="presOf" srcId="{7CD87797-84BD-462D-A43D-7495422B54E0}" destId="{4511BBC6-5468-4C0D-8E0F-23775FB84523}" srcOrd="0" destOrd="0" presId="urn:microsoft.com/office/officeart/2005/8/layout/radial6"/>
    <dgm:cxn modelId="{BF0A101B-2E72-409A-BD14-7F98857F5C60}" type="presOf" srcId="{E5F67161-9482-4123-AAF7-E95F4E08974F}" destId="{7BB07C3F-1F70-4790-9DB1-0C32E904442E}" srcOrd="0" destOrd="0" presId="urn:microsoft.com/office/officeart/2005/8/layout/radial6"/>
    <dgm:cxn modelId="{ED0E8036-E74B-4D5A-9F75-A1E392D566BB}" type="presOf" srcId="{B6D5F5BF-558D-4E18-8966-F1E9723B615F}" destId="{26D2FBF9-BCC2-4A35-81B9-411E14B014AD}" srcOrd="0" destOrd="0" presId="urn:microsoft.com/office/officeart/2005/8/layout/radial6"/>
    <dgm:cxn modelId="{FC32B43D-9F8E-42CC-B75D-62125DA99BFF}" type="presOf" srcId="{2BB22E9D-48D1-41CB-9162-CCC42D7DA04F}" destId="{B4921488-D20C-47F6-B6AD-7914A0187A2D}" srcOrd="0" destOrd="0" presId="urn:microsoft.com/office/officeart/2005/8/layout/radial6"/>
    <dgm:cxn modelId="{07AAF35C-E793-417F-8B0A-ACE21333FDF6}" srcId="{2BB22E9D-48D1-41CB-9162-CCC42D7DA04F}" destId="{7CD87797-84BD-462D-A43D-7495422B54E0}" srcOrd="0" destOrd="0" parTransId="{77E8F4F3-9ACD-4201-83FE-D3CCCCD06880}" sibTransId="{E5F67161-9482-4123-AAF7-E95F4E08974F}"/>
    <dgm:cxn modelId="{2A341B63-5780-40B6-9B19-7844E49A9F51}" type="presOf" srcId="{F10CB054-705D-4ECF-94AF-0DD3F0EF144C}" destId="{7B0BB5DA-0FEC-4497-AE99-6C5C7BECA06A}" srcOrd="0" destOrd="0" presId="urn:microsoft.com/office/officeart/2005/8/layout/radial6"/>
    <dgm:cxn modelId="{A87F7363-F3F9-49CF-ACEC-3370AF06F217}" type="presOf" srcId="{EC26B672-255F-4BCE-954F-7CC07FB0739B}" destId="{99F56154-8ECB-4BA6-8745-61F5384A7661}" srcOrd="0" destOrd="0" presId="urn:microsoft.com/office/officeart/2005/8/layout/radial6"/>
    <dgm:cxn modelId="{5F5F9055-0EF2-490C-9C3C-66211237E11D}" srcId="{2BB22E9D-48D1-41CB-9162-CCC42D7DA04F}" destId="{EC26B672-255F-4BCE-954F-7CC07FB0739B}" srcOrd="1" destOrd="0" parTransId="{F34F444D-3E2F-479F-9CE4-1E125671AEEC}" sibTransId="{B6D5F5BF-558D-4E18-8966-F1E9723B615F}"/>
    <dgm:cxn modelId="{8D209676-38D2-4B0B-B1A1-79BF89CEA5A7}" type="presOf" srcId="{62829433-19E8-4DFE-9AAF-40D0B0F5C030}" destId="{BF97E01C-2E66-4096-96DF-E43A40C25FFF}" srcOrd="0" destOrd="0" presId="urn:microsoft.com/office/officeart/2005/8/layout/radial6"/>
    <dgm:cxn modelId="{9468767A-AEEE-427A-B5F3-8AEBC144C5EA}" type="presOf" srcId="{14078D7E-EB0A-420D-945E-B03D125B348D}" destId="{64ECC7FC-C8E0-4C7F-8B19-D84B734BC576}" srcOrd="0" destOrd="0" presId="urn:microsoft.com/office/officeart/2005/8/layout/radial6"/>
    <dgm:cxn modelId="{B2D5AA7F-9D73-4F0F-9118-50836B8E9DB4}" srcId="{2BB22E9D-48D1-41CB-9162-CCC42D7DA04F}" destId="{62829433-19E8-4DFE-9AAF-40D0B0F5C030}" srcOrd="2" destOrd="0" parTransId="{42767500-1AD2-4FA5-832F-78C70C869B94}" sibTransId="{F10CB054-705D-4ECF-94AF-0DD3F0EF144C}"/>
    <dgm:cxn modelId="{8EC571B0-1AF2-4CEE-BA23-A695E5BC6F39}" srcId="{14078D7E-EB0A-420D-945E-B03D125B348D}" destId="{2BB22E9D-48D1-41CB-9162-CCC42D7DA04F}" srcOrd="0" destOrd="0" parTransId="{9BF98902-F5E1-4667-89D4-292A45007DF2}" sibTransId="{4BE442B8-A2D2-41E7-90D8-840B65336458}"/>
    <dgm:cxn modelId="{3E30108D-8C02-4ABC-ADE5-D418641D432A}" type="presParOf" srcId="{64ECC7FC-C8E0-4C7F-8B19-D84B734BC576}" destId="{B4921488-D20C-47F6-B6AD-7914A0187A2D}" srcOrd="0" destOrd="0" presId="urn:microsoft.com/office/officeart/2005/8/layout/radial6"/>
    <dgm:cxn modelId="{752AF076-199A-411B-828C-74078EA40DEB}" type="presParOf" srcId="{64ECC7FC-C8E0-4C7F-8B19-D84B734BC576}" destId="{4511BBC6-5468-4C0D-8E0F-23775FB84523}" srcOrd="1" destOrd="0" presId="urn:microsoft.com/office/officeart/2005/8/layout/radial6"/>
    <dgm:cxn modelId="{15B223E9-5BBA-4CDC-B2BA-ADDB1AB703A8}" type="presParOf" srcId="{64ECC7FC-C8E0-4C7F-8B19-D84B734BC576}" destId="{3625C632-3060-4A13-8CFB-8F574786227B}" srcOrd="2" destOrd="0" presId="urn:microsoft.com/office/officeart/2005/8/layout/radial6"/>
    <dgm:cxn modelId="{4BE7AC2F-FCE7-4414-BAC5-02556A5FAF75}" type="presParOf" srcId="{64ECC7FC-C8E0-4C7F-8B19-D84B734BC576}" destId="{7BB07C3F-1F70-4790-9DB1-0C32E904442E}" srcOrd="3" destOrd="0" presId="urn:microsoft.com/office/officeart/2005/8/layout/radial6"/>
    <dgm:cxn modelId="{DF772DB9-C2CE-4EBE-B0BC-7D407BEC7AD7}" type="presParOf" srcId="{64ECC7FC-C8E0-4C7F-8B19-D84B734BC576}" destId="{99F56154-8ECB-4BA6-8745-61F5384A7661}" srcOrd="4" destOrd="0" presId="urn:microsoft.com/office/officeart/2005/8/layout/radial6"/>
    <dgm:cxn modelId="{C96AC4A9-FD7E-4C31-B26E-CBD83AF25FF9}" type="presParOf" srcId="{64ECC7FC-C8E0-4C7F-8B19-D84B734BC576}" destId="{C13828B9-D459-451D-AE27-92FE9BA134D1}" srcOrd="5" destOrd="0" presId="urn:microsoft.com/office/officeart/2005/8/layout/radial6"/>
    <dgm:cxn modelId="{F1AFDDEB-A1D2-4744-8BDB-70C2CD0F2669}" type="presParOf" srcId="{64ECC7FC-C8E0-4C7F-8B19-D84B734BC576}" destId="{26D2FBF9-BCC2-4A35-81B9-411E14B014AD}" srcOrd="6" destOrd="0" presId="urn:microsoft.com/office/officeart/2005/8/layout/radial6"/>
    <dgm:cxn modelId="{444014BD-278A-41FB-A28A-2D935BB9ED24}" type="presParOf" srcId="{64ECC7FC-C8E0-4C7F-8B19-D84B734BC576}" destId="{BF97E01C-2E66-4096-96DF-E43A40C25FFF}" srcOrd="7" destOrd="0" presId="urn:microsoft.com/office/officeart/2005/8/layout/radial6"/>
    <dgm:cxn modelId="{E4044BA7-CD15-4B64-B9E4-BD15F24C9420}" type="presParOf" srcId="{64ECC7FC-C8E0-4C7F-8B19-D84B734BC576}" destId="{48A1BB8A-7910-4E46-A800-05128596BB5B}" srcOrd="8" destOrd="0" presId="urn:microsoft.com/office/officeart/2005/8/layout/radial6"/>
    <dgm:cxn modelId="{10420688-7826-4EB7-BF34-5B60E9DD7A18}" type="presParOf" srcId="{64ECC7FC-C8E0-4C7F-8B19-D84B734BC576}" destId="{7B0BB5DA-0FEC-4497-AE99-6C5C7BECA06A}"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9C2953-2FE8-4FFB-81FB-FC5DE4041838}"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fr-FR"/>
        </a:p>
      </dgm:t>
    </dgm:pt>
    <dgm:pt modelId="{10727FD9-3CDC-4327-9309-2727BFC91499}">
      <dgm:prSet phldrT="[Texte]"/>
      <dgm:spPr/>
      <dgm:t>
        <a:bodyPr/>
        <a:lstStyle/>
        <a:p>
          <a:r>
            <a:rPr lang="fr-FR" b="1" i="0" dirty="0"/>
            <a:t>Critères de choix</a:t>
          </a:r>
          <a:endParaRPr lang="fr-FR" dirty="0"/>
        </a:p>
      </dgm:t>
    </dgm:pt>
    <dgm:pt modelId="{627085EB-EB7D-42EE-ABA6-1531203BC9F2}" type="parTrans" cxnId="{236F011A-31E9-4EC1-A212-C61FA2F4B27F}">
      <dgm:prSet/>
      <dgm:spPr/>
      <dgm:t>
        <a:bodyPr/>
        <a:lstStyle/>
        <a:p>
          <a:endParaRPr lang="fr-FR"/>
        </a:p>
      </dgm:t>
    </dgm:pt>
    <dgm:pt modelId="{7CAD9F1D-EA7C-4F32-9BAB-53C110C80B41}" type="sibTrans" cxnId="{236F011A-31E9-4EC1-A212-C61FA2F4B27F}">
      <dgm:prSet/>
      <dgm:spPr/>
      <dgm:t>
        <a:bodyPr/>
        <a:lstStyle/>
        <a:p>
          <a:endParaRPr lang="fr-FR"/>
        </a:p>
      </dgm:t>
    </dgm:pt>
    <dgm:pt modelId="{CD23D4C3-25E9-4659-BDD6-E8AE5E5A7FFD}">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1100" b="0" i="0" dirty="0"/>
            <a:t>Coût</a:t>
          </a:r>
          <a:endParaRPr lang="fr-FR" sz="1100" b="0" dirty="0"/>
        </a:p>
      </dgm:t>
    </dgm:pt>
    <dgm:pt modelId="{B837E61C-50FF-47F6-BC17-63DEDC640033}" type="parTrans" cxnId="{884E6B63-0E2C-4D27-8EF3-186ADE4A6EFB}">
      <dgm:prSet/>
      <dgm:spPr/>
      <dgm:t>
        <a:bodyPr/>
        <a:lstStyle/>
        <a:p>
          <a:endParaRPr lang="fr-FR"/>
        </a:p>
      </dgm:t>
    </dgm:pt>
    <dgm:pt modelId="{4F584865-F3BF-45F5-BFF3-99FC5295F122}" type="sibTrans" cxnId="{884E6B63-0E2C-4D27-8EF3-186ADE4A6EFB}">
      <dgm:prSet/>
      <dgm:spPr/>
      <dgm:t>
        <a:bodyPr/>
        <a:lstStyle/>
        <a:p>
          <a:endParaRPr lang="fr-FR"/>
        </a:p>
      </dgm:t>
    </dgm:pt>
    <dgm:pt modelId="{E55D3B74-775E-4FDD-994F-4D1DF61661E3}">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1100" b="0" i="0" dirty="0"/>
            <a:t>Durée d’exécution</a:t>
          </a:r>
          <a:endParaRPr lang="fr-FR" sz="1100" b="0" dirty="0"/>
        </a:p>
      </dgm:t>
    </dgm:pt>
    <dgm:pt modelId="{6EC2C7BC-08C0-40CC-AF0A-34B5ECFFA6AE}" type="parTrans" cxnId="{6C04F878-E7FB-411F-B466-400632B0B5DB}">
      <dgm:prSet/>
      <dgm:spPr/>
      <dgm:t>
        <a:bodyPr/>
        <a:lstStyle/>
        <a:p>
          <a:endParaRPr lang="fr-FR"/>
        </a:p>
      </dgm:t>
    </dgm:pt>
    <dgm:pt modelId="{CC92ED92-ECD9-428A-9814-F54395117459}" type="sibTrans" cxnId="{6C04F878-E7FB-411F-B466-400632B0B5DB}">
      <dgm:prSet/>
      <dgm:spPr/>
      <dgm:t>
        <a:bodyPr/>
        <a:lstStyle/>
        <a:p>
          <a:endParaRPr lang="fr-FR"/>
        </a:p>
      </dgm:t>
    </dgm:pt>
    <dgm:pt modelId="{FF6CCB87-6A64-4DFA-9F7E-D6FFF77C4716}">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1100" b="0" i="0" dirty="0"/>
            <a:t>Impact sur l’environnement</a:t>
          </a:r>
          <a:endParaRPr lang="fr-FR" sz="1100" b="0" dirty="0"/>
        </a:p>
      </dgm:t>
    </dgm:pt>
    <dgm:pt modelId="{5E4B72A1-CB14-48AB-BD7D-B3FEA2914290}" type="parTrans" cxnId="{EAB0F533-4388-40B8-928F-A45D2DE89E53}">
      <dgm:prSet/>
      <dgm:spPr/>
      <dgm:t>
        <a:bodyPr/>
        <a:lstStyle/>
        <a:p>
          <a:endParaRPr lang="fr-FR"/>
        </a:p>
      </dgm:t>
    </dgm:pt>
    <dgm:pt modelId="{D14A2815-5FAE-4045-9E86-98CA2DBAA780}" type="sibTrans" cxnId="{EAB0F533-4388-40B8-928F-A45D2DE89E53}">
      <dgm:prSet/>
      <dgm:spPr/>
      <dgm:t>
        <a:bodyPr/>
        <a:lstStyle/>
        <a:p>
          <a:endParaRPr lang="fr-FR"/>
        </a:p>
      </dgm:t>
    </dgm:pt>
    <dgm:pt modelId="{290906EE-6FEA-4E22-8AB3-64769029F968}">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1100" b="0" i="0" dirty="0"/>
            <a:t>Esthétique</a:t>
          </a:r>
          <a:endParaRPr lang="fr-FR" sz="1100" b="0" dirty="0"/>
        </a:p>
      </dgm:t>
    </dgm:pt>
    <dgm:pt modelId="{A6D11B83-D345-497E-BC72-557F68A2082E}" type="parTrans" cxnId="{B3A36DC4-A310-4B99-96CA-6ED804245352}">
      <dgm:prSet/>
      <dgm:spPr/>
      <dgm:t>
        <a:bodyPr/>
        <a:lstStyle/>
        <a:p>
          <a:endParaRPr lang="fr-FR"/>
        </a:p>
      </dgm:t>
    </dgm:pt>
    <dgm:pt modelId="{DB2F90BE-8643-4D78-88A6-39391458651C}" type="sibTrans" cxnId="{B3A36DC4-A310-4B99-96CA-6ED804245352}">
      <dgm:prSet/>
      <dgm:spPr/>
      <dgm:t>
        <a:bodyPr/>
        <a:lstStyle/>
        <a:p>
          <a:endParaRPr lang="fr-FR"/>
        </a:p>
      </dgm:t>
    </dgm:pt>
    <dgm:pt modelId="{4BC5D359-713D-4288-A594-84E7849A7EFE}">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1100" b="0" i="0"/>
            <a:t>Maintenance</a:t>
          </a:r>
          <a:endParaRPr lang="fr-FR" sz="1100" b="0" dirty="0"/>
        </a:p>
      </dgm:t>
    </dgm:pt>
    <dgm:pt modelId="{C9504BD6-D3FB-428F-B97A-7D362AA74A1E}" type="parTrans" cxnId="{51DE4654-54EE-4AA1-8250-24DE1B4985F0}">
      <dgm:prSet/>
      <dgm:spPr/>
      <dgm:t>
        <a:bodyPr/>
        <a:lstStyle/>
        <a:p>
          <a:endParaRPr lang="fr-FR"/>
        </a:p>
      </dgm:t>
    </dgm:pt>
    <dgm:pt modelId="{7D810585-7B8A-4243-86B1-1C40C5FB0030}" type="sibTrans" cxnId="{51DE4654-54EE-4AA1-8250-24DE1B4985F0}">
      <dgm:prSet/>
      <dgm:spPr/>
      <dgm:t>
        <a:bodyPr/>
        <a:lstStyle/>
        <a:p>
          <a:endParaRPr lang="fr-FR"/>
        </a:p>
      </dgm:t>
    </dgm:pt>
    <dgm:pt modelId="{863799C1-3346-4EF0-900D-973CD4D20661}">
      <dgm:prSet phldrT="[Texte]">
        <dgm:style>
          <a:lnRef idx="2">
            <a:schemeClr val="accent1"/>
          </a:lnRef>
          <a:fillRef idx="1">
            <a:schemeClr val="lt1"/>
          </a:fillRef>
          <a:effectRef idx="0">
            <a:schemeClr val="accent1"/>
          </a:effectRef>
          <a:fontRef idx="minor">
            <a:schemeClr val="dk1"/>
          </a:fontRef>
        </dgm:style>
      </dgm:prSet>
      <dgm:spPr/>
      <dgm:t>
        <a:bodyPr/>
        <a:lstStyle/>
        <a:p>
          <a:endParaRPr lang="fr-FR"/>
        </a:p>
      </dgm:t>
    </dgm:pt>
    <dgm:pt modelId="{306E0E9D-A0D7-4243-8FC6-0274BC6272E5}" type="parTrans" cxnId="{3A56C7E0-A507-41BB-8668-838F5016588F}">
      <dgm:prSet/>
      <dgm:spPr/>
      <dgm:t>
        <a:bodyPr/>
        <a:lstStyle/>
        <a:p>
          <a:endParaRPr lang="fr-FR"/>
        </a:p>
      </dgm:t>
    </dgm:pt>
    <dgm:pt modelId="{75A2F605-4C1E-4049-AEBF-E5DEAD005ED0}" type="sibTrans" cxnId="{3A56C7E0-A507-41BB-8668-838F5016588F}">
      <dgm:prSet/>
      <dgm:spPr/>
      <dgm:t>
        <a:bodyPr/>
        <a:lstStyle/>
        <a:p>
          <a:endParaRPr lang="fr-FR"/>
        </a:p>
      </dgm:t>
    </dgm:pt>
    <dgm:pt modelId="{1456D47A-87BD-45EC-BF07-0C42B8436943}" type="pres">
      <dgm:prSet presAssocID="{6D9C2953-2FE8-4FFB-81FB-FC5DE4041838}" presName="Name0" presStyleCnt="0">
        <dgm:presLayoutVars>
          <dgm:chMax val="1"/>
          <dgm:chPref val="1"/>
          <dgm:dir/>
          <dgm:animOne val="branch"/>
          <dgm:animLvl val="lvl"/>
        </dgm:presLayoutVars>
      </dgm:prSet>
      <dgm:spPr/>
    </dgm:pt>
    <dgm:pt modelId="{A89C7FE5-0217-43E2-9663-42803DC29E3D}" type="pres">
      <dgm:prSet presAssocID="{10727FD9-3CDC-4327-9309-2727BFC91499}" presName="singleCycle" presStyleCnt="0"/>
      <dgm:spPr/>
    </dgm:pt>
    <dgm:pt modelId="{B0D4A20E-AC6A-4325-9270-F7D7D5298B68}" type="pres">
      <dgm:prSet presAssocID="{10727FD9-3CDC-4327-9309-2727BFC91499}" presName="singleCenter" presStyleLbl="node1" presStyleIdx="0" presStyleCnt="6">
        <dgm:presLayoutVars>
          <dgm:chMax val="7"/>
          <dgm:chPref val="7"/>
        </dgm:presLayoutVars>
      </dgm:prSet>
      <dgm:spPr/>
    </dgm:pt>
    <dgm:pt modelId="{132A2A55-D96D-4815-AB09-B12C0B44816E}" type="pres">
      <dgm:prSet presAssocID="{B837E61C-50FF-47F6-BC17-63DEDC640033}" presName="Name56" presStyleLbl="parChTrans1D2" presStyleIdx="0" presStyleCnt="5"/>
      <dgm:spPr/>
    </dgm:pt>
    <dgm:pt modelId="{918178DE-02D1-4A85-B313-B75D5AF465FA}" type="pres">
      <dgm:prSet presAssocID="{CD23D4C3-25E9-4659-BDD6-E8AE5E5A7FFD}" presName="text0" presStyleLbl="node1" presStyleIdx="1" presStyleCnt="6" custScaleX="121074" custScaleY="91723">
        <dgm:presLayoutVars>
          <dgm:bulletEnabled val="1"/>
        </dgm:presLayoutVars>
      </dgm:prSet>
      <dgm:spPr/>
    </dgm:pt>
    <dgm:pt modelId="{2E8557E0-51C8-45F3-8997-1620762E17BE}" type="pres">
      <dgm:prSet presAssocID="{6EC2C7BC-08C0-40CC-AF0A-34B5ECFFA6AE}" presName="Name56" presStyleLbl="parChTrans1D2" presStyleIdx="1" presStyleCnt="5"/>
      <dgm:spPr/>
    </dgm:pt>
    <dgm:pt modelId="{9C7A9B3B-5DDC-494F-ACF8-FE5345A0F4B2}" type="pres">
      <dgm:prSet presAssocID="{E55D3B74-775E-4FDD-994F-4D1DF61661E3}" presName="text0" presStyleLbl="node1" presStyleIdx="2" presStyleCnt="6" custScaleX="121074" custScaleY="91723">
        <dgm:presLayoutVars>
          <dgm:bulletEnabled val="1"/>
        </dgm:presLayoutVars>
      </dgm:prSet>
      <dgm:spPr/>
    </dgm:pt>
    <dgm:pt modelId="{4D103BE9-DFD1-4E00-944A-D58479AFFFC4}" type="pres">
      <dgm:prSet presAssocID="{5E4B72A1-CB14-48AB-BD7D-B3FEA2914290}" presName="Name56" presStyleLbl="parChTrans1D2" presStyleIdx="2" presStyleCnt="5"/>
      <dgm:spPr/>
    </dgm:pt>
    <dgm:pt modelId="{BEDF0C3F-1120-48F0-A2A8-EE56C6D239DE}" type="pres">
      <dgm:prSet presAssocID="{FF6CCB87-6A64-4DFA-9F7E-D6FFF77C4716}" presName="text0" presStyleLbl="node1" presStyleIdx="3" presStyleCnt="6" custScaleX="121074" custScaleY="91723">
        <dgm:presLayoutVars>
          <dgm:bulletEnabled val="1"/>
        </dgm:presLayoutVars>
      </dgm:prSet>
      <dgm:spPr/>
    </dgm:pt>
    <dgm:pt modelId="{715D95A4-D7B0-4967-94C4-1449CC5632C2}" type="pres">
      <dgm:prSet presAssocID="{A6D11B83-D345-497E-BC72-557F68A2082E}" presName="Name56" presStyleLbl="parChTrans1D2" presStyleIdx="3" presStyleCnt="5"/>
      <dgm:spPr/>
    </dgm:pt>
    <dgm:pt modelId="{7EC73376-A37D-4D75-8051-678B99EAA352}" type="pres">
      <dgm:prSet presAssocID="{290906EE-6FEA-4E22-8AB3-64769029F968}" presName="text0" presStyleLbl="node1" presStyleIdx="4" presStyleCnt="6" custScaleX="121074" custScaleY="91723">
        <dgm:presLayoutVars>
          <dgm:bulletEnabled val="1"/>
        </dgm:presLayoutVars>
      </dgm:prSet>
      <dgm:spPr/>
    </dgm:pt>
    <dgm:pt modelId="{0ADD76C0-95A6-4D4D-B224-747684AA3FE4}" type="pres">
      <dgm:prSet presAssocID="{C9504BD6-D3FB-428F-B97A-7D362AA74A1E}" presName="Name56" presStyleLbl="parChTrans1D2" presStyleIdx="4" presStyleCnt="5"/>
      <dgm:spPr/>
    </dgm:pt>
    <dgm:pt modelId="{D452A91B-9429-415B-8319-67EE2F7BF3CF}" type="pres">
      <dgm:prSet presAssocID="{4BC5D359-713D-4288-A594-84E7849A7EFE}" presName="text0" presStyleLbl="node1" presStyleIdx="5" presStyleCnt="6" custScaleX="121074" custScaleY="91723">
        <dgm:presLayoutVars>
          <dgm:bulletEnabled val="1"/>
        </dgm:presLayoutVars>
      </dgm:prSet>
      <dgm:spPr/>
    </dgm:pt>
  </dgm:ptLst>
  <dgm:cxnLst>
    <dgm:cxn modelId="{153A6E19-9975-44F3-B7F1-8CA26700FCFB}" type="presOf" srcId="{290906EE-6FEA-4E22-8AB3-64769029F968}" destId="{7EC73376-A37D-4D75-8051-678B99EAA352}" srcOrd="0" destOrd="0" presId="urn:microsoft.com/office/officeart/2008/layout/RadialCluster"/>
    <dgm:cxn modelId="{236F011A-31E9-4EC1-A212-C61FA2F4B27F}" srcId="{6D9C2953-2FE8-4FFB-81FB-FC5DE4041838}" destId="{10727FD9-3CDC-4327-9309-2727BFC91499}" srcOrd="0" destOrd="0" parTransId="{627085EB-EB7D-42EE-ABA6-1531203BC9F2}" sibTransId="{7CAD9F1D-EA7C-4F32-9BAB-53C110C80B41}"/>
    <dgm:cxn modelId="{0813AC1B-6EB5-4D28-9F07-1B58230D653D}" type="presOf" srcId="{10727FD9-3CDC-4327-9309-2727BFC91499}" destId="{B0D4A20E-AC6A-4325-9270-F7D7D5298B68}" srcOrd="0" destOrd="0" presId="urn:microsoft.com/office/officeart/2008/layout/RadialCluster"/>
    <dgm:cxn modelId="{BDFB611E-C72D-4ADB-AC0C-B7FE774265E8}" type="presOf" srcId="{A6D11B83-D345-497E-BC72-557F68A2082E}" destId="{715D95A4-D7B0-4967-94C4-1449CC5632C2}" srcOrd="0" destOrd="0" presId="urn:microsoft.com/office/officeart/2008/layout/RadialCluster"/>
    <dgm:cxn modelId="{FF52881F-F343-4B1B-A9A9-A86391AEE679}" type="presOf" srcId="{6D9C2953-2FE8-4FFB-81FB-FC5DE4041838}" destId="{1456D47A-87BD-45EC-BF07-0C42B8436943}" srcOrd="0" destOrd="0" presId="urn:microsoft.com/office/officeart/2008/layout/RadialCluster"/>
    <dgm:cxn modelId="{EAB0F533-4388-40B8-928F-A45D2DE89E53}" srcId="{10727FD9-3CDC-4327-9309-2727BFC91499}" destId="{FF6CCB87-6A64-4DFA-9F7E-D6FFF77C4716}" srcOrd="2" destOrd="0" parTransId="{5E4B72A1-CB14-48AB-BD7D-B3FEA2914290}" sibTransId="{D14A2815-5FAE-4045-9E86-98CA2DBAA780}"/>
    <dgm:cxn modelId="{F9122F43-0CF9-448C-8FA1-F46C44490C1E}" type="presOf" srcId="{B837E61C-50FF-47F6-BC17-63DEDC640033}" destId="{132A2A55-D96D-4815-AB09-B12C0B44816E}" srcOrd="0" destOrd="0" presId="urn:microsoft.com/office/officeart/2008/layout/RadialCluster"/>
    <dgm:cxn modelId="{884E6B63-0E2C-4D27-8EF3-186ADE4A6EFB}" srcId="{10727FD9-3CDC-4327-9309-2727BFC91499}" destId="{CD23D4C3-25E9-4659-BDD6-E8AE5E5A7FFD}" srcOrd="0" destOrd="0" parTransId="{B837E61C-50FF-47F6-BC17-63DEDC640033}" sibTransId="{4F584865-F3BF-45F5-BFF3-99FC5295F122}"/>
    <dgm:cxn modelId="{45C4866D-3235-4F62-9059-09F42C519A68}" type="presOf" srcId="{C9504BD6-D3FB-428F-B97A-7D362AA74A1E}" destId="{0ADD76C0-95A6-4D4D-B224-747684AA3FE4}" srcOrd="0" destOrd="0" presId="urn:microsoft.com/office/officeart/2008/layout/RadialCluster"/>
    <dgm:cxn modelId="{4305344E-469B-4EF0-B3E0-048D011A4216}" type="presOf" srcId="{6EC2C7BC-08C0-40CC-AF0A-34B5ECFFA6AE}" destId="{2E8557E0-51C8-45F3-8997-1620762E17BE}" srcOrd="0" destOrd="0" presId="urn:microsoft.com/office/officeart/2008/layout/RadialCluster"/>
    <dgm:cxn modelId="{51DE4654-54EE-4AA1-8250-24DE1B4985F0}" srcId="{10727FD9-3CDC-4327-9309-2727BFC91499}" destId="{4BC5D359-713D-4288-A594-84E7849A7EFE}" srcOrd="4" destOrd="0" parTransId="{C9504BD6-D3FB-428F-B97A-7D362AA74A1E}" sibTransId="{7D810585-7B8A-4243-86B1-1C40C5FB0030}"/>
    <dgm:cxn modelId="{6C04F878-E7FB-411F-B466-400632B0B5DB}" srcId="{10727FD9-3CDC-4327-9309-2727BFC91499}" destId="{E55D3B74-775E-4FDD-994F-4D1DF61661E3}" srcOrd="1" destOrd="0" parTransId="{6EC2C7BC-08C0-40CC-AF0A-34B5ECFFA6AE}" sibTransId="{CC92ED92-ECD9-428A-9814-F54395117459}"/>
    <dgm:cxn modelId="{D239079F-4792-403D-95E9-92FE1E2F86C0}" type="presOf" srcId="{E55D3B74-775E-4FDD-994F-4D1DF61661E3}" destId="{9C7A9B3B-5DDC-494F-ACF8-FE5345A0F4B2}" srcOrd="0" destOrd="0" presId="urn:microsoft.com/office/officeart/2008/layout/RadialCluster"/>
    <dgm:cxn modelId="{F9B073A1-B5D9-431D-A514-B4E5A368E964}" type="presOf" srcId="{CD23D4C3-25E9-4659-BDD6-E8AE5E5A7FFD}" destId="{918178DE-02D1-4A85-B313-B75D5AF465FA}" srcOrd="0" destOrd="0" presId="urn:microsoft.com/office/officeart/2008/layout/RadialCluster"/>
    <dgm:cxn modelId="{29381DC1-97FB-4EA5-A37C-1921D09B5982}" type="presOf" srcId="{FF6CCB87-6A64-4DFA-9F7E-D6FFF77C4716}" destId="{BEDF0C3F-1120-48F0-A2A8-EE56C6D239DE}" srcOrd="0" destOrd="0" presId="urn:microsoft.com/office/officeart/2008/layout/RadialCluster"/>
    <dgm:cxn modelId="{B3A36DC4-A310-4B99-96CA-6ED804245352}" srcId="{10727FD9-3CDC-4327-9309-2727BFC91499}" destId="{290906EE-6FEA-4E22-8AB3-64769029F968}" srcOrd="3" destOrd="0" parTransId="{A6D11B83-D345-497E-BC72-557F68A2082E}" sibTransId="{DB2F90BE-8643-4D78-88A6-39391458651C}"/>
    <dgm:cxn modelId="{8BD0CCCF-FC6B-4631-ABD6-D09A5F12C7CD}" type="presOf" srcId="{4BC5D359-713D-4288-A594-84E7849A7EFE}" destId="{D452A91B-9429-415B-8319-67EE2F7BF3CF}" srcOrd="0" destOrd="0" presId="urn:microsoft.com/office/officeart/2008/layout/RadialCluster"/>
    <dgm:cxn modelId="{DC59C1DE-2D08-48E6-AF04-06C15ECB4176}" type="presOf" srcId="{5E4B72A1-CB14-48AB-BD7D-B3FEA2914290}" destId="{4D103BE9-DFD1-4E00-944A-D58479AFFFC4}" srcOrd="0" destOrd="0" presId="urn:microsoft.com/office/officeart/2008/layout/RadialCluster"/>
    <dgm:cxn modelId="{3A56C7E0-A507-41BB-8668-838F5016588F}" srcId="{6D9C2953-2FE8-4FFB-81FB-FC5DE4041838}" destId="{863799C1-3346-4EF0-900D-973CD4D20661}" srcOrd="1" destOrd="0" parTransId="{306E0E9D-A0D7-4243-8FC6-0274BC6272E5}" sibTransId="{75A2F605-4C1E-4049-AEBF-E5DEAD005ED0}"/>
    <dgm:cxn modelId="{2E68C774-0609-4156-AF58-82DAA94D0A5E}" type="presParOf" srcId="{1456D47A-87BD-45EC-BF07-0C42B8436943}" destId="{A89C7FE5-0217-43E2-9663-42803DC29E3D}" srcOrd="0" destOrd="0" presId="urn:microsoft.com/office/officeart/2008/layout/RadialCluster"/>
    <dgm:cxn modelId="{87815FCC-8251-4287-B942-7C91B52AA8F2}" type="presParOf" srcId="{A89C7FE5-0217-43E2-9663-42803DC29E3D}" destId="{B0D4A20E-AC6A-4325-9270-F7D7D5298B68}" srcOrd="0" destOrd="0" presId="urn:microsoft.com/office/officeart/2008/layout/RadialCluster"/>
    <dgm:cxn modelId="{2BF7B976-1C3A-4258-BED5-98F6AF01FBE3}" type="presParOf" srcId="{A89C7FE5-0217-43E2-9663-42803DC29E3D}" destId="{132A2A55-D96D-4815-AB09-B12C0B44816E}" srcOrd="1" destOrd="0" presId="urn:microsoft.com/office/officeart/2008/layout/RadialCluster"/>
    <dgm:cxn modelId="{C019E2FA-5E8D-44DA-9DBC-94C840536C52}" type="presParOf" srcId="{A89C7FE5-0217-43E2-9663-42803DC29E3D}" destId="{918178DE-02D1-4A85-B313-B75D5AF465FA}" srcOrd="2" destOrd="0" presId="urn:microsoft.com/office/officeart/2008/layout/RadialCluster"/>
    <dgm:cxn modelId="{D16F0F7A-7039-4589-AC09-325DD4048116}" type="presParOf" srcId="{A89C7FE5-0217-43E2-9663-42803DC29E3D}" destId="{2E8557E0-51C8-45F3-8997-1620762E17BE}" srcOrd="3" destOrd="0" presId="urn:microsoft.com/office/officeart/2008/layout/RadialCluster"/>
    <dgm:cxn modelId="{7DA8ADB6-23E5-4BB6-94EA-1DF48BE2B35F}" type="presParOf" srcId="{A89C7FE5-0217-43E2-9663-42803DC29E3D}" destId="{9C7A9B3B-5DDC-494F-ACF8-FE5345A0F4B2}" srcOrd="4" destOrd="0" presId="urn:microsoft.com/office/officeart/2008/layout/RadialCluster"/>
    <dgm:cxn modelId="{237E8881-4B2E-466D-80D3-D76478FC7A65}" type="presParOf" srcId="{A89C7FE5-0217-43E2-9663-42803DC29E3D}" destId="{4D103BE9-DFD1-4E00-944A-D58479AFFFC4}" srcOrd="5" destOrd="0" presId="urn:microsoft.com/office/officeart/2008/layout/RadialCluster"/>
    <dgm:cxn modelId="{A98F5D5D-0BF6-40F2-8AEC-5F9590608D81}" type="presParOf" srcId="{A89C7FE5-0217-43E2-9663-42803DC29E3D}" destId="{BEDF0C3F-1120-48F0-A2A8-EE56C6D239DE}" srcOrd="6" destOrd="0" presId="urn:microsoft.com/office/officeart/2008/layout/RadialCluster"/>
    <dgm:cxn modelId="{89288E5A-A798-4C0F-8998-66BE9B80F97C}" type="presParOf" srcId="{A89C7FE5-0217-43E2-9663-42803DC29E3D}" destId="{715D95A4-D7B0-4967-94C4-1449CC5632C2}" srcOrd="7" destOrd="0" presId="urn:microsoft.com/office/officeart/2008/layout/RadialCluster"/>
    <dgm:cxn modelId="{86DC4C0A-DCB5-464E-8C50-C8A6F968AE2F}" type="presParOf" srcId="{A89C7FE5-0217-43E2-9663-42803DC29E3D}" destId="{7EC73376-A37D-4D75-8051-678B99EAA352}" srcOrd="8" destOrd="0" presId="urn:microsoft.com/office/officeart/2008/layout/RadialCluster"/>
    <dgm:cxn modelId="{075031F7-2A8C-4778-87F0-72E89053089C}" type="presParOf" srcId="{A89C7FE5-0217-43E2-9663-42803DC29E3D}" destId="{0ADD76C0-95A6-4D4D-B224-747684AA3FE4}" srcOrd="9" destOrd="0" presId="urn:microsoft.com/office/officeart/2008/layout/RadialCluster"/>
    <dgm:cxn modelId="{C6904D4C-0209-4B80-97BB-822789A413CD}" type="presParOf" srcId="{A89C7FE5-0217-43E2-9663-42803DC29E3D}" destId="{D452A91B-9429-415B-8319-67EE2F7BF3CF}" srcOrd="10" destOrd="0" presId="urn:microsoft.com/office/officeart/2008/layout/RadialCluster"/>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5EEE9A3-F402-4113-BFD4-46DE6D782AF0}"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fr-FR"/>
        </a:p>
      </dgm:t>
    </dgm:pt>
    <dgm:pt modelId="{FD0FFAAC-7F3B-40DF-BC94-D06683D57A22}">
      <dgm:prSet phldrT="[Texte]" custT="1"/>
      <dgm:spPr/>
      <dgm:t>
        <a:bodyPr/>
        <a:lstStyle/>
        <a:p>
          <a:r>
            <a:rPr lang="fr-FR" sz="2200" b="1" dirty="0">
              <a:solidFill>
                <a:schemeClr val="bg1"/>
              </a:solidFill>
              <a:latin typeface="+mj-lt"/>
              <a:ea typeface="+mj-ea"/>
              <a:cs typeface="+mj-cs"/>
            </a:rPr>
            <a:t>Normes et règlements de calcul </a:t>
          </a:r>
          <a:endParaRPr lang="fr-FR" sz="2200" dirty="0"/>
        </a:p>
      </dgm:t>
    </dgm:pt>
    <dgm:pt modelId="{A13F11BF-42F9-4275-A943-D8A838CCEADE}" type="parTrans" cxnId="{7395CF13-6EAE-4771-89C3-D8156A1B4544}">
      <dgm:prSet/>
      <dgm:spPr/>
      <dgm:t>
        <a:bodyPr/>
        <a:lstStyle/>
        <a:p>
          <a:endParaRPr lang="fr-FR"/>
        </a:p>
      </dgm:t>
    </dgm:pt>
    <dgm:pt modelId="{F4A208D4-317C-4B3C-A416-E1D0AE615ABC}" type="sibTrans" cxnId="{7395CF13-6EAE-4771-89C3-D8156A1B4544}">
      <dgm:prSet/>
      <dgm:spPr/>
      <dgm:t>
        <a:bodyPr/>
        <a:lstStyle/>
        <a:p>
          <a:endParaRPr lang="fr-FR"/>
        </a:p>
      </dgm:t>
    </dgm:pt>
    <dgm:pt modelId="{11E7F1FB-10E5-4216-B2BA-2730B030C3AD}">
      <dgm:prSet phldrT="[Texte]" custT="1"/>
      <dgm:spPr/>
      <dgm:t>
        <a:bodyPr/>
        <a:lstStyle/>
        <a:p>
          <a:r>
            <a:rPr lang="fr-FR" sz="2000" kern="1200" dirty="0">
              <a:solidFill>
                <a:srgbClr val="17406D"/>
              </a:solidFill>
              <a:effectLst/>
              <a:latin typeface="Calibri" panose="020F0502020204030204" pitchFamily="34" charset="0"/>
              <a:ea typeface="Calibri" panose="020F0502020204030204" pitchFamily="34" charset="0"/>
              <a:cs typeface="Arial" panose="020B0604020202020204" pitchFamily="34" charset="0"/>
            </a:rPr>
            <a:t>La partie 2 « Pont » de l’annexe A1 de l'Eurocode EC0 « Bases de calcul des structures » </a:t>
          </a:r>
        </a:p>
      </dgm:t>
    </dgm:pt>
    <dgm:pt modelId="{9E6A0255-27CD-4368-80C3-9A32FBF9AB81}" type="parTrans" cxnId="{3DED8B24-A05D-427C-BAF3-C7BD4F618D84}">
      <dgm:prSet/>
      <dgm:spPr/>
      <dgm:t>
        <a:bodyPr/>
        <a:lstStyle/>
        <a:p>
          <a:endParaRPr lang="fr-FR"/>
        </a:p>
      </dgm:t>
    </dgm:pt>
    <dgm:pt modelId="{942AD7C2-DF4A-4763-ABF2-DF290634EA94}" type="sibTrans" cxnId="{3DED8B24-A05D-427C-BAF3-C7BD4F618D84}">
      <dgm:prSet/>
      <dgm:spPr/>
      <dgm:t>
        <a:bodyPr/>
        <a:lstStyle/>
        <a:p>
          <a:endParaRPr lang="fr-FR"/>
        </a:p>
      </dgm:t>
    </dgm:pt>
    <dgm:pt modelId="{28BF0299-5582-4720-87C4-4658DD89C69E}">
      <dgm:prSet phldrT="[Texte]" custT="1"/>
      <dgm:spPr/>
      <dgm:t>
        <a:bodyPr/>
        <a:lstStyle/>
        <a:p>
          <a:r>
            <a:rPr lang="fr-FR" sz="2000" dirty="0">
              <a:solidFill>
                <a:schemeClr val="tx2"/>
              </a:solidFill>
              <a:effectLst/>
              <a:latin typeface="Calibri" panose="020F0502020204030204" pitchFamily="34" charset="0"/>
              <a:ea typeface="Calibri" panose="020F0502020204030204" pitchFamily="34" charset="0"/>
              <a:cs typeface="Arial" panose="020B0604020202020204" pitchFamily="34" charset="0"/>
            </a:rPr>
            <a:t>Les parties relevant de la conception et du calcul des ouvrages d'art de l'Eurocode EC1 « Actions sur les structures » </a:t>
          </a:r>
          <a:endParaRPr lang="fr-FR" sz="2000" dirty="0"/>
        </a:p>
      </dgm:t>
    </dgm:pt>
    <dgm:pt modelId="{06AB35C2-2428-47B8-B125-FC5A588EB766}" type="parTrans" cxnId="{FA8ADAB9-C181-4FF7-9130-B4F372C2C148}">
      <dgm:prSet/>
      <dgm:spPr/>
      <dgm:t>
        <a:bodyPr/>
        <a:lstStyle/>
        <a:p>
          <a:endParaRPr lang="fr-FR"/>
        </a:p>
      </dgm:t>
    </dgm:pt>
    <dgm:pt modelId="{D7299098-FF7C-4379-BE0D-33625AE0A2FB}" type="sibTrans" cxnId="{FA8ADAB9-C181-4FF7-9130-B4F372C2C148}">
      <dgm:prSet/>
      <dgm:spPr/>
      <dgm:t>
        <a:bodyPr/>
        <a:lstStyle/>
        <a:p>
          <a:endParaRPr lang="fr-FR"/>
        </a:p>
      </dgm:t>
    </dgm:pt>
    <dgm:pt modelId="{2815C321-D56C-4EB6-A41D-3F65D858686D}">
      <dgm:prSet phldrT="[Texte]" custT="1"/>
      <dgm:spPr/>
      <dgm:t>
        <a:bodyPr/>
        <a:lstStyle/>
        <a:p>
          <a:r>
            <a:rPr lang="fr-FR" sz="2000" kern="1200" dirty="0">
              <a:solidFill>
                <a:srgbClr val="17406D"/>
              </a:solidFill>
              <a:effectLst/>
              <a:latin typeface="Calibri" panose="020F0502020204030204" pitchFamily="34" charset="0"/>
              <a:ea typeface="Calibri" panose="020F0502020204030204" pitchFamily="34" charset="0"/>
              <a:cs typeface="Arial" panose="020B0604020202020204" pitchFamily="34" charset="0"/>
            </a:rPr>
            <a:t>La partie « Application aux ponts-routes en béton » de l'Eurocode EC2</a:t>
          </a:r>
        </a:p>
      </dgm:t>
    </dgm:pt>
    <dgm:pt modelId="{C34381BB-603F-4F0A-9BE1-37F97A9B8418}" type="parTrans" cxnId="{57391094-40F7-4E12-AB86-8AD8C1C45E29}">
      <dgm:prSet/>
      <dgm:spPr/>
      <dgm:t>
        <a:bodyPr/>
        <a:lstStyle/>
        <a:p>
          <a:endParaRPr lang="fr-FR"/>
        </a:p>
      </dgm:t>
    </dgm:pt>
    <dgm:pt modelId="{D65BBEA2-1710-4D84-9848-C28DDFC27485}" type="sibTrans" cxnId="{57391094-40F7-4E12-AB86-8AD8C1C45E29}">
      <dgm:prSet/>
      <dgm:spPr/>
      <dgm:t>
        <a:bodyPr/>
        <a:lstStyle/>
        <a:p>
          <a:endParaRPr lang="fr-FR"/>
        </a:p>
      </dgm:t>
    </dgm:pt>
    <dgm:pt modelId="{9248ECBF-E4B8-49CA-A51D-6238D6BFDC04}" type="pres">
      <dgm:prSet presAssocID="{55EEE9A3-F402-4113-BFD4-46DE6D782AF0}" presName="diagram" presStyleCnt="0">
        <dgm:presLayoutVars>
          <dgm:chPref val="1"/>
          <dgm:dir/>
          <dgm:animOne val="branch"/>
          <dgm:animLvl val="lvl"/>
          <dgm:resizeHandles/>
        </dgm:presLayoutVars>
      </dgm:prSet>
      <dgm:spPr/>
    </dgm:pt>
    <dgm:pt modelId="{34682E65-1487-4B73-A30C-75B8E0B424DD}" type="pres">
      <dgm:prSet presAssocID="{FD0FFAAC-7F3B-40DF-BC94-D06683D57A22}" presName="root" presStyleCnt="0"/>
      <dgm:spPr/>
    </dgm:pt>
    <dgm:pt modelId="{D18B6FFF-363E-49B5-A789-12B3DBFC88DA}" type="pres">
      <dgm:prSet presAssocID="{FD0FFAAC-7F3B-40DF-BC94-D06683D57A22}" presName="rootComposite" presStyleCnt="0"/>
      <dgm:spPr/>
    </dgm:pt>
    <dgm:pt modelId="{F3B931F2-9288-4DB6-A2FA-4969DFB214B3}" type="pres">
      <dgm:prSet presAssocID="{FD0FFAAC-7F3B-40DF-BC94-D06683D57A22}" presName="rootText" presStyleLbl="node1" presStyleIdx="0" presStyleCnt="1" custScaleX="229455"/>
      <dgm:spPr/>
    </dgm:pt>
    <dgm:pt modelId="{80C61FFF-D2B4-4784-AB34-3CBC72F9E3CA}" type="pres">
      <dgm:prSet presAssocID="{FD0FFAAC-7F3B-40DF-BC94-D06683D57A22}" presName="rootConnector" presStyleLbl="node1" presStyleIdx="0" presStyleCnt="1"/>
      <dgm:spPr/>
    </dgm:pt>
    <dgm:pt modelId="{3EA2D2D5-6DE1-47D0-BBDC-E9C8807E5B9C}" type="pres">
      <dgm:prSet presAssocID="{FD0FFAAC-7F3B-40DF-BC94-D06683D57A22}" presName="childShape" presStyleCnt="0"/>
      <dgm:spPr/>
    </dgm:pt>
    <dgm:pt modelId="{FAEC1126-107E-4944-8F76-CE1D8146A4CD}" type="pres">
      <dgm:prSet presAssocID="{9E6A0255-27CD-4368-80C3-9A32FBF9AB81}" presName="Name13" presStyleLbl="parChTrans1D2" presStyleIdx="0" presStyleCnt="3"/>
      <dgm:spPr/>
    </dgm:pt>
    <dgm:pt modelId="{D7A1A824-7C84-4AEA-BE92-193657E62838}" type="pres">
      <dgm:prSet presAssocID="{11E7F1FB-10E5-4216-B2BA-2730B030C3AD}" presName="childText" presStyleLbl="bgAcc1" presStyleIdx="0" presStyleCnt="3" custScaleX="478874">
        <dgm:presLayoutVars>
          <dgm:bulletEnabled val="1"/>
        </dgm:presLayoutVars>
      </dgm:prSet>
      <dgm:spPr/>
    </dgm:pt>
    <dgm:pt modelId="{CF722DC2-F4F4-4D05-8DBE-D1D7AB0B1568}" type="pres">
      <dgm:prSet presAssocID="{06AB35C2-2428-47B8-B125-FC5A588EB766}" presName="Name13" presStyleLbl="parChTrans1D2" presStyleIdx="1" presStyleCnt="3"/>
      <dgm:spPr/>
    </dgm:pt>
    <dgm:pt modelId="{4DA9A2DC-6115-4C42-9059-1B0935F83E12}" type="pres">
      <dgm:prSet presAssocID="{28BF0299-5582-4720-87C4-4658DD89C69E}" presName="childText" presStyleLbl="bgAcc1" presStyleIdx="1" presStyleCnt="3" custScaleX="479372">
        <dgm:presLayoutVars>
          <dgm:bulletEnabled val="1"/>
        </dgm:presLayoutVars>
      </dgm:prSet>
      <dgm:spPr/>
    </dgm:pt>
    <dgm:pt modelId="{5989D8C4-4275-4E2F-B58B-73B2F2C7BA85}" type="pres">
      <dgm:prSet presAssocID="{C34381BB-603F-4F0A-9BE1-37F97A9B8418}" presName="Name13" presStyleLbl="parChTrans1D2" presStyleIdx="2" presStyleCnt="3"/>
      <dgm:spPr/>
    </dgm:pt>
    <dgm:pt modelId="{1ED1EFD0-C028-4ADE-A322-6D6997171889}" type="pres">
      <dgm:prSet presAssocID="{2815C321-D56C-4EB6-A41D-3F65D858686D}" presName="childText" presStyleLbl="bgAcc1" presStyleIdx="2" presStyleCnt="3" custScaleX="479871">
        <dgm:presLayoutVars>
          <dgm:bulletEnabled val="1"/>
        </dgm:presLayoutVars>
      </dgm:prSet>
      <dgm:spPr/>
    </dgm:pt>
  </dgm:ptLst>
  <dgm:cxnLst>
    <dgm:cxn modelId="{7395CF13-6EAE-4771-89C3-D8156A1B4544}" srcId="{55EEE9A3-F402-4113-BFD4-46DE6D782AF0}" destId="{FD0FFAAC-7F3B-40DF-BC94-D06683D57A22}" srcOrd="0" destOrd="0" parTransId="{A13F11BF-42F9-4275-A943-D8A838CCEADE}" sibTransId="{F4A208D4-317C-4B3C-A416-E1D0AE615ABC}"/>
    <dgm:cxn modelId="{A258521E-8BDF-4643-B66D-BA5301457DAE}" type="presOf" srcId="{FD0FFAAC-7F3B-40DF-BC94-D06683D57A22}" destId="{F3B931F2-9288-4DB6-A2FA-4969DFB214B3}" srcOrd="0" destOrd="0" presId="urn:microsoft.com/office/officeart/2005/8/layout/hierarchy3"/>
    <dgm:cxn modelId="{76789B23-2A2B-4ED4-8A5E-93C001E7061E}" type="presOf" srcId="{9E6A0255-27CD-4368-80C3-9A32FBF9AB81}" destId="{FAEC1126-107E-4944-8F76-CE1D8146A4CD}" srcOrd="0" destOrd="0" presId="urn:microsoft.com/office/officeart/2005/8/layout/hierarchy3"/>
    <dgm:cxn modelId="{3DED8B24-A05D-427C-BAF3-C7BD4F618D84}" srcId="{FD0FFAAC-7F3B-40DF-BC94-D06683D57A22}" destId="{11E7F1FB-10E5-4216-B2BA-2730B030C3AD}" srcOrd="0" destOrd="0" parTransId="{9E6A0255-27CD-4368-80C3-9A32FBF9AB81}" sibTransId="{942AD7C2-DF4A-4763-ABF2-DF290634EA94}"/>
    <dgm:cxn modelId="{0E2AFC24-9604-4EB7-8CF6-C298C4101DB1}" type="presOf" srcId="{06AB35C2-2428-47B8-B125-FC5A588EB766}" destId="{CF722DC2-F4F4-4D05-8DBE-D1D7AB0B1568}" srcOrd="0" destOrd="0" presId="urn:microsoft.com/office/officeart/2005/8/layout/hierarchy3"/>
    <dgm:cxn modelId="{57391094-40F7-4E12-AB86-8AD8C1C45E29}" srcId="{FD0FFAAC-7F3B-40DF-BC94-D06683D57A22}" destId="{2815C321-D56C-4EB6-A41D-3F65D858686D}" srcOrd="2" destOrd="0" parTransId="{C34381BB-603F-4F0A-9BE1-37F97A9B8418}" sibTransId="{D65BBEA2-1710-4D84-9848-C28DDFC27485}"/>
    <dgm:cxn modelId="{04655398-9BA9-4443-8B1F-7CF88221C6CD}" type="presOf" srcId="{11E7F1FB-10E5-4216-B2BA-2730B030C3AD}" destId="{D7A1A824-7C84-4AEA-BE92-193657E62838}" srcOrd="0" destOrd="0" presId="urn:microsoft.com/office/officeart/2005/8/layout/hierarchy3"/>
    <dgm:cxn modelId="{BB82ACAA-E88D-4ABA-9AEE-F46E34D2293E}" type="presOf" srcId="{55EEE9A3-F402-4113-BFD4-46DE6D782AF0}" destId="{9248ECBF-E4B8-49CA-A51D-6238D6BFDC04}" srcOrd="0" destOrd="0" presId="urn:microsoft.com/office/officeart/2005/8/layout/hierarchy3"/>
    <dgm:cxn modelId="{82DD53AD-1641-4C44-840D-19016C5516D1}" type="presOf" srcId="{28BF0299-5582-4720-87C4-4658DD89C69E}" destId="{4DA9A2DC-6115-4C42-9059-1B0935F83E12}" srcOrd="0" destOrd="0" presId="urn:microsoft.com/office/officeart/2005/8/layout/hierarchy3"/>
    <dgm:cxn modelId="{6622B7B8-3BC8-48AF-B75B-25E11B999D78}" type="presOf" srcId="{FD0FFAAC-7F3B-40DF-BC94-D06683D57A22}" destId="{80C61FFF-D2B4-4784-AB34-3CBC72F9E3CA}" srcOrd="1" destOrd="0" presId="urn:microsoft.com/office/officeart/2005/8/layout/hierarchy3"/>
    <dgm:cxn modelId="{FA8ADAB9-C181-4FF7-9130-B4F372C2C148}" srcId="{FD0FFAAC-7F3B-40DF-BC94-D06683D57A22}" destId="{28BF0299-5582-4720-87C4-4658DD89C69E}" srcOrd="1" destOrd="0" parTransId="{06AB35C2-2428-47B8-B125-FC5A588EB766}" sibTransId="{D7299098-FF7C-4379-BE0D-33625AE0A2FB}"/>
    <dgm:cxn modelId="{9F4252BB-3847-42F7-BCD4-B8601EBE7C8A}" type="presOf" srcId="{2815C321-D56C-4EB6-A41D-3F65D858686D}" destId="{1ED1EFD0-C028-4ADE-A322-6D6997171889}" srcOrd="0" destOrd="0" presId="urn:microsoft.com/office/officeart/2005/8/layout/hierarchy3"/>
    <dgm:cxn modelId="{8B2516FA-03B6-4D16-B787-C159265E7E7A}" type="presOf" srcId="{C34381BB-603F-4F0A-9BE1-37F97A9B8418}" destId="{5989D8C4-4275-4E2F-B58B-73B2F2C7BA85}" srcOrd="0" destOrd="0" presId="urn:microsoft.com/office/officeart/2005/8/layout/hierarchy3"/>
    <dgm:cxn modelId="{A2926224-27C8-49F5-B6A1-01965DA9CFCB}" type="presParOf" srcId="{9248ECBF-E4B8-49CA-A51D-6238D6BFDC04}" destId="{34682E65-1487-4B73-A30C-75B8E0B424DD}" srcOrd="0" destOrd="0" presId="urn:microsoft.com/office/officeart/2005/8/layout/hierarchy3"/>
    <dgm:cxn modelId="{1C84C274-9CB8-4644-8495-A054246C05F2}" type="presParOf" srcId="{34682E65-1487-4B73-A30C-75B8E0B424DD}" destId="{D18B6FFF-363E-49B5-A789-12B3DBFC88DA}" srcOrd="0" destOrd="0" presId="urn:microsoft.com/office/officeart/2005/8/layout/hierarchy3"/>
    <dgm:cxn modelId="{B08A8621-5D5F-4D8F-AE01-B67DF570C537}" type="presParOf" srcId="{D18B6FFF-363E-49B5-A789-12B3DBFC88DA}" destId="{F3B931F2-9288-4DB6-A2FA-4969DFB214B3}" srcOrd="0" destOrd="0" presId="urn:microsoft.com/office/officeart/2005/8/layout/hierarchy3"/>
    <dgm:cxn modelId="{333C5806-B224-46B5-BF50-B63553B285BD}" type="presParOf" srcId="{D18B6FFF-363E-49B5-A789-12B3DBFC88DA}" destId="{80C61FFF-D2B4-4784-AB34-3CBC72F9E3CA}" srcOrd="1" destOrd="0" presId="urn:microsoft.com/office/officeart/2005/8/layout/hierarchy3"/>
    <dgm:cxn modelId="{619B4156-6E27-4D85-80E8-A82E93AF5B5A}" type="presParOf" srcId="{34682E65-1487-4B73-A30C-75B8E0B424DD}" destId="{3EA2D2D5-6DE1-47D0-BBDC-E9C8807E5B9C}" srcOrd="1" destOrd="0" presId="urn:microsoft.com/office/officeart/2005/8/layout/hierarchy3"/>
    <dgm:cxn modelId="{5D8CA31B-2BF1-49DB-A7C6-0C715C136861}" type="presParOf" srcId="{3EA2D2D5-6DE1-47D0-BBDC-E9C8807E5B9C}" destId="{FAEC1126-107E-4944-8F76-CE1D8146A4CD}" srcOrd="0" destOrd="0" presId="urn:microsoft.com/office/officeart/2005/8/layout/hierarchy3"/>
    <dgm:cxn modelId="{636AA7A8-F4AA-4D52-92CB-125AB74A2E4D}" type="presParOf" srcId="{3EA2D2D5-6DE1-47D0-BBDC-E9C8807E5B9C}" destId="{D7A1A824-7C84-4AEA-BE92-193657E62838}" srcOrd="1" destOrd="0" presId="urn:microsoft.com/office/officeart/2005/8/layout/hierarchy3"/>
    <dgm:cxn modelId="{A99E07EF-CB54-4C27-A91F-32B13C9D254F}" type="presParOf" srcId="{3EA2D2D5-6DE1-47D0-BBDC-E9C8807E5B9C}" destId="{CF722DC2-F4F4-4D05-8DBE-D1D7AB0B1568}" srcOrd="2" destOrd="0" presId="urn:microsoft.com/office/officeart/2005/8/layout/hierarchy3"/>
    <dgm:cxn modelId="{D19A491E-3EED-4DB6-946E-C96E927C5C16}" type="presParOf" srcId="{3EA2D2D5-6DE1-47D0-BBDC-E9C8807E5B9C}" destId="{4DA9A2DC-6115-4C42-9059-1B0935F83E12}" srcOrd="3" destOrd="0" presId="urn:microsoft.com/office/officeart/2005/8/layout/hierarchy3"/>
    <dgm:cxn modelId="{DE058355-6C64-44E5-9F58-25F800D66FBD}" type="presParOf" srcId="{3EA2D2D5-6DE1-47D0-BBDC-E9C8807E5B9C}" destId="{5989D8C4-4275-4E2F-B58B-73B2F2C7BA85}" srcOrd="4" destOrd="0" presId="urn:microsoft.com/office/officeart/2005/8/layout/hierarchy3"/>
    <dgm:cxn modelId="{5CFF0B2E-B779-4583-A144-D24387E09B86}" type="presParOf" srcId="{3EA2D2D5-6DE1-47D0-BBDC-E9C8807E5B9C}" destId="{1ED1EFD0-C028-4ADE-A322-6D6997171889}"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4839CE9-DD86-4F0B-9604-16C838F11F5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fr-FR"/>
        </a:p>
      </dgm:t>
    </dgm:pt>
    <dgm:pt modelId="{8810A4E4-3816-426E-8648-6BF59BE604ED}">
      <dgm:prSet phldrT="[Texte]" custT="1"/>
      <dgm:spPr/>
      <dgm:t>
        <a:bodyPr/>
        <a:lstStyle/>
        <a:p>
          <a:r>
            <a:rPr lang="fr-FR" sz="2000" b="1" i="0" dirty="0"/>
            <a:t>Actions à prendre en compte</a:t>
          </a:r>
          <a:endParaRPr lang="fr-FR" sz="2000" dirty="0"/>
        </a:p>
      </dgm:t>
    </dgm:pt>
    <dgm:pt modelId="{E805079C-0E73-4655-8F54-230B73DD72E3}" type="parTrans" cxnId="{053AA7EC-8350-4058-A6F5-122C14A6D8E8}">
      <dgm:prSet/>
      <dgm:spPr/>
      <dgm:t>
        <a:bodyPr/>
        <a:lstStyle/>
        <a:p>
          <a:endParaRPr lang="fr-FR" sz="2000"/>
        </a:p>
      </dgm:t>
    </dgm:pt>
    <dgm:pt modelId="{9E33F0F7-4A38-4D4E-9D4F-531F16749CD8}" type="sibTrans" cxnId="{053AA7EC-8350-4058-A6F5-122C14A6D8E8}">
      <dgm:prSet/>
      <dgm:spPr/>
      <dgm:t>
        <a:bodyPr/>
        <a:lstStyle/>
        <a:p>
          <a:endParaRPr lang="fr-FR" sz="2000"/>
        </a:p>
      </dgm:t>
    </dgm:pt>
    <dgm:pt modelId="{723223E1-1885-4DA2-91DE-D42D627CA6ED}">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1600" b="0" dirty="0">
              <a:solidFill>
                <a:schemeClr val="tx2"/>
              </a:solidFill>
            </a:rPr>
            <a:t>Poids propre du fléau</a:t>
          </a:r>
        </a:p>
      </dgm:t>
    </dgm:pt>
    <dgm:pt modelId="{EB56081E-F00D-4F1D-9DD1-88917DEBDFC9}" type="parTrans" cxnId="{BB1220E6-9224-43E6-8BA1-A4855ED9924B}">
      <dgm:prSet/>
      <dgm:spPr/>
      <dgm:t>
        <a:bodyPr/>
        <a:lstStyle/>
        <a:p>
          <a:endParaRPr lang="fr-FR" sz="2000"/>
        </a:p>
      </dgm:t>
    </dgm:pt>
    <dgm:pt modelId="{A70768EB-46E3-4BA0-9B2C-7FFA773A0E98}" type="sibTrans" cxnId="{BB1220E6-9224-43E6-8BA1-A4855ED9924B}">
      <dgm:prSet/>
      <dgm:spPr/>
      <dgm:t>
        <a:bodyPr/>
        <a:lstStyle/>
        <a:p>
          <a:endParaRPr lang="fr-FR" sz="2000"/>
        </a:p>
      </dgm:t>
    </dgm:pt>
    <dgm:pt modelId="{FAFE45EE-1DBC-4EB1-B765-8EF411F33F47}">
      <dgm:prSet phldrT="[Texte]" custT="1">
        <dgm:style>
          <a:lnRef idx="2">
            <a:schemeClr val="accent1"/>
          </a:lnRef>
          <a:fillRef idx="1">
            <a:schemeClr val="lt1"/>
          </a:fillRef>
          <a:effectRef idx="0">
            <a:schemeClr val="accent1"/>
          </a:effectRef>
          <a:fontRef idx="minor">
            <a:schemeClr val="dk1"/>
          </a:fontRef>
        </dgm:style>
      </dgm:prSet>
      <dgm:spPr/>
      <dgm:t>
        <a:bodyPr/>
        <a:lstStyle/>
        <a:p>
          <a:r>
            <a:rPr lang="fr-FR" sz="1600" b="0" i="0" dirty="0">
              <a:solidFill>
                <a:schemeClr val="tx2"/>
              </a:solidFill>
            </a:rPr>
            <a:t>Charges du chantier connues Q</a:t>
          </a:r>
          <a:r>
            <a:rPr lang="fr-FR" sz="800" b="0" i="0" dirty="0">
              <a:solidFill>
                <a:schemeClr val="tx2"/>
              </a:solidFill>
            </a:rPr>
            <a:t>PRC1</a:t>
          </a:r>
          <a:endParaRPr lang="fr-FR" sz="800" b="0" dirty="0">
            <a:solidFill>
              <a:schemeClr val="tx2"/>
            </a:solidFill>
          </a:endParaRPr>
        </a:p>
      </dgm:t>
    </dgm:pt>
    <dgm:pt modelId="{AF69853D-A0A9-462C-9408-1313C4064ABC}" type="sibTrans" cxnId="{5C8CBF98-05A7-4A79-8319-92945994E1D0}">
      <dgm:prSet/>
      <dgm:spPr/>
      <dgm:t>
        <a:bodyPr/>
        <a:lstStyle/>
        <a:p>
          <a:endParaRPr lang="fr-FR" sz="2000"/>
        </a:p>
      </dgm:t>
    </dgm:pt>
    <dgm:pt modelId="{4AB62B42-0D80-49D2-8C32-16B0BC8F84CB}" type="parTrans" cxnId="{5C8CBF98-05A7-4A79-8319-92945994E1D0}">
      <dgm:prSet/>
      <dgm:spPr/>
      <dgm:t>
        <a:bodyPr/>
        <a:lstStyle/>
        <a:p>
          <a:endParaRPr lang="fr-FR" sz="2000"/>
        </a:p>
      </dgm:t>
    </dgm:pt>
    <dgm:pt modelId="{4DE2F26B-C1C7-48C5-AE63-66B05F7168CD}">
      <dgm:prSet phldrT="[Texte]" custT="1">
        <dgm:style>
          <a:lnRef idx="2">
            <a:schemeClr val="accent1"/>
          </a:lnRef>
          <a:fillRef idx="1">
            <a:schemeClr val="lt1"/>
          </a:fillRef>
          <a:effectRef idx="0">
            <a:schemeClr val="accent1"/>
          </a:effectRef>
          <a:fontRef idx="minor">
            <a:schemeClr val="dk1"/>
          </a:fontRef>
        </dgm:style>
      </dgm:prSet>
      <dgm:spPr/>
      <dgm:t>
        <a:bodyPr/>
        <a:lstStyle/>
        <a:p>
          <a:pPr algn="ctr"/>
          <a:r>
            <a:rPr lang="fr-FR" sz="1600" b="0" i="0" dirty="0">
              <a:solidFill>
                <a:schemeClr val="tx2"/>
              </a:solidFill>
            </a:rPr>
            <a:t>Charges du chantier aléatoire</a:t>
          </a:r>
          <a:endParaRPr lang="fr-FR" sz="1600" b="0" dirty="0">
            <a:solidFill>
              <a:schemeClr val="tx2"/>
            </a:solidFill>
          </a:endParaRPr>
        </a:p>
      </dgm:t>
    </dgm:pt>
    <dgm:pt modelId="{155421F2-4BF4-4CBA-A957-961CC6B4B47C}" type="sibTrans" cxnId="{87B97663-AC49-43B6-83D7-510456460640}">
      <dgm:prSet/>
      <dgm:spPr/>
      <dgm:t>
        <a:bodyPr/>
        <a:lstStyle/>
        <a:p>
          <a:endParaRPr lang="fr-FR" sz="2000"/>
        </a:p>
      </dgm:t>
    </dgm:pt>
    <dgm:pt modelId="{A616C796-6B60-4BF0-A966-D5DCBBDABCD6}" type="parTrans" cxnId="{87B97663-AC49-43B6-83D7-510456460640}">
      <dgm:prSet/>
      <dgm:spPr/>
      <dgm:t>
        <a:bodyPr/>
        <a:lstStyle/>
        <a:p>
          <a:endParaRPr lang="fr-FR" sz="2000"/>
        </a:p>
      </dgm:t>
    </dgm:pt>
    <dgm:pt modelId="{227BE6E9-DA97-4CC4-8E3A-BE95BE0FD1EB}">
      <dgm:prSet phldrT="[Texte]" custT="1">
        <dgm:style>
          <a:lnRef idx="2">
            <a:schemeClr val="accent1"/>
          </a:lnRef>
          <a:fillRef idx="1">
            <a:schemeClr val="lt1"/>
          </a:fillRef>
          <a:effectRef idx="0">
            <a:schemeClr val="accent1"/>
          </a:effectRef>
          <a:fontRef idx="minor">
            <a:schemeClr val="dk1"/>
          </a:fontRef>
        </dgm:style>
      </dgm:prSet>
      <dgm:spPr/>
      <dgm:t>
        <a:bodyPr/>
        <a:lstStyle/>
        <a:p>
          <a:pPr algn="l"/>
          <a:r>
            <a:rPr lang="fr-FR" sz="1600" b="0" i="0" dirty="0">
              <a:solidFill>
                <a:schemeClr val="tx2"/>
              </a:solidFill>
            </a:rPr>
            <a:t>Une charge répartie Q</a:t>
          </a:r>
          <a:r>
            <a:rPr lang="fr-FR" sz="800" b="0" i="0" dirty="0">
              <a:solidFill>
                <a:schemeClr val="tx2"/>
              </a:solidFill>
            </a:rPr>
            <a:t>pra1</a:t>
          </a:r>
          <a:endParaRPr lang="fr-FR" sz="800" b="0" dirty="0">
            <a:solidFill>
              <a:schemeClr val="tx2"/>
            </a:solidFill>
          </a:endParaRPr>
        </a:p>
      </dgm:t>
    </dgm:pt>
    <dgm:pt modelId="{1E9A587C-09B3-4B41-BC78-F4842E473710}" type="sibTrans" cxnId="{752986AB-2C30-4570-B957-C2865556C7E5}">
      <dgm:prSet/>
      <dgm:spPr/>
      <dgm:t>
        <a:bodyPr/>
        <a:lstStyle/>
        <a:p>
          <a:endParaRPr lang="fr-FR" sz="1600"/>
        </a:p>
      </dgm:t>
    </dgm:pt>
    <dgm:pt modelId="{B168B7C1-A54E-4DCC-8C47-FFF9A80F4776}" type="parTrans" cxnId="{752986AB-2C30-4570-B957-C2865556C7E5}">
      <dgm:prSet/>
      <dgm:spPr/>
      <dgm:t>
        <a:bodyPr/>
        <a:lstStyle/>
        <a:p>
          <a:endParaRPr lang="fr-FR" sz="1600"/>
        </a:p>
      </dgm:t>
    </dgm:pt>
    <dgm:pt modelId="{B6D1C42F-8099-4732-8EF2-39FDB988CCDC}">
      <dgm:prSet phldrT="[Texte]" custT="1">
        <dgm:style>
          <a:lnRef idx="2">
            <a:schemeClr val="accent1"/>
          </a:lnRef>
          <a:fillRef idx="1">
            <a:schemeClr val="lt1"/>
          </a:fillRef>
          <a:effectRef idx="0">
            <a:schemeClr val="accent1"/>
          </a:effectRef>
          <a:fontRef idx="minor">
            <a:schemeClr val="dk1"/>
          </a:fontRef>
        </dgm:style>
      </dgm:prSet>
      <dgm:spPr/>
      <dgm:t>
        <a:bodyPr/>
        <a:lstStyle/>
        <a:p>
          <a:pPr algn="l"/>
          <a:r>
            <a:rPr lang="fr-FR" sz="1600" b="0" i="0" dirty="0">
              <a:solidFill>
                <a:schemeClr val="tx2"/>
              </a:solidFill>
            </a:rPr>
            <a:t>Une charge concentréeQ</a:t>
          </a:r>
          <a:r>
            <a:rPr lang="fr-FR" sz="800" b="0" i="0" dirty="0">
              <a:solidFill>
                <a:schemeClr val="tx2"/>
              </a:solidFill>
            </a:rPr>
            <a:t>pra2</a:t>
          </a:r>
          <a:endParaRPr lang="fr-FR" sz="800" b="0" dirty="0">
            <a:solidFill>
              <a:schemeClr val="tx2"/>
            </a:solidFill>
          </a:endParaRPr>
        </a:p>
      </dgm:t>
    </dgm:pt>
    <dgm:pt modelId="{CE82DD40-853C-4B31-AB30-406399198DD9}" type="sibTrans" cxnId="{B9B2997E-4F7D-4DFF-9A5B-415F240CB3FA}">
      <dgm:prSet/>
      <dgm:spPr/>
      <dgm:t>
        <a:bodyPr/>
        <a:lstStyle/>
        <a:p>
          <a:endParaRPr lang="fr-FR" sz="1600"/>
        </a:p>
      </dgm:t>
    </dgm:pt>
    <dgm:pt modelId="{40DB8A8E-D89D-4AFB-ABF0-E23C0394188D}" type="parTrans" cxnId="{B9B2997E-4F7D-4DFF-9A5B-415F240CB3FA}">
      <dgm:prSet/>
      <dgm:spPr/>
      <dgm:t>
        <a:bodyPr/>
        <a:lstStyle/>
        <a:p>
          <a:endParaRPr lang="fr-FR" sz="1600"/>
        </a:p>
      </dgm:t>
    </dgm:pt>
    <dgm:pt modelId="{DE1830F3-1FFB-4C28-B612-89207E105E18}">
      <dgm:prSet phldrT="[Texte]" custT="1">
        <dgm:style>
          <a:lnRef idx="2">
            <a:schemeClr val="accent1"/>
          </a:lnRef>
          <a:fillRef idx="1">
            <a:schemeClr val="lt1"/>
          </a:fillRef>
          <a:effectRef idx="0">
            <a:schemeClr val="accent1"/>
          </a:effectRef>
          <a:fontRef idx="minor">
            <a:schemeClr val="dk1"/>
          </a:fontRef>
        </dgm:style>
      </dgm:prSet>
      <dgm:spPr/>
      <dgm:t>
        <a:bodyPr/>
        <a:lstStyle/>
        <a:p>
          <a:pPr algn="l"/>
          <a:endParaRPr lang="fr-FR" sz="1600" b="0" dirty="0">
            <a:solidFill>
              <a:schemeClr val="tx2"/>
            </a:solidFill>
          </a:endParaRPr>
        </a:p>
      </dgm:t>
    </dgm:pt>
    <dgm:pt modelId="{09EC3EA0-2486-4B66-BDA3-40413060BB81}" type="parTrans" cxnId="{88394703-3ED6-495A-9B23-D4E7215C10C2}">
      <dgm:prSet/>
      <dgm:spPr/>
      <dgm:t>
        <a:bodyPr/>
        <a:lstStyle/>
        <a:p>
          <a:endParaRPr lang="fr-FR"/>
        </a:p>
      </dgm:t>
    </dgm:pt>
    <dgm:pt modelId="{5C5944F3-9076-46EA-994A-EE6CC3AAE957}" type="sibTrans" cxnId="{88394703-3ED6-495A-9B23-D4E7215C10C2}">
      <dgm:prSet/>
      <dgm:spPr/>
      <dgm:t>
        <a:bodyPr/>
        <a:lstStyle/>
        <a:p>
          <a:endParaRPr lang="fr-FR"/>
        </a:p>
      </dgm:t>
    </dgm:pt>
    <dgm:pt modelId="{BCC72763-3586-41C7-9CB5-8004FCD3B0B5}" type="pres">
      <dgm:prSet presAssocID="{E4839CE9-DD86-4F0B-9604-16C838F11F5A}" presName="diagram" presStyleCnt="0">
        <dgm:presLayoutVars>
          <dgm:chPref val="1"/>
          <dgm:dir/>
          <dgm:animOne val="branch"/>
          <dgm:animLvl val="lvl"/>
          <dgm:resizeHandles/>
        </dgm:presLayoutVars>
      </dgm:prSet>
      <dgm:spPr/>
    </dgm:pt>
    <dgm:pt modelId="{0E21C1CD-73B6-4735-8EF7-D6E6758E4837}" type="pres">
      <dgm:prSet presAssocID="{8810A4E4-3816-426E-8648-6BF59BE604ED}" presName="root" presStyleCnt="0"/>
      <dgm:spPr/>
    </dgm:pt>
    <dgm:pt modelId="{F0681B54-9DDE-4062-9244-EE49E29BC861}" type="pres">
      <dgm:prSet presAssocID="{8810A4E4-3816-426E-8648-6BF59BE604ED}" presName="rootComposite" presStyleCnt="0"/>
      <dgm:spPr/>
    </dgm:pt>
    <dgm:pt modelId="{1B6C229C-2218-4DDE-8923-E68CEAD67036}" type="pres">
      <dgm:prSet presAssocID="{8810A4E4-3816-426E-8648-6BF59BE604ED}" presName="rootText" presStyleLbl="node1" presStyleIdx="0" presStyleCnt="1" custScaleX="227676" custLinFactNeighborX="-8218" custLinFactNeighborY="-1846"/>
      <dgm:spPr/>
    </dgm:pt>
    <dgm:pt modelId="{CE3F9FD6-D8ED-4AB1-AFE6-86567CB86B00}" type="pres">
      <dgm:prSet presAssocID="{8810A4E4-3816-426E-8648-6BF59BE604ED}" presName="rootConnector" presStyleLbl="node1" presStyleIdx="0" presStyleCnt="1"/>
      <dgm:spPr/>
    </dgm:pt>
    <dgm:pt modelId="{3ADC56AA-B428-4BBE-B5C9-9E0EDF85D9BB}" type="pres">
      <dgm:prSet presAssocID="{8810A4E4-3816-426E-8648-6BF59BE604ED}" presName="childShape" presStyleCnt="0"/>
      <dgm:spPr/>
    </dgm:pt>
    <dgm:pt modelId="{D3AACDB5-CE26-4DFF-84BA-C307E9977FA2}" type="pres">
      <dgm:prSet presAssocID="{EB56081E-F00D-4F1D-9DD1-88917DEBDFC9}" presName="Name13" presStyleLbl="parChTrans1D2" presStyleIdx="0" presStyleCnt="3"/>
      <dgm:spPr/>
    </dgm:pt>
    <dgm:pt modelId="{1DD077E0-D0D3-4887-BF14-1AB407B5149E}" type="pres">
      <dgm:prSet presAssocID="{723223E1-1885-4DA2-91DE-D42D627CA6ED}" presName="childText" presStyleLbl="bgAcc1" presStyleIdx="0" presStyleCnt="3" custScaleX="245431" custScaleY="75646">
        <dgm:presLayoutVars>
          <dgm:bulletEnabled val="1"/>
        </dgm:presLayoutVars>
      </dgm:prSet>
      <dgm:spPr/>
    </dgm:pt>
    <dgm:pt modelId="{C7085C91-2C08-459B-8D5E-619270A92236}" type="pres">
      <dgm:prSet presAssocID="{4AB62B42-0D80-49D2-8C32-16B0BC8F84CB}" presName="Name13" presStyleLbl="parChTrans1D2" presStyleIdx="1" presStyleCnt="3"/>
      <dgm:spPr/>
    </dgm:pt>
    <dgm:pt modelId="{4B4F6E5E-B5AD-4792-8A58-5B499A1D3B7F}" type="pres">
      <dgm:prSet presAssocID="{FAFE45EE-1DBC-4EB1-B765-8EF411F33F47}" presName="childText" presStyleLbl="bgAcc1" presStyleIdx="1" presStyleCnt="3" custScaleX="245431" custScaleY="113274">
        <dgm:presLayoutVars>
          <dgm:bulletEnabled val="1"/>
        </dgm:presLayoutVars>
      </dgm:prSet>
      <dgm:spPr/>
    </dgm:pt>
    <dgm:pt modelId="{6187E9CE-1AB9-4E76-A628-AE620B80A845}" type="pres">
      <dgm:prSet presAssocID="{A616C796-6B60-4BF0-A966-D5DCBBDABCD6}" presName="Name13" presStyleLbl="parChTrans1D2" presStyleIdx="2" presStyleCnt="3"/>
      <dgm:spPr/>
    </dgm:pt>
    <dgm:pt modelId="{316D3569-FEC8-4D79-93EE-61C39E3F64C0}" type="pres">
      <dgm:prSet presAssocID="{4DE2F26B-C1C7-48C5-AE63-66B05F7168CD}" presName="childText" presStyleLbl="bgAcc1" presStyleIdx="2" presStyleCnt="3" custScaleX="245431" custScaleY="113274">
        <dgm:presLayoutVars>
          <dgm:bulletEnabled val="1"/>
        </dgm:presLayoutVars>
      </dgm:prSet>
      <dgm:spPr/>
    </dgm:pt>
  </dgm:ptLst>
  <dgm:cxnLst>
    <dgm:cxn modelId="{88394703-3ED6-495A-9B23-D4E7215C10C2}" srcId="{4DE2F26B-C1C7-48C5-AE63-66B05F7168CD}" destId="{DE1830F3-1FFB-4C28-B612-89207E105E18}" srcOrd="2" destOrd="0" parTransId="{09EC3EA0-2486-4B66-BDA3-40413060BB81}" sibTransId="{5C5944F3-9076-46EA-994A-EE6CC3AAE957}"/>
    <dgm:cxn modelId="{F84F1D08-4A0A-4FCE-89B3-F4F0D5319A69}" type="presOf" srcId="{4AB62B42-0D80-49D2-8C32-16B0BC8F84CB}" destId="{C7085C91-2C08-459B-8D5E-619270A92236}" srcOrd="0" destOrd="0" presId="urn:microsoft.com/office/officeart/2005/8/layout/hierarchy3"/>
    <dgm:cxn modelId="{B5CD4420-C85F-45A0-B10E-FE671F69D0A1}" type="presOf" srcId="{227BE6E9-DA97-4CC4-8E3A-BE95BE0FD1EB}" destId="{316D3569-FEC8-4D79-93EE-61C39E3F64C0}" srcOrd="0" destOrd="1" presId="urn:microsoft.com/office/officeart/2005/8/layout/hierarchy3"/>
    <dgm:cxn modelId="{3774F922-81C0-434B-9DAB-7836A8E23EBA}" type="presOf" srcId="{723223E1-1885-4DA2-91DE-D42D627CA6ED}" destId="{1DD077E0-D0D3-4887-BF14-1AB407B5149E}" srcOrd="0" destOrd="0" presId="urn:microsoft.com/office/officeart/2005/8/layout/hierarchy3"/>
    <dgm:cxn modelId="{5AEE232D-00A2-4310-8D5A-C6202DB28168}" type="presOf" srcId="{8810A4E4-3816-426E-8648-6BF59BE604ED}" destId="{1B6C229C-2218-4DDE-8923-E68CEAD67036}" srcOrd="0" destOrd="0" presId="urn:microsoft.com/office/officeart/2005/8/layout/hierarchy3"/>
    <dgm:cxn modelId="{53313643-2811-443F-84A9-D2C70C0CA69E}" type="presOf" srcId="{FAFE45EE-1DBC-4EB1-B765-8EF411F33F47}" destId="{4B4F6E5E-B5AD-4792-8A58-5B499A1D3B7F}" srcOrd="0" destOrd="0" presId="urn:microsoft.com/office/officeart/2005/8/layout/hierarchy3"/>
    <dgm:cxn modelId="{87B97663-AC49-43B6-83D7-510456460640}" srcId="{8810A4E4-3816-426E-8648-6BF59BE604ED}" destId="{4DE2F26B-C1C7-48C5-AE63-66B05F7168CD}" srcOrd="2" destOrd="0" parTransId="{A616C796-6B60-4BF0-A966-D5DCBBDABCD6}" sibTransId="{155421F2-4BF4-4CBA-A957-961CC6B4B47C}"/>
    <dgm:cxn modelId="{5CB69B4F-6A2D-436C-8C31-E836E3173E7F}" type="presOf" srcId="{A616C796-6B60-4BF0-A966-D5DCBBDABCD6}" destId="{6187E9CE-1AB9-4E76-A628-AE620B80A845}" srcOrd="0" destOrd="0" presId="urn:microsoft.com/office/officeart/2005/8/layout/hierarchy3"/>
    <dgm:cxn modelId="{1CC9A572-4367-45EE-BFDB-8CA6CD4198F5}" type="presOf" srcId="{E4839CE9-DD86-4F0B-9604-16C838F11F5A}" destId="{BCC72763-3586-41C7-9CB5-8004FCD3B0B5}" srcOrd="0" destOrd="0" presId="urn:microsoft.com/office/officeart/2005/8/layout/hierarchy3"/>
    <dgm:cxn modelId="{B9B2997E-4F7D-4DFF-9A5B-415F240CB3FA}" srcId="{4DE2F26B-C1C7-48C5-AE63-66B05F7168CD}" destId="{B6D1C42F-8099-4732-8EF2-39FDB988CCDC}" srcOrd="1" destOrd="0" parTransId="{40DB8A8E-D89D-4AFB-ABF0-E23C0394188D}" sibTransId="{CE82DD40-853C-4B31-AB30-406399198DD9}"/>
    <dgm:cxn modelId="{BA989A82-F883-450A-A4B5-AF3749CF4F25}" type="presOf" srcId="{DE1830F3-1FFB-4C28-B612-89207E105E18}" destId="{316D3569-FEC8-4D79-93EE-61C39E3F64C0}" srcOrd="0" destOrd="3" presId="urn:microsoft.com/office/officeart/2005/8/layout/hierarchy3"/>
    <dgm:cxn modelId="{1E2C108D-C3D7-4503-AAB5-88958016FE2D}" type="presOf" srcId="{B6D1C42F-8099-4732-8EF2-39FDB988CCDC}" destId="{316D3569-FEC8-4D79-93EE-61C39E3F64C0}" srcOrd="0" destOrd="2" presId="urn:microsoft.com/office/officeart/2005/8/layout/hierarchy3"/>
    <dgm:cxn modelId="{EEAFFB92-AE1F-48D9-A657-0C807BE0C93A}" type="presOf" srcId="{4DE2F26B-C1C7-48C5-AE63-66B05F7168CD}" destId="{316D3569-FEC8-4D79-93EE-61C39E3F64C0}" srcOrd="0" destOrd="0" presId="urn:microsoft.com/office/officeart/2005/8/layout/hierarchy3"/>
    <dgm:cxn modelId="{5C8CBF98-05A7-4A79-8319-92945994E1D0}" srcId="{8810A4E4-3816-426E-8648-6BF59BE604ED}" destId="{FAFE45EE-1DBC-4EB1-B765-8EF411F33F47}" srcOrd="1" destOrd="0" parTransId="{4AB62B42-0D80-49D2-8C32-16B0BC8F84CB}" sibTransId="{AF69853D-A0A9-462C-9408-1313C4064ABC}"/>
    <dgm:cxn modelId="{A7A483A4-E87F-4B1B-8013-FAA4B712B96C}" type="presOf" srcId="{EB56081E-F00D-4F1D-9DD1-88917DEBDFC9}" destId="{D3AACDB5-CE26-4DFF-84BA-C307E9977FA2}" srcOrd="0" destOrd="0" presId="urn:microsoft.com/office/officeart/2005/8/layout/hierarchy3"/>
    <dgm:cxn modelId="{752986AB-2C30-4570-B957-C2865556C7E5}" srcId="{4DE2F26B-C1C7-48C5-AE63-66B05F7168CD}" destId="{227BE6E9-DA97-4CC4-8E3A-BE95BE0FD1EB}" srcOrd="0" destOrd="0" parTransId="{B168B7C1-A54E-4DCC-8C47-FFF9A80F4776}" sibTransId="{1E9A587C-09B3-4B41-BC78-F4842E473710}"/>
    <dgm:cxn modelId="{B2B64CDD-7603-4F44-8B31-F80B30C02D21}" type="presOf" srcId="{8810A4E4-3816-426E-8648-6BF59BE604ED}" destId="{CE3F9FD6-D8ED-4AB1-AFE6-86567CB86B00}" srcOrd="1" destOrd="0" presId="urn:microsoft.com/office/officeart/2005/8/layout/hierarchy3"/>
    <dgm:cxn modelId="{BB1220E6-9224-43E6-8BA1-A4855ED9924B}" srcId="{8810A4E4-3816-426E-8648-6BF59BE604ED}" destId="{723223E1-1885-4DA2-91DE-D42D627CA6ED}" srcOrd="0" destOrd="0" parTransId="{EB56081E-F00D-4F1D-9DD1-88917DEBDFC9}" sibTransId="{A70768EB-46E3-4BA0-9B2C-7FFA773A0E98}"/>
    <dgm:cxn modelId="{053AA7EC-8350-4058-A6F5-122C14A6D8E8}" srcId="{E4839CE9-DD86-4F0B-9604-16C838F11F5A}" destId="{8810A4E4-3816-426E-8648-6BF59BE604ED}" srcOrd="0" destOrd="0" parTransId="{E805079C-0E73-4655-8F54-230B73DD72E3}" sibTransId="{9E33F0F7-4A38-4D4E-9D4F-531F16749CD8}"/>
    <dgm:cxn modelId="{16FD5C25-2F89-42D8-87D3-0BA62642EC78}" type="presParOf" srcId="{BCC72763-3586-41C7-9CB5-8004FCD3B0B5}" destId="{0E21C1CD-73B6-4735-8EF7-D6E6758E4837}" srcOrd="0" destOrd="0" presId="urn:microsoft.com/office/officeart/2005/8/layout/hierarchy3"/>
    <dgm:cxn modelId="{8A3A2B8B-D50E-4109-8223-7FE3BA6CEB65}" type="presParOf" srcId="{0E21C1CD-73B6-4735-8EF7-D6E6758E4837}" destId="{F0681B54-9DDE-4062-9244-EE49E29BC861}" srcOrd="0" destOrd="0" presId="urn:microsoft.com/office/officeart/2005/8/layout/hierarchy3"/>
    <dgm:cxn modelId="{8C90A69F-7C60-4055-A720-BB045761241F}" type="presParOf" srcId="{F0681B54-9DDE-4062-9244-EE49E29BC861}" destId="{1B6C229C-2218-4DDE-8923-E68CEAD67036}" srcOrd="0" destOrd="0" presId="urn:microsoft.com/office/officeart/2005/8/layout/hierarchy3"/>
    <dgm:cxn modelId="{C9BE4764-FF13-4259-929C-DCCDD80063E6}" type="presParOf" srcId="{F0681B54-9DDE-4062-9244-EE49E29BC861}" destId="{CE3F9FD6-D8ED-4AB1-AFE6-86567CB86B00}" srcOrd="1" destOrd="0" presId="urn:microsoft.com/office/officeart/2005/8/layout/hierarchy3"/>
    <dgm:cxn modelId="{A1C9AE39-668E-4AC0-AED0-1EC1A1990B77}" type="presParOf" srcId="{0E21C1CD-73B6-4735-8EF7-D6E6758E4837}" destId="{3ADC56AA-B428-4BBE-B5C9-9E0EDF85D9BB}" srcOrd="1" destOrd="0" presId="urn:microsoft.com/office/officeart/2005/8/layout/hierarchy3"/>
    <dgm:cxn modelId="{BF3AF63C-2429-43EA-9CE4-6A92C6D82FC9}" type="presParOf" srcId="{3ADC56AA-B428-4BBE-B5C9-9E0EDF85D9BB}" destId="{D3AACDB5-CE26-4DFF-84BA-C307E9977FA2}" srcOrd="0" destOrd="0" presId="urn:microsoft.com/office/officeart/2005/8/layout/hierarchy3"/>
    <dgm:cxn modelId="{3FD40A2F-2895-45B6-A00B-054BCBB6A003}" type="presParOf" srcId="{3ADC56AA-B428-4BBE-B5C9-9E0EDF85D9BB}" destId="{1DD077E0-D0D3-4887-BF14-1AB407B5149E}" srcOrd="1" destOrd="0" presId="urn:microsoft.com/office/officeart/2005/8/layout/hierarchy3"/>
    <dgm:cxn modelId="{7EC086E7-A1F4-4D9C-8DD2-22D60466FEA9}" type="presParOf" srcId="{3ADC56AA-B428-4BBE-B5C9-9E0EDF85D9BB}" destId="{C7085C91-2C08-459B-8D5E-619270A92236}" srcOrd="2" destOrd="0" presId="urn:microsoft.com/office/officeart/2005/8/layout/hierarchy3"/>
    <dgm:cxn modelId="{6E43EB68-F43C-47EE-9E9F-86464E5AB98C}" type="presParOf" srcId="{3ADC56AA-B428-4BBE-B5C9-9E0EDF85D9BB}" destId="{4B4F6E5E-B5AD-4792-8A58-5B499A1D3B7F}" srcOrd="3" destOrd="0" presId="urn:microsoft.com/office/officeart/2005/8/layout/hierarchy3"/>
    <dgm:cxn modelId="{FFB146A2-5315-49BE-9C92-396DE7213D75}" type="presParOf" srcId="{3ADC56AA-B428-4BBE-B5C9-9E0EDF85D9BB}" destId="{6187E9CE-1AB9-4E76-A628-AE620B80A845}" srcOrd="4" destOrd="0" presId="urn:microsoft.com/office/officeart/2005/8/layout/hierarchy3"/>
    <dgm:cxn modelId="{949F17F8-2EA3-4A52-B47F-43E4288914A2}" type="presParOf" srcId="{3ADC56AA-B428-4BBE-B5C9-9E0EDF85D9BB}" destId="{316D3569-FEC8-4D79-93EE-61C39E3F64C0}"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743F7DA-8C17-4C8B-9EF5-3EF5AA82DDC7}"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fr-FR"/>
        </a:p>
      </dgm:t>
    </dgm:pt>
    <dgm:pt modelId="{79703C39-EACC-4AB7-B44E-15AC842AB2F0}">
      <dgm:prSet phldrT="[Texte]"/>
      <dgm:spPr/>
      <dgm:t>
        <a:bodyPr/>
        <a:lstStyle/>
        <a:p>
          <a:r>
            <a:rPr lang="fr-FR" dirty="0"/>
            <a:t>câbles 12T15S </a:t>
          </a:r>
        </a:p>
      </dgm:t>
    </dgm:pt>
    <dgm:pt modelId="{9F5F4ED6-9900-48DC-B506-81F8386CB19A}" type="parTrans" cxnId="{1D3D6510-DCC6-4524-87A6-8496647FDED2}">
      <dgm:prSet/>
      <dgm:spPr/>
      <dgm:t>
        <a:bodyPr/>
        <a:lstStyle/>
        <a:p>
          <a:endParaRPr lang="fr-FR"/>
        </a:p>
      </dgm:t>
    </dgm:pt>
    <dgm:pt modelId="{D5C0D879-B9BF-456B-992D-64185A8DDDF4}" type="sibTrans" cxnId="{1D3D6510-DCC6-4524-87A6-8496647FDED2}">
      <dgm:prSet/>
      <dgm:spPr/>
      <dgm:t>
        <a:bodyPr/>
        <a:lstStyle/>
        <a:p>
          <a:endParaRPr lang="fr-FR"/>
        </a:p>
      </dgm:t>
    </dgm:pt>
    <mc:AlternateContent xmlns:mc="http://schemas.openxmlformats.org/markup-compatibility/2006" xmlns:a14="http://schemas.microsoft.com/office/drawing/2010/main">
      <mc:Choice Requires="a14">
        <dgm:pt modelId="{87990B39-BC00-4678-945F-265078DCB8C8}">
          <dgm:prSet phldrT="[Texte]" custT="1"/>
          <dgm:spPr/>
          <dgm:t>
            <a:bodyPr/>
            <a:lstStyle/>
            <a:p>
              <a:pPr/>
              <a14:m>
                <m:oMathPara xmlns:m="http://schemas.openxmlformats.org/officeDocument/2006/math">
                  <m:oMathParaPr>
                    <m:jc m:val="right"/>
                  </m:oMathParaPr>
                  <m:oMath xmlns:m="http://schemas.openxmlformats.org/officeDocument/2006/math">
                    <m:sSub>
                      <m:sSubPr>
                        <m:ctrlPr>
                          <a:rPr lang="fr-FR" sz="1200" i="1" smtClean="0">
                            <a:solidFill>
                              <a:srgbClr val="836967"/>
                            </a:solidFill>
                            <a:latin typeface="Cambria Math" panose="02040503050406030204" pitchFamily="18" charset="0"/>
                          </a:rPr>
                        </m:ctrlPr>
                      </m:sSubPr>
                      <m:e>
                        <m:r>
                          <a:rPr lang="fr-FR" sz="1200" i="1">
                            <a:latin typeface="Cambria Math" panose="02040503050406030204" pitchFamily="18" charset="0"/>
                          </a:rPr>
                          <m:t>𝜎</m:t>
                        </m:r>
                      </m:e>
                      <m:sub>
                        <m:r>
                          <a:rPr lang="fr-FR" sz="1200" i="1">
                            <a:latin typeface="Cambria Math" panose="02040503050406030204" pitchFamily="18" charset="0"/>
                          </a:rPr>
                          <m:t>𝑝𝑚𝑜</m:t>
                        </m:r>
                      </m:sub>
                    </m:sSub>
                    <m:r>
                      <a:rPr lang="fr-FR" sz="1200" b="0" i="1" smtClean="0">
                        <a:latin typeface="Cambria Math" panose="02040503050406030204" pitchFamily="18" charset="0"/>
                      </a:rPr>
                      <m:t>=</m:t>
                    </m:r>
                  </m:oMath>
                </m:oMathPara>
              </a14:m>
              <a:endParaRPr lang="fr-FR" sz="120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200" i="0">
                        <a:latin typeface="Cambria Math" panose="02040503050406030204" pitchFamily="18" charset="0"/>
                      </a:rPr>
                      <m:t>1488</m:t>
                    </m:r>
                    <m:r>
                      <a:rPr lang="fr-FR" sz="1200" i="1">
                        <a:latin typeface="Cambria Math" panose="02040503050406030204" pitchFamily="18" charset="0"/>
                      </a:rPr>
                      <m:t>𝑀𝑃𝑎</m:t>
                    </m:r>
                  </m:oMath>
                </m:oMathPara>
              </a14:m>
              <a:endParaRPr lang="fr-FR" sz="1200" dirty="0"/>
            </a:p>
          </dgm:t>
        </dgm:pt>
      </mc:Choice>
      <mc:Fallback xmlns="">
        <dgm:pt modelId="{87990B39-BC00-4678-945F-265078DCB8C8}">
          <dgm:prSet phldrT="[Texte]" custT="1"/>
          <dgm:spPr/>
          <dgm:t>
            <a:bodyPr/>
            <a:lstStyle/>
            <a:p>
              <a:pPr/>
              <a:r>
                <a:rPr lang="fr-FR" sz="1200" i="0">
                  <a:latin typeface="Cambria Math" panose="02040503050406030204" pitchFamily="18" charset="0"/>
                </a:rPr>
                <a:t>𝜎</a:t>
              </a:r>
              <a:r>
                <a:rPr lang="fr-FR" sz="1200" i="0">
                  <a:solidFill>
                    <a:srgbClr val="836967"/>
                  </a:solidFill>
                  <a:latin typeface="Cambria Math" panose="02040503050406030204" pitchFamily="18" charset="0"/>
                </a:rPr>
                <a:t>_</a:t>
              </a:r>
              <a:r>
                <a:rPr lang="fr-FR" sz="1200" i="0">
                  <a:latin typeface="Cambria Math" panose="02040503050406030204" pitchFamily="18" charset="0"/>
                </a:rPr>
                <a:t>𝑝𝑚𝑜</a:t>
              </a:r>
              <a:r>
                <a:rPr lang="fr-FR" sz="1200" b="0" i="0">
                  <a:latin typeface="Cambria Math" panose="02040503050406030204" pitchFamily="18" charset="0"/>
                </a:rPr>
                <a:t>=</a:t>
              </a:r>
              <a:endParaRPr lang="fr-FR" sz="1200" i="1" dirty="0">
                <a:latin typeface="Cambria Math" panose="02040503050406030204" pitchFamily="18" charset="0"/>
              </a:endParaRPr>
            </a:p>
            <a:p>
              <a:pPr/>
              <a:r>
                <a:rPr lang="fr-FR" sz="1200" i="0">
                  <a:latin typeface="Cambria Math" panose="02040503050406030204" pitchFamily="18" charset="0"/>
                </a:rPr>
                <a:t>1488𝑀𝑃𝑎</a:t>
              </a:r>
              <a:endParaRPr lang="fr-FR" sz="1200" dirty="0"/>
            </a:p>
          </dgm:t>
        </dgm:pt>
      </mc:Fallback>
    </mc:AlternateContent>
    <dgm:pt modelId="{CA069908-839F-4460-A2BC-9BA1478AAD8B}" type="parTrans" cxnId="{955F6ED1-35FD-468B-9AE4-CF3C7B353961}">
      <dgm:prSet/>
      <dgm:spPr/>
      <dgm:t>
        <a:bodyPr/>
        <a:lstStyle/>
        <a:p>
          <a:endParaRPr lang="fr-FR"/>
        </a:p>
      </dgm:t>
    </dgm:pt>
    <dgm:pt modelId="{39A0BCDA-B9B4-468B-A700-DDFAE4EE6894}" type="sibTrans" cxnId="{955F6ED1-35FD-468B-9AE4-CF3C7B353961}">
      <dgm:prSet/>
      <dgm:spPr/>
      <dgm:t>
        <a:bodyPr/>
        <a:lstStyle/>
        <a:p>
          <a:endParaRPr lang="fr-FR"/>
        </a:p>
      </dgm:t>
    </dgm:pt>
    <dgm:pt modelId="{5C1BC178-D3F0-4B32-B9BE-D0D3EB9FC984}">
      <dgm:prSet phldrT="[Texte]" custT="1"/>
      <dgm:spPr/>
      <dgm:t>
        <a:bodyPr/>
        <a:lstStyle/>
        <a:p>
          <a:r>
            <a:rPr lang="fr-FR" sz="1200" dirty="0"/>
            <a:t>15% pertes</a:t>
          </a:r>
        </a:p>
      </dgm:t>
    </dgm:pt>
    <dgm:pt modelId="{0561D50E-5F81-4D45-AF7A-3A22286671B0}" type="parTrans" cxnId="{35B6491C-AEC8-4981-B9DB-54559657B018}">
      <dgm:prSet/>
      <dgm:spPr/>
      <dgm:t>
        <a:bodyPr/>
        <a:lstStyle/>
        <a:p>
          <a:endParaRPr lang="fr-FR"/>
        </a:p>
      </dgm:t>
    </dgm:pt>
    <dgm:pt modelId="{4B1A7A5A-7FCC-4460-ABD9-F22D580D1ADF}" type="sibTrans" cxnId="{35B6491C-AEC8-4981-B9DB-54559657B018}">
      <dgm:prSet/>
      <dgm:spPr/>
      <dgm:t>
        <a:bodyPr/>
        <a:lstStyle/>
        <a:p>
          <a:endParaRPr lang="fr-FR"/>
        </a:p>
      </dgm:t>
    </dgm:pt>
    <mc:AlternateContent xmlns:mc="http://schemas.openxmlformats.org/markup-compatibility/2006" xmlns:a14="http://schemas.microsoft.com/office/drawing/2010/main">
      <mc:Choice Requires="a14">
        <dgm:pt modelId="{7CD6E417-3943-4E9C-97E4-A187F00813CF}">
          <dgm:prSet phldrT="[Texte]" custT="1"/>
          <dgm:spPr>
            <a:solidFill>
              <a:srgbClr val="0F6FC6">
                <a:hueOff val="0"/>
                <a:satOff val="0"/>
                <a:lumOff val="0"/>
                <a:alphaOff val="0"/>
              </a:srgbClr>
            </a:solidFill>
            <a:ln w="19050" cap="flat" cmpd="sng" algn="ctr">
              <a:solidFill>
                <a:prstClr val="white">
                  <a:hueOff val="0"/>
                  <a:satOff val="0"/>
                  <a:lumOff val="0"/>
                  <a:alphaOff val="0"/>
                </a:prstClr>
              </a:solidFill>
              <a:prstDash val="solid"/>
            </a:ln>
            <a:effectLst/>
          </dgm:spPr>
          <dgm:t>
            <a:bodyPr spcFirstLastPara="0" vert="horz" wrap="square" lIns="15240" tIns="15240" rIns="15240" bIns="15240" numCol="1" spcCol="1270" anchor="ctr" anchorCtr="0"/>
            <a:lstStyle/>
            <a:p>
              <a:pPr marL="0" lvl="0" algn="ctr" defTabSz="533400">
                <a:lnSpc>
                  <a:spcPct val="90000"/>
                </a:lnSpc>
                <a:spcBef>
                  <a:spcPct val="0"/>
                </a:spcBef>
                <a:spcAft>
                  <a:spcPct val="35000"/>
                </a:spcAft>
                <a:buNone/>
              </a:pPr>
              <a14:m>
                <m:oMathPara xmlns:m="http://schemas.openxmlformats.org/officeDocument/2006/math">
                  <m:oMathParaPr>
                    <m:jc m:val="center"/>
                  </m:oMathParaPr>
                  <m:oMath xmlns:m="http://schemas.openxmlformats.org/officeDocument/2006/math">
                    <m:sSub>
                      <m:sSubPr>
                        <m:ctrlPr>
                          <a:rPr lang="fr-FR" sz="1200" i="1" kern="1200" smtClean="0">
                            <a:solidFill>
                              <a:schemeClr val="bg1"/>
                            </a:solidFill>
                            <a:latin typeface="Cambria Math" panose="02040503050406030204" pitchFamily="18" charset="0"/>
                            <a:ea typeface="+mn-ea"/>
                            <a:cs typeface="+mn-cs"/>
                          </a:rPr>
                        </m:ctrlPr>
                      </m:sSubPr>
                      <m:e>
                        <m:r>
                          <a:rPr lang="fr-FR" sz="1200" i="1" kern="1200" smtClean="0">
                            <a:solidFill>
                              <a:schemeClr val="bg1"/>
                            </a:solidFill>
                            <a:latin typeface="Cambria Math" panose="02040503050406030204" pitchFamily="18" charset="0"/>
                            <a:ea typeface="+mn-ea"/>
                            <a:cs typeface="+mn-cs"/>
                          </a:rPr>
                          <m:t>𝐸</m:t>
                        </m:r>
                      </m:e>
                      <m:sub>
                        <m:r>
                          <a:rPr lang="fr-FR" sz="1200" i="1" kern="1200" smtClean="0">
                            <a:solidFill>
                              <a:schemeClr val="bg1"/>
                            </a:solidFill>
                            <a:latin typeface="Cambria Math" panose="02040503050406030204" pitchFamily="18" charset="0"/>
                            <a:ea typeface="+mn-ea"/>
                            <a:cs typeface="+mn-cs"/>
                          </a:rPr>
                          <m:t>𝑝</m:t>
                        </m:r>
                      </m:sub>
                    </m:sSub>
                    <m:r>
                      <a:rPr lang="fr-FR" sz="1200" i="1" kern="1200" smtClean="0">
                        <a:solidFill>
                          <a:schemeClr val="bg1"/>
                        </a:solidFill>
                        <a:latin typeface="Cambria Math" panose="02040503050406030204" pitchFamily="18" charset="0"/>
                        <a:ea typeface="+mn-ea"/>
                        <a:cs typeface="+mn-cs"/>
                      </a:rPr>
                      <m:t>=</m:t>
                    </m:r>
                  </m:oMath>
                  <m:oMath xmlns:m="http://schemas.openxmlformats.org/officeDocument/2006/math">
                    <m:r>
                      <a:rPr lang="fr-FR" sz="1200" i="1" kern="1200" smtClean="0">
                        <a:solidFill>
                          <a:schemeClr val="bg1"/>
                        </a:solidFill>
                        <a:latin typeface="Cambria Math" panose="02040503050406030204" pitchFamily="18" charset="0"/>
                        <a:ea typeface="+mn-ea"/>
                        <a:cs typeface="+mn-cs"/>
                      </a:rPr>
                      <m:t>190 </m:t>
                    </m:r>
                    <m:r>
                      <a:rPr lang="fr-FR" sz="1200" i="1" kern="1200" smtClean="0">
                        <a:solidFill>
                          <a:schemeClr val="bg1"/>
                        </a:solidFill>
                        <a:latin typeface="Cambria Math" panose="02040503050406030204" pitchFamily="18" charset="0"/>
                        <a:ea typeface="+mn-ea"/>
                        <a:cs typeface="+mn-cs"/>
                      </a:rPr>
                      <m:t>𝐺𝑃𝑎</m:t>
                    </m:r>
                  </m:oMath>
                </m:oMathPara>
              </a14:m>
              <a:endParaRPr lang="fr-FR" sz="1200" i="1" kern="1200" dirty="0">
                <a:solidFill>
                  <a:schemeClr val="bg1"/>
                </a:solidFill>
                <a:latin typeface="Cambria Math" panose="02040503050406030204" pitchFamily="18" charset="0"/>
                <a:ea typeface="+mn-ea"/>
                <a:cs typeface="+mn-cs"/>
              </a:endParaRPr>
            </a:p>
          </dgm:t>
        </dgm:pt>
      </mc:Choice>
      <mc:Fallback xmlns="">
        <dgm:pt modelId="{7CD6E417-3943-4E9C-97E4-A187F00813CF}">
          <dgm:prSet phldrT="[Texte]" custT="1"/>
          <dgm:spPr>
            <a:solidFill>
              <a:srgbClr val="0F6FC6">
                <a:hueOff val="0"/>
                <a:satOff val="0"/>
                <a:lumOff val="0"/>
                <a:alphaOff val="0"/>
              </a:srgbClr>
            </a:solidFill>
            <a:ln w="19050" cap="flat" cmpd="sng" algn="ctr">
              <a:solidFill>
                <a:prstClr val="white">
                  <a:hueOff val="0"/>
                  <a:satOff val="0"/>
                  <a:lumOff val="0"/>
                  <a:alphaOff val="0"/>
                </a:prstClr>
              </a:solidFill>
              <a:prstDash val="solid"/>
            </a:ln>
            <a:effectLst/>
          </dgm:spPr>
          <dgm:t>
            <a:bodyPr spcFirstLastPara="0" vert="horz" wrap="square" lIns="15240" tIns="15240" rIns="15240" bIns="15240" numCol="1" spcCol="1270" anchor="ctr" anchorCtr="0"/>
            <a:lstStyle/>
            <a:p>
              <a:pPr marL="0" lvl="0" algn="ctr" defTabSz="533400">
                <a:lnSpc>
                  <a:spcPct val="90000"/>
                </a:lnSpc>
                <a:spcBef>
                  <a:spcPct val="0"/>
                </a:spcBef>
                <a:spcAft>
                  <a:spcPct val="35000"/>
                </a:spcAft>
                <a:buNone/>
              </a:pPr>
              <a:r>
                <a:rPr lang="fr-FR" sz="1200" i="0" kern="1200">
                  <a:solidFill>
                    <a:schemeClr val="bg1"/>
                  </a:solidFill>
                  <a:latin typeface="Cambria Math" panose="02040503050406030204" pitchFamily="18" charset="0"/>
                  <a:ea typeface="+mn-ea"/>
                  <a:cs typeface="+mn-cs"/>
                </a:rPr>
                <a:t>𝐸_𝑝=</a:t>
              </a:r>
              <a:br>
                <a:rPr lang="fr-FR" sz="1200" i="1" kern="1200" dirty="0">
                  <a:solidFill>
                    <a:schemeClr val="bg1"/>
                  </a:solidFill>
                  <a:latin typeface="Cambria Math" panose="02040503050406030204" pitchFamily="18" charset="0"/>
                  <a:ea typeface="+mn-ea"/>
                  <a:cs typeface="+mn-cs"/>
                </a:rPr>
              </a:br>
              <a:r>
                <a:rPr lang="fr-FR" sz="1200" i="0" kern="1200">
                  <a:solidFill>
                    <a:schemeClr val="bg1"/>
                  </a:solidFill>
                  <a:latin typeface="Cambria Math" panose="02040503050406030204" pitchFamily="18" charset="0"/>
                  <a:ea typeface="+mn-ea"/>
                  <a:cs typeface="+mn-cs"/>
                </a:rPr>
                <a:t>190 𝐺𝑃𝑎</a:t>
              </a:r>
              <a:endParaRPr lang="fr-FR" sz="1200" i="1" kern="1200" dirty="0">
                <a:solidFill>
                  <a:schemeClr val="bg1"/>
                </a:solidFill>
                <a:latin typeface="Cambria Math" panose="02040503050406030204" pitchFamily="18" charset="0"/>
                <a:ea typeface="+mn-ea"/>
                <a:cs typeface="+mn-cs"/>
              </a:endParaRPr>
            </a:p>
          </dgm:t>
        </dgm:pt>
      </mc:Fallback>
    </mc:AlternateContent>
    <dgm:pt modelId="{07F01E5F-CF28-45B2-9569-C844130413ED}" type="parTrans" cxnId="{3F257CD6-4AD8-4128-8009-C294609A6472}">
      <dgm:prSet/>
      <dgm:spPr/>
      <dgm:t>
        <a:bodyPr/>
        <a:lstStyle/>
        <a:p>
          <a:endParaRPr lang="fr-FR"/>
        </a:p>
      </dgm:t>
    </dgm:pt>
    <dgm:pt modelId="{E3D6732C-7365-4CD3-8CCC-020C6F837204}" type="sibTrans" cxnId="{3F257CD6-4AD8-4128-8009-C294609A6472}">
      <dgm:prSet/>
      <dgm:spPr/>
      <dgm:t>
        <a:bodyPr/>
        <a:lstStyle/>
        <a:p>
          <a:endParaRPr lang="fr-FR"/>
        </a:p>
      </dgm:t>
    </dgm:pt>
    <dgm:pt modelId="{12876841-DE3C-490B-861F-09407829D6F0}">
      <dgm:prSet phldrT="[Texte]" custT="1"/>
      <dgm:spPr>
        <a:solidFill>
          <a:srgbClr val="0F6FC6">
            <a:hueOff val="0"/>
            <a:satOff val="0"/>
            <a:lumOff val="0"/>
            <a:alphaOff val="0"/>
          </a:srgbClr>
        </a:solidFill>
        <a:ln w="19050" cap="flat" cmpd="sng" algn="ctr">
          <a:solidFill>
            <a:prstClr val="white">
              <a:hueOff val="0"/>
              <a:satOff val="0"/>
              <a:lumOff val="0"/>
              <a:alphaOff val="0"/>
            </a:prstClr>
          </a:solidFill>
          <a:prstDash val="solid"/>
        </a:ln>
        <a:effectLst/>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fr-FR" sz="1200" kern="1200" dirty="0">
              <a:solidFill>
                <a:prstClr val="white"/>
              </a:solidFill>
              <a:latin typeface="Corbel" panose="020B0503020204020204"/>
              <a:ea typeface="+mn-ea"/>
              <a:cs typeface="+mn-cs"/>
            </a:rPr>
            <a:t>Section : 12*150=</a:t>
          </a:r>
          <a:br>
            <a:rPr lang="fr-FR" sz="1200" kern="1200" dirty="0">
              <a:solidFill>
                <a:prstClr val="white"/>
              </a:solidFill>
              <a:latin typeface="Corbel" panose="020B0503020204020204"/>
              <a:ea typeface="+mn-ea"/>
              <a:cs typeface="+mn-cs"/>
            </a:rPr>
          </a:br>
          <a:r>
            <a:rPr lang="fr-FR" sz="1200" kern="1200" dirty="0">
              <a:solidFill>
                <a:prstClr val="white"/>
              </a:solidFill>
              <a:latin typeface="Corbel" panose="020B0503020204020204"/>
              <a:ea typeface="+mn-ea"/>
              <a:cs typeface="+mn-cs"/>
            </a:rPr>
            <a:t>1800mm²</a:t>
          </a:r>
        </a:p>
      </dgm:t>
    </dgm:pt>
    <dgm:pt modelId="{ACDA7BA4-176F-4471-B7A2-A32568080FC2}" type="parTrans" cxnId="{447339A4-33F3-4E49-97BA-206E018832B7}">
      <dgm:prSet/>
      <dgm:spPr/>
      <dgm:t>
        <a:bodyPr/>
        <a:lstStyle/>
        <a:p>
          <a:endParaRPr lang="fr-FR"/>
        </a:p>
      </dgm:t>
    </dgm:pt>
    <dgm:pt modelId="{3CC51439-AB9E-4A4C-9184-14FD813681FB}" type="sibTrans" cxnId="{447339A4-33F3-4E49-97BA-206E018832B7}">
      <dgm:prSet/>
      <dgm:spPr/>
      <dgm:t>
        <a:bodyPr/>
        <a:lstStyle/>
        <a:p>
          <a:endParaRPr lang="fr-FR"/>
        </a:p>
      </dgm:t>
    </dgm:pt>
    <dgm:pt modelId="{3B069753-188D-4FE4-BB44-F1A0DA5C244F}" type="pres">
      <dgm:prSet presAssocID="{6743F7DA-8C17-4C8B-9EF5-3EF5AA82DDC7}" presName="Name0" presStyleCnt="0">
        <dgm:presLayoutVars>
          <dgm:chMax val="1"/>
          <dgm:dir/>
          <dgm:animLvl val="ctr"/>
          <dgm:resizeHandles val="exact"/>
        </dgm:presLayoutVars>
      </dgm:prSet>
      <dgm:spPr/>
    </dgm:pt>
    <dgm:pt modelId="{C7915321-D385-43DC-9020-BC1463CED942}" type="pres">
      <dgm:prSet presAssocID="{79703C39-EACC-4AB7-B44E-15AC842AB2F0}" presName="centerShape" presStyleLbl="node0" presStyleIdx="0" presStyleCnt="1"/>
      <dgm:spPr/>
    </dgm:pt>
    <dgm:pt modelId="{BE410179-D6C2-4070-A1D6-076AC52B5771}" type="pres">
      <dgm:prSet presAssocID="{87990B39-BC00-4678-945F-265078DCB8C8}" presName="node" presStyleLbl="node1" presStyleIdx="0" presStyleCnt="4">
        <dgm:presLayoutVars>
          <dgm:bulletEnabled val="1"/>
        </dgm:presLayoutVars>
      </dgm:prSet>
      <dgm:spPr/>
    </dgm:pt>
    <dgm:pt modelId="{E549C854-5652-4907-B250-50468E85D802}" type="pres">
      <dgm:prSet presAssocID="{87990B39-BC00-4678-945F-265078DCB8C8}" presName="dummy" presStyleCnt="0"/>
      <dgm:spPr/>
    </dgm:pt>
    <dgm:pt modelId="{28D1FB6A-106F-480C-9F1A-C67E34903F49}" type="pres">
      <dgm:prSet presAssocID="{39A0BCDA-B9B4-468B-A700-DDFAE4EE6894}" presName="sibTrans" presStyleLbl="sibTrans2D1" presStyleIdx="0" presStyleCnt="4"/>
      <dgm:spPr/>
    </dgm:pt>
    <dgm:pt modelId="{A99A1BF4-32EB-4C2E-A46A-BBC11ADED568}" type="pres">
      <dgm:prSet presAssocID="{5C1BC178-D3F0-4B32-B9BE-D0D3EB9FC984}" presName="node" presStyleLbl="node1" presStyleIdx="1" presStyleCnt="4">
        <dgm:presLayoutVars>
          <dgm:bulletEnabled val="1"/>
        </dgm:presLayoutVars>
      </dgm:prSet>
      <dgm:spPr/>
    </dgm:pt>
    <dgm:pt modelId="{0B2CD52D-8C47-4FC8-BA59-3D9F073D0583}" type="pres">
      <dgm:prSet presAssocID="{5C1BC178-D3F0-4B32-B9BE-D0D3EB9FC984}" presName="dummy" presStyleCnt="0"/>
      <dgm:spPr/>
    </dgm:pt>
    <dgm:pt modelId="{AA4A8ACC-5F73-4749-A930-AFC90B4DE9F1}" type="pres">
      <dgm:prSet presAssocID="{4B1A7A5A-7FCC-4460-ABD9-F22D580D1ADF}" presName="sibTrans" presStyleLbl="sibTrans2D1" presStyleIdx="1" presStyleCnt="4"/>
      <dgm:spPr/>
    </dgm:pt>
    <dgm:pt modelId="{3CD03A82-0B5D-4FDB-9D38-3283B859A821}" type="pres">
      <dgm:prSet presAssocID="{7CD6E417-3943-4E9C-97E4-A187F00813CF}" presName="node" presStyleLbl="node1" presStyleIdx="2" presStyleCnt="4">
        <dgm:presLayoutVars>
          <dgm:bulletEnabled val="1"/>
        </dgm:presLayoutVars>
      </dgm:prSet>
      <dgm:spPr>
        <a:xfrm>
          <a:off x="874261" y="1312702"/>
          <a:ext cx="865305" cy="865305"/>
        </a:xfrm>
        <a:prstGeom prst="ellipse">
          <a:avLst/>
        </a:prstGeom>
      </dgm:spPr>
    </dgm:pt>
    <dgm:pt modelId="{3F743FC6-3DDD-41F1-813A-AFC9A032AD1E}" type="pres">
      <dgm:prSet presAssocID="{7CD6E417-3943-4E9C-97E4-A187F00813CF}" presName="dummy" presStyleCnt="0"/>
      <dgm:spPr/>
    </dgm:pt>
    <dgm:pt modelId="{1A737729-07D8-4648-AA18-9CF49F1EF8CC}" type="pres">
      <dgm:prSet presAssocID="{E3D6732C-7365-4CD3-8CCC-020C6F837204}" presName="sibTrans" presStyleLbl="sibTrans2D1" presStyleIdx="2" presStyleCnt="4"/>
      <dgm:spPr/>
    </dgm:pt>
    <dgm:pt modelId="{F59E3E7F-7AE0-4C76-A38A-4F3FC4587BAA}" type="pres">
      <dgm:prSet presAssocID="{12876841-DE3C-490B-861F-09407829D6F0}" presName="node" presStyleLbl="node1" presStyleIdx="3" presStyleCnt="4">
        <dgm:presLayoutVars>
          <dgm:bulletEnabled val="1"/>
        </dgm:presLayoutVars>
      </dgm:prSet>
      <dgm:spPr>
        <a:xfrm>
          <a:off x="820354" y="971497"/>
          <a:ext cx="925259" cy="925259"/>
        </a:xfrm>
        <a:prstGeom prst="ellipse">
          <a:avLst/>
        </a:prstGeom>
      </dgm:spPr>
    </dgm:pt>
    <dgm:pt modelId="{C413211C-1932-415B-8B65-E1ED8B4D9035}" type="pres">
      <dgm:prSet presAssocID="{12876841-DE3C-490B-861F-09407829D6F0}" presName="dummy" presStyleCnt="0"/>
      <dgm:spPr/>
    </dgm:pt>
    <dgm:pt modelId="{AEC281BC-E155-4703-A7BD-391CE34F5A3F}" type="pres">
      <dgm:prSet presAssocID="{3CC51439-AB9E-4A4C-9184-14FD813681FB}" presName="sibTrans" presStyleLbl="sibTrans2D1" presStyleIdx="3" presStyleCnt="4"/>
      <dgm:spPr/>
    </dgm:pt>
  </dgm:ptLst>
  <dgm:cxnLst>
    <dgm:cxn modelId="{15481110-CD70-4643-A5CC-34B05B7F4D07}" type="presOf" srcId="{79703C39-EACC-4AB7-B44E-15AC842AB2F0}" destId="{C7915321-D385-43DC-9020-BC1463CED942}" srcOrd="0" destOrd="0" presId="urn:microsoft.com/office/officeart/2005/8/layout/radial6"/>
    <dgm:cxn modelId="{1D3D6510-DCC6-4524-87A6-8496647FDED2}" srcId="{6743F7DA-8C17-4C8B-9EF5-3EF5AA82DDC7}" destId="{79703C39-EACC-4AB7-B44E-15AC842AB2F0}" srcOrd="0" destOrd="0" parTransId="{9F5F4ED6-9900-48DC-B506-81F8386CB19A}" sibTransId="{D5C0D879-B9BF-456B-992D-64185A8DDDF4}"/>
    <dgm:cxn modelId="{35B6491C-AEC8-4981-B9DB-54559657B018}" srcId="{79703C39-EACC-4AB7-B44E-15AC842AB2F0}" destId="{5C1BC178-D3F0-4B32-B9BE-D0D3EB9FC984}" srcOrd="1" destOrd="0" parTransId="{0561D50E-5F81-4D45-AF7A-3A22286671B0}" sibTransId="{4B1A7A5A-7FCC-4460-ABD9-F22D580D1ADF}"/>
    <dgm:cxn modelId="{A69F3738-B030-4D16-B5E1-55EC3AB9781F}" type="presOf" srcId="{6743F7DA-8C17-4C8B-9EF5-3EF5AA82DDC7}" destId="{3B069753-188D-4FE4-BB44-F1A0DA5C244F}" srcOrd="0" destOrd="0" presId="urn:microsoft.com/office/officeart/2005/8/layout/radial6"/>
    <dgm:cxn modelId="{8273F470-46B0-4104-B1FA-73021622E3BD}" type="presOf" srcId="{5C1BC178-D3F0-4B32-B9BE-D0D3EB9FC984}" destId="{A99A1BF4-32EB-4C2E-A46A-BBC11ADED568}" srcOrd="0" destOrd="0" presId="urn:microsoft.com/office/officeart/2005/8/layout/radial6"/>
    <dgm:cxn modelId="{83E73551-B204-430D-A03B-5EFA361E431A}" type="presOf" srcId="{7CD6E417-3943-4E9C-97E4-A187F00813CF}" destId="{3CD03A82-0B5D-4FDB-9D38-3283B859A821}" srcOrd="0" destOrd="0" presId="urn:microsoft.com/office/officeart/2005/8/layout/radial6"/>
    <dgm:cxn modelId="{E5E9109A-A776-45DA-A901-132FC75E1E2A}" type="presOf" srcId="{3CC51439-AB9E-4A4C-9184-14FD813681FB}" destId="{AEC281BC-E155-4703-A7BD-391CE34F5A3F}" srcOrd="0" destOrd="0" presId="urn:microsoft.com/office/officeart/2005/8/layout/radial6"/>
    <dgm:cxn modelId="{447339A4-33F3-4E49-97BA-206E018832B7}" srcId="{79703C39-EACC-4AB7-B44E-15AC842AB2F0}" destId="{12876841-DE3C-490B-861F-09407829D6F0}" srcOrd="3" destOrd="0" parTransId="{ACDA7BA4-176F-4471-B7A2-A32568080FC2}" sibTransId="{3CC51439-AB9E-4A4C-9184-14FD813681FB}"/>
    <dgm:cxn modelId="{7EE9E8B7-CFD9-482B-B550-EC87A75BB6E6}" type="presOf" srcId="{39A0BCDA-B9B4-468B-A700-DDFAE4EE6894}" destId="{28D1FB6A-106F-480C-9F1A-C67E34903F49}" srcOrd="0" destOrd="0" presId="urn:microsoft.com/office/officeart/2005/8/layout/radial6"/>
    <dgm:cxn modelId="{C7FBD1BC-6AD1-4138-83E3-C425DDABB9A0}" type="presOf" srcId="{87990B39-BC00-4678-945F-265078DCB8C8}" destId="{BE410179-D6C2-4070-A1D6-076AC52B5771}" srcOrd="0" destOrd="0" presId="urn:microsoft.com/office/officeart/2005/8/layout/radial6"/>
    <dgm:cxn modelId="{A000B6CF-9D1C-4C78-8F26-32C24AECC1B6}" type="presOf" srcId="{E3D6732C-7365-4CD3-8CCC-020C6F837204}" destId="{1A737729-07D8-4648-AA18-9CF49F1EF8CC}" srcOrd="0" destOrd="0" presId="urn:microsoft.com/office/officeart/2005/8/layout/radial6"/>
    <dgm:cxn modelId="{955F6ED1-35FD-468B-9AE4-CF3C7B353961}" srcId="{79703C39-EACC-4AB7-B44E-15AC842AB2F0}" destId="{87990B39-BC00-4678-945F-265078DCB8C8}" srcOrd="0" destOrd="0" parTransId="{CA069908-839F-4460-A2BC-9BA1478AAD8B}" sibTransId="{39A0BCDA-B9B4-468B-A700-DDFAE4EE6894}"/>
    <dgm:cxn modelId="{3F257CD6-4AD8-4128-8009-C294609A6472}" srcId="{79703C39-EACC-4AB7-B44E-15AC842AB2F0}" destId="{7CD6E417-3943-4E9C-97E4-A187F00813CF}" srcOrd="2" destOrd="0" parTransId="{07F01E5F-CF28-45B2-9569-C844130413ED}" sibTransId="{E3D6732C-7365-4CD3-8CCC-020C6F837204}"/>
    <dgm:cxn modelId="{6D558DE5-EA9C-492C-887A-179AA777DF7C}" type="presOf" srcId="{4B1A7A5A-7FCC-4460-ABD9-F22D580D1ADF}" destId="{AA4A8ACC-5F73-4749-A930-AFC90B4DE9F1}" srcOrd="0" destOrd="0" presId="urn:microsoft.com/office/officeart/2005/8/layout/radial6"/>
    <dgm:cxn modelId="{29D7BAF9-4E99-4F6A-ADCA-B6D5A9130F3F}" type="presOf" srcId="{12876841-DE3C-490B-861F-09407829D6F0}" destId="{F59E3E7F-7AE0-4C76-A38A-4F3FC4587BAA}" srcOrd="0" destOrd="0" presId="urn:microsoft.com/office/officeart/2005/8/layout/radial6"/>
    <dgm:cxn modelId="{89522A3D-FBF7-4902-A617-73E2B7067ADE}" type="presParOf" srcId="{3B069753-188D-4FE4-BB44-F1A0DA5C244F}" destId="{C7915321-D385-43DC-9020-BC1463CED942}" srcOrd="0" destOrd="0" presId="urn:microsoft.com/office/officeart/2005/8/layout/radial6"/>
    <dgm:cxn modelId="{58AD382C-162F-443C-AD77-610943A70110}" type="presParOf" srcId="{3B069753-188D-4FE4-BB44-F1A0DA5C244F}" destId="{BE410179-D6C2-4070-A1D6-076AC52B5771}" srcOrd="1" destOrd="0" presId="urn:microsoft.com/office/officeart/2005/8/layout/radial6"/>
    <dgm:cxn modelId="{69B0CE50-4F5B-4B9C-A762-743C068F6681}" type="presParOf" srcId="{3B069753-188D-4FE4-BB44-F1A0DA5C244F}" destId="{E549C854-5652-4907-B250-50468E85D802}" srcOrd="2" destOrd="0" presId="urn:microsoft.com/office/officeart/2005/8/layout/radial6"/>
    <dgm:cxn modelId="{5D384CE2-DA44-4AEA-B855-A62016DE6806}" type="presParOf" srcId="{3B069753-188D-4FE4-BB44-F1A0DA5C244F}" destId="{28D1FB6A-106F-480C-9F1A-C67E34903F49}" srcOrd="3" destOrd="0" presId="urn:microsoft.com/office/officeart/2005/8/layout/radial6"/>
    <dgm:cxn modelId="{D1E8EAC7-8E57-41DA-925D-236B9F9CD9D0}" type="presParOf" srcId="{3B069753-188D-4FE4-BB44-F1A0DA5C244F}" destId="{A99A1BF4-32EB-4C2E-A46A-BBC11ADED568}" srcOrd="4" destOrd="0" presId="urn:microsoft.com/office/officeart/2005/8/layout/radial6"/>
    <dgm:cxn modelId="{2932CDE4-864F-4C2F-BB09-500EA120637D}" type="presParOf" srcId="{3B069753-188D-4FE4-BB44-F1A0DA5C244F}" destId="{0B2CD52D-8C47-4FC8-BA59-3D9F073D0583}" srcOrd="5" destOrd="0" presId="urn:microsoft.com/office/officeart/2005/8/layout/radial6"/>
    <dgm:cxn modelId="{40F45C1A-98D1-4A48-8C2D-90227C6ECCF4}" type="presParOf" srcId="{3B069753-188D-4FE4-BB44-F1A0DA5C244F}" destId="{AA4A8ACC-5F73-4749-A930-AFC90B4DE9F1}" srcOrd="6" destOrd="0" presId="urn:microsoft.com/office/officeart/2005/8/layout/radial6"/>
    <dgm:cxn modelId="{D1EA5E22-2792-41DA-B45E-53237A023D2D}" type="presParOf" srcId="{3B069753-188D-4FE4-BB44-F1A0DA5C244F}" destId="{3CD03A82-0B5D-4FDB-9D38-3283B859A821}" srcOrd="7" destOrd="0" presId="urn:microsoft.com/office/officeart/2005/8/layout/radial6"/>
    <dgm:cxn modelId="{7C3B40D7-0D4B-4F38-9332-7361549717BD}" type="presParOf" srcId="{3B069753-188D-4FE4-BB44-F1A0DA5C244F}" destId="{3F743FC6-3DDD-41F1-813A-AFC9A032AD1E}" srcOrd="8" destOrd="0" presId="urn:microsoft.com/office/officeart/2005/8/layout/radial6"/>
    <dgm:cxn modelId="{93D98DD9-9ED9-4692-BB12-E9CBCA9D283E}" type="presParOf" srcId="{3B069753-188D-4FE4-BB44-F1A0DA5C244F}" destId="{1A737729-07D8-4648-AA18-9CF49F1EF8CC}" srcOrd="9" destOrd="0" presId="urn:microsoft.com/office/officeart/2005/8/layout/radial6"/>
    <dgm:cxn modelId="{E65BB2A6-F849-42E0-BE49-7BBDF87E80F4}" type="presParOf" srcId="{3B069753-188D-4FE4-BB44-F1A0DA5C244F}" destId="{F59E3E7F-7AE0-4C76-A38A-4F3FC4587BAA}" srcOrd="10" destOrd="0" presId="urn:microsoft.com/office/officeart/2005/8/layout/radial6"/>
    <dgm:cxn modelId="{3DED531D-5994-412D-A711-5C749C1D65CA}" type="presParOf" srcId="{3B069753-188D-4FE4-BB44-F1A0DA5C244F}" destId="{C413211C-1932-415B-8B65-E1ED8B4D9035}" srcOrd="11" destOrd="0" presId="urn:microsoft.com/office/officeart/2005/8/layout/radial6"/>
    <dgm:cxn modelId="{FE7D2FCE-0E18-48B8-9C23-65932DDC5E6D}" type="presParOf" srcId="{3B069753-188D-4FE4-BB44-F1A0DA5C244F}" destId="{AEC281BC-E155-4703-A7BD-391CE34F5A3F}" srcOrd="12"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743F7DA-8C17-4C8B-9EF5-3EF5AA82DDC7}"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fr-FR"/>
        </a:p>
      </dgm:t>
    </dgm:pt>
    <dgm:pt modelId="{79703C39-EACC-4AB7-B44E-15AC842AB2F0}">
      <dgm:prSet phldrT="[Texte]"/>
      <dgm:spPr/>
      <dgm:t>
        <a:bodyPr/>
        <a:lstStyle/>
        <a:p>
          <a:r>
            <a:rPr lang="fr-FR" dirty="0"/>
            <a:t>câbles 12T15S </a:t>
          </a:r>
        </a:p>
      </dgm:t>
    </dgm:pt>
    <dgm:pt modelId="{9F5F4ED6-9900-48DC-B506-81F8386CB19A}" type="parTrans" cxnId="{1D3D6510-DCC6-4524-87A6-8496647FDED2}">
      <dgm:prSet/>
      <dgm:spPr/>
      <dgm:t>
        <a:bodyPr/>
        <a:lstStyle/>
        <a:p>
          <a:endParaRPr lang="fr-FR"/>
        </a:p>
      </dgm:t>
    </dgm:pt>
    <dgm:pt modelId="{D5C0D879-B9BF-456B-992D-64185A8DDDF4}" type="sibTrans" cxnId="{1D3D6510-DCC6-4524-87A6-8496647FDED2}">
      <dgm:prSet/>
      <dgm:spPr/>
      <dgm:t>
        <a:bodyPr/>
        <a:lstStyle/>
        <a:p>
          <a:endParaRPr lang="fr-FR"/>
        </a:p>
      </dgm:t>
    </dgm:pt>
    <dgm:pt modelId="{87990B39-BC00-4678-945F-265078DCB8C8}">
      <dgm:prSet phldrT="[Texte]" custT="1"/>
      <dgm:spPr>
        <a:blipFill>
          <a:blip xmlns:r="http://schemas.openxmlformats.org/officeDocument/2006/relationships" r:embed="rId1"/>
          <a:stretch>
            <a:fillRect/>
          </a:stretch>
        </a:blipFill>
      </dgm:spPr>
      <dgm:t>
        <a:bodyPr/>
        <a:lstStyle/>
        <a:p>
          <a:r>
            <a:rPr lang="fr-FR">
              <a:noFill/>
            </a:rPr>
            <a:t> </a:t>
          </a:r>
        </a:p>
      </dgm:t>
    </dgm:pt>
    <dgm:pt modelId="{CA069908-839F-4460-A2BC-9BA1478AAD8B}" type="parTrans" cxnId="{955F6ED1-35FD-468B-9AE4-CF3C7B353961}">
      <dgm:prSet/>
      <dgm:spPr/>
      <dgm:t>
        <a:bodyPr/>
        <a:lstStyle/>
        <a:p>
          <a:endParaRPr lang="fr-FR"/>
        </a:p>
      </dgm:t>
    </dgm:pt>
    <dgm:pt modelId="{39A0BCDA-B9B4-468B-A700-DDFAE4EE6894}" type="sibTrans" cxnId="{955F6ED1-35FD-468B-9AE4-CF3C7B353961}">
      <dgm:prSet/>
      <dgm:spPr/>
      <dgm:t>
        <a:bodyPr/>
        <a:lstStyle/>
        <a:p>
          <a:endParaRPr lang="fr-FR"/>
        </a:p>
      </dgm:t>
    </dgm:pt>
    <dgm:pt modelId="{5C1BC178-D3F0-4B32-B9BE-D0D3EB9FC984}">
      <dgm:prSet phldrT="[Texte]" custT="1"/>
      <dgm:spPr/>
      <dgm:t>
        <a:bodyPr/>
        <a:lstStyle/>
        <a:p>
          <a:r>
            <a:rPr lang="fr-FR" sz="1200" dirty="0"/>
            <a:t>15% pertes</a:t>
          </a:r>
        </a:p>
      </dgm:t>
    </dgm:pt>
    <dgm:pt modelId="{0561D50E-5F81-4D45-AF7A-3A22286671B0}" type="parTrans" cxnId="{35B6491C-AEC8-4981-B9DB-54559657B018}">
      <dgm:prSet/>
      <dgm:spPr/>
      <dgm:t>
        <a:bodyPr/>
        <a:lstStyle/>
        <a:p>
          <a:endParaRPr lang="fr-FR"/>
        </a:p>
      </dgm:t>
    </dgm:pt>
    <dgm:pt modelId="{4B1A7A5A-7FCC-4460-ABD9-F22D580D1ADF}" type="sibTrans" cxnId="{35B6491C-AEC8-4981-B9DB-54559657B018}">
      <dgm:prSet/>
      <dgm:spPr/>
      <dgm:t>
        <a:bodyPr/>
        <a:lstStyle/>
        <a:p>
          <a:endParaRPr lang="fr-FR"/>
        </a:p>
      </dgm:t>
    </dgm:pt>
    <dgm:pt modelId="{7CD6E417-3943-4E9C-97E4-A187F00813CF}">
      <dgm:prSet phldrT="[Texte]" custT="1"/>
      <dgm:spPr>
        <a:blipFill>
          <a:blip xmlns:r="http://schemas.openxmlformats.org/officeDocument/2006/relationships" r:embed="rId2"/>
          <a:stretch>
            <a:fillRect/>
          </a:stretch>
        </a:blipFill>
        <a:ln w="19050" cap="flat" cmpd="sng" algn="ctr">
          <a:solidFill>
            <a:prstClr val="white">
              <a:hueOff val="0"/>
              <a:satOff val="0"/>
              <a:lumOff val="0"/>
              <a:alphaOff val="0"/>
            </a:prstClr>
          </a:solidFill>
          <a:prstDash val="solid"/>
        </a:ln>
        <a:effectLst/>
      </dgm:spPr>
      <dgm:t>
        <a:bodyPr/>
        <a:lstStyle/>
        <a:p>
          <a:r>
            <a:rPr lang="fr-FR">
              <a:noFill/>
            </a:rPr>
            <a:t> </a:t>
          </a:r>
        </a:p>
      </dgm:t>
    </dgm:pt>
    <dgm:pt modelId="{07F01E5F-CF28-45B2-9569-C844130413ED}" type="parTrans" cxnId="{3F257CD6-4AD8-4128-8009-C294609A6472}">
      <dgm:prSet/>
      <dgm:spPr/>
      <dgm:t>
        <a:bodyPr/>
        <a:lstStyle/>
        <a:p>
          <a:endParaRPr lang="fr-FR"/>
        </a:p>
      </dgm:t>
    </dgm:pt>
    <dgm:pt modelId="{E3D6732C-7365-4CD3-8CCC-020C6F837204}" type="sibTrans" cxnId="{3F257CD6-4AD8-4128-8009-C294609A6472}">
      <dgm:prSet/>
      <dgm:spPr/>
      <dgm:t>
        <a:bodyPr/>
        <a:lstStyle/>
        <a:p>
          <a:endParaRPr lang="fr-FR"/>
        </a:p>
      </dgm:t>
    </dgm:pt>
    <dgm:pt modelId="{12876841-DE3C-490B-861F-09407829D6F0}">
      <dgm:prSet phldrT="[Texte]" custT="1"/>
      <dgm:spPr>
        <a:solidFill>
          <a:srgbClr val="0F6FC6">
            <a:hueOff val="0"/>
            <a:satOff val="0"/>
            <a:lumOff val="0"/>
            <a:alphaOff val="0"/>
          </a:srgbClr>
        </a:solidFill>
        <a:ln w="19050" cap="flat" cmpd="sng" algn="ctr">
          <a:solidFill>
            <a:prstClr val="white">
              <a:hueOff val="0"/>
              <a:satOff val="0"/>
              <a:lumOff val="0"/>
              <a:alphaOff val="0"/>
            </a:prstClr>
          </a:solidFill>
          <a:prstDash val="solid"/>
        </a:ln>
        <a:effectLst/>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fr-FR" sz="1200" kern="1200" dirty="0">
              <a:solidFill>
                <a:prstClr val="white"/>
              </a:solidFill>
              <a:latin typeface="Corbel" panose="020B0503020204020204"/>
              <a:ea typeface="+mn-ea"/>
              <a:cs typeface="+mn-cs"/>
            </a:rPr>
            <a:t>Section : 12*150=</a:t>
          </a:r>
          <a:br>
            <a:rPr lang="fr-FR" sz="1200" kern="1200" dirty="0">
              <a:solidFill>
                <a:prstClr val="white"/>
              </a:solidFill>
              <a:latin typeface="Corbel" panose="020B0503020204020204"/>
              <a:ea typeface="+mn-ea"/>
              <a:cs typeface="+mn-cs"/>
            </a:rPr>
          </a:br>
          <a:r>
            <a:rPr lang="fr-FR" sz="1200" kern="1200" dirty="0">
              <a:solidFill>
                <a:prstClr val="white"/>
              </a:solidFill>
              <a:latin typeface="Corbel" panose="020B0503020204020204"/>
              <a:ea typeface="+mn-ea"/>
              <a:cs typeface="+mn-cs"/>
            </a:rPr>
            <a:t>1800mm²</a:t>
          </a:r>
        </a:p>
      </dgm:t>
    </dgm:pt>
    <dgm:pt modelId="{ACDA7BA4-176F-4471-B7A2-A32568080FC2}" type="parTrans" cxnId="{447339A4-33F3-4E49-97BA-206E018832B7}">
      <dgm:prSet/>
      <dgm:spPr/>
      <dgm:t>
        <a:bodyPr/>
        <a:lstStyle/>
        <a:p>
          <a:endParaRPr lang="fr-FR"/>
        </a:p>
      </dgm:t>
    </dgm:pt>
    <dgm:pt modelId="{3CC51439-AB9E-4A4C-9184-14FD813681FB}" type="sibTrans" cxnId="{447339A4-33F3-4E49-97BA-206E018832B7}">
      <dgm:prSet/>
      <dgm:spPr/>
      <dgm:t>
        <a:bodyPr/>
        <a:lstStyle/>
        <a:p>
          <a:endParaRPr lang="fr-FR"/>
        </a:p>
      </dgm:t>
    </dgm:pt>
    <dgm:pt modelId="{3B069753-188D-4FE4-BB44-F1A0DA5C244F}" type="pres">
      <dgm:prSet presAssocID="{6743F7DA-8C17-4C8B-9EF5-3EF5AA82DDC7}" presName="Name0" presStyleCnt="0">
        <dgm:presLayoutVars>
          <dgm:chMax val="1"/>
          <dgm:dir/>
          <dgm:animLvl val="ctr"/>
          <dgm:resizeHandles val="exact"/>
        </dgm:presLayoutVars>
      </dgm:prSet>
      <dgm:spPr/>
    </dgm:pt>
    <dgm:pt modelId="{C7915321-D385-43DC-9020-BC1463CED942}" type="pres">
      <dgm:prSet presAssocID="{79703C39-EACC-4AB7-B44E-15AC842AB2F0}" presName="centerShape" presStyleLbl="node0" presStyleIdx="0" presStyleCnt="1"/>
      <dgm:spPr/>
    </dgm:pt>
    <dgm:pt modelId="{BE410179-D6C2-4070-A1D6-076AC52B5771}" type="pres">
      <dgm:prSet presAssocID="{87990B39-BC00-4678-945F-265078DCB8C8}" presName="node" presStyleLbl="node1" presStyleIdx="0" presStyleCnt="4">
        <dgm:presLayoutVars>
          <dgm:bulletEnabled val="1"/>
        </dgm:presLayoutVars>
      </dgm:prSet>
      <dgm:spPr/>
    </dgm:pt>
    <dgm:pt modelId="{E549C854-5652-4907-B250-50468E85D802}" type="pres">
      <dgm:prSet presAssocID="{87990B39-BC00-4678-945F-265078DCB8C8}" presName="dummy" presStyleCnt="0"/>
      <dgm:spPr/>
    </dgm:pt>
    <dgm:pt modelId="{28D1FB6A-106F-480C-9F1A-C67E34903F49}" type="pres">
      <dgm:prSet presAssocID="{39A0BCDA-B9B4-468B-A700-DDFAE4EE6894}" presName="sibTrans" presStyleLbl="sibTrans2D1" presStyleIdx="0" presStyleCnt="4"/>
      <dgm:spPr/>
    </dgm:pt>
    <dgm:pt modelId="{A99A1BF4-32EB-4C2E-A46A-BBC11ADED568}" type="pres">
      <dgm:prSet presAssocID="{5C1BC178-D3F0-4B32-B9BE-D0D3EB9FC984}" presName="node" presStyleLbl="node1" presStyleIdx="1" presStyleCnt="4">
        <dgm:presLayoutVars>
          <dgm:bulletEnabled val="1"/>
        </dgm:presLayoutVars>
      </dgm:prSet>
      <dgm:spPr/>
    </dgm:pt>
    <dgm:pt modelId="{0B2CD52D-8C47-4FC8-BA59-3D9F073D0583}" type="pres">
      <dgm:prSet presAssocID="{5C1BC178-D3F0-4B32-B9BE-D0D3EB9FC984}" presName="dummy" presStyleCnt="0"/>
      <dgm:spPr/>
    </dgm:pt>
    <dgm:pt modelId="{AA4A8ACC-5F73-4749-A930-AFC90B4DE9F1}" type="pres">
      <dgm:prSet presAssocID="{4B1A7A5A-7FCC-4460-ABD9-F22D580D1ADF}" presName="sibTrans" presStyleLbl="sibTrans2D1" presStyleIdx="1" presStyleCnt="4"/>
      <dgm:spPr/>
    </dgm:pt>
    <dgm:pt modelId="{3CD03A82-0B5D-4FDB-9D38-3283B859A821}" type="pres">
      <dgm:prSet presAssocID="{7CD6E417-3943-4E9C-97E4-A187F00813CF}" presName="node" presStyleLbl="node1" presStyleIdx="2" presStyleCnt="4">
        <dgm:presLayoutVars>
          <dgm:bulletEnabled val="1"/>
        </dgm:presLayoutVars>
      </dgm:prSet>
      <dgm:spPr>
        <a:xfrm>
          <a:off x="874261" y="1312702"/>
          <a:ext cx="865305" cy="865305"/>
        </a:xfrm>
        <a:prstGeom prst="ellipse">
          <a:avLst/>
        </a:prstGeom>
      </dgm:spPr>
    </dgm:pt>
    <dgm:pt modelId="{3F743FC6-3DDD-41F1-813A-AFC9A032AD1E}" type="pres">
      <dgm:prSet presAssocID="{7CD6E417-3943-4E9C-97E4-A187F00813CF}" presName="dummy" presStyleCnt="0"/>
      <dgm:spPr/>
    </dgm:pt>
    <dgm:pt modelId="{1A737729-07D8-4648-AA18-9CF49F1EF8CC}" type="pres">
      <dgm:prSet presAssocID="{E3D6732C-7365-4CD3-8CCC-020C6F837204}" presName="sibTrans" presStyleLbl="sibTrans2D1" presStyleIdx="2" presStyleCnt="4"/>
      <dgm:spPr/>
    </dgm:pt>
    <dgm:pt modelId="{F59E3E7F-7AE0-4C76-A38A-4F3FC4587BAA}" type="pres">
      <dgm:prSet presAssocID="{12876841-DE3C-490B-861F-09407829D6F0}" presName="node" presStyleLbl="node1" presStyleIdx="3" presStyleCnt="4">
        <dgm:presLayoutVars>
          <dgm:bulletEnabled val="1"/>
        </dgm:presLayoutVars>
      </dgm:prSet>
      <dgm:spPr>
        <a:xfrm>
          <a:off x="820354" y="971497"/>
          <a:ext cx="925259" cy="925259"/>
        </a:xfrm>
        <a:prstGeom prst="ellipse">
          <a:avLst/>
        </a:prstGeom>
      </dgm:spPr>
    </dgm:pt>
    <dgm:pt modelId="{C413211C-1932-415B-8B65-E1ED8B4D9035}" type="pres">
      <dgm:prSet presAssocID="{12876841-DE3C-490B-861F-09407829D6F0}" presName="dummy" presStyleCnt="0"/>
      <dgm:spPr/>
    </dgm:pt>
    <dgm:pt modelId="{AEC281BC-E155-4703-A7BD-391CE34F5A3F}" type="pres">
      <dgm:prSet presAssocID="{3CC51439-AB9E-4A4C-9184-14FD813681FB}" presName="sibTrans" presStyleLbl="sibTrans2D1" presStyleIdx="3" presStyleCnt="4"/>
      <dgm:spPr/>
    </dgm:pt>
  </dgm:ptLst>
  <dgm:cxnLst>
    <dgm:cxn modelId="{15481110-CD70-4643-A5CC-34B05B7F4D07}" type="presOf" srcId="{79703C39-EACC-4AB7-B44E-15AC842AB2F0}" destId="{C7915321-D385-43DC-9020-BC1463CED942}" srcOrd="0" destOrd="0" presId="urn:microsoft.com/office/officeart/2005/8/layout/radial6"/>
    <dgm:cxn modelId="{1D3D6510-DCC6-4524-87A6-8496647FDED2}" srcId="{6743F7DA-8C17-4C8B-9EF5-3EF5AA82DDC7}" destId="{79703C39-EACC-4AB7-B44E-15AC842AB2F0}" srcOrd="0" destOrd="0" parTransId="{9F5F4ED6-9900-48DC-B506-81F8386CB19A}" sibTransId="{D5C0D879-B9BF-456B-992D-64185A8DDDF4}"/>
    <dgm:cxn modelId="{35B6491C-AEC8-4981-B9DB-54559657B018}" srcId="{79703C39-EACC-4AB7-B44E-15AC842AB2F0}" destId="{5C1BC178-D3F0-4B32-B9BE-D0D3EB9FC984}" srcOrd="1" destOrd="0" parTransId="{0561D50E-5F81-4D45-AF7A-3A22286671B0}" sibTransId="{4B1A7A5A-7FCC-4460-ABD9-F22D580D1ADF}"/>
    <dgm:cxn modelId="{A69F3738-B030-4D16-B5E1-55EC3AB9781F}" type="presOf" srcId="{6743F7DA-8C17-4C8B-9EF5-3EF5AA82DDC7}" destId="{3B069753-188D-4FE4-BB44-F1A0DA5C244F}" srcOrd="0" destOrd="0" presId="urn:microsoft.com/office/officeart/2005/8/layout/radial6"/>
    <dgm:cxn modelId="{8273F470-46B0-4104-B1FA-73021622E3BD}" type="presOf" srcId="{5C1BC178-D3F0-4B32-B9BE-D0D3EB9FC984}" destId="{A99A1BF4-32EB-4C2E-A46A-BBC11ADED568}" srcOrd="0" destOrd="0" presId="urn:microsoft.com/office/officeart/2005/8/layout/radial6"/>
    <dgm:cxn modelId="{83E73551-B204-430D-A03B-5EFA361E431A}" type="presOf" srcId="{7CD6E417-3943-4E9C-97E4-A187F00813CF}" destId="{3CD03A82-0B5D-4FDB-9D38-3283B859A821}" srcOrd="0" destOrd="0" presId="urn:microsoft.com/office/officeart/2005/8/layout/radial6"/>
    <dgm:cxn modelId="{E5E9109A-A776-45DA-A901-132FC75E1E2A}" type="presOf" srcId="{3CC51439-AB9E-4A4C-9184-14FD813681FB}" destId="{AEC281BC-E155-4703-A7BD-391CE34F5A3F}" srcOrd="0" destOrd="0" presId="urn:microsoft.com/office/officeart/2005/8/layout/radial6"/>
    <dgm:cxn modelId="{447339A4-33F3-4E49-97BA-206E018832B7}" srcId="{79703C39-EACC-4AB7-B44E-15AC842AB2F0}" destId="{12876841-DE3C-490B-861F-09407829D6F0}" srcOrd="3" destOrd="0" parTransId="{ACDA7BA4-176F-4471-B7A2-A32568080FC2}" sibTransId="{3CC51439-AB9E-4A4C-9184-14FD813681FB}"/>
    <dgm:cxn modelId="{7EE9E8B7-CFD9-482B-B550-EC87A75BB6E6}" type="presOf" srcId="{39A0BCDA-B9B4-468B-A700-DDFAE4EE6894}" destId="{28D1FB6A-106F-480C-9F1A-C67E34903F49}" srcOrd="0" destOrd="0" presId="urn:microsoft.com/office/officeart/2005/8/layout/radial6"/>
    <dgm:cxn modelId="{C7FBD1BC-6AD1-4138-83E3-C425DDABB9A0}" type="presOf" srcId="{87990B39-BC00-4678-945F-265078DCB8C8}" destId="{BE410179-D6C2-4070-A1D6-076AC52B5771}" srcOrd="0" destOrd="0" presId="urn:microsoft.com/office/officeart/2005/8/layout/radial6"/>
    <dgm:cxn modelId="{A000B6CF-9D1C-4C78-8F26-32C24AECC1B6}" type="presOf" srcId="{E3D6732C-7365-4CD3-8CCC-020C6F837204}" destId="{1A737729-07D8-4648-AA18-9CF49F1EF8CC}" srcOrd="0" destOrd="0" presId="urn:microsoft.com/office/officeart/2005/8/layout/radial6"/>
    <dgm:cxn modelId="{955F6ED1-35FD-468B-9AE4-CF3C7B353961}" srcId="{79703C39-EACC-4AB7-B44E-15AC842AB2F0}" destId="{87990B39-BC00-4678-945F-265078DCB8C8}" srcOrd="0" destOrd="0" parTransId="{CA069908-839F-4460-A2BC-9BA1478AAD8B}" sibTransId="{39A0BCDA-B9B4-468B-A700-DDFAE4EE6894}"/>
    <dgm:cxn modelId="{3F257CD6-4AD8-4128-8009-C294609A6472}" srcId="{79703C39-EACC-4AB7-B44E-15AC842AB2F0}" destId="{7CD6E417-3943-4E9C-97E4-A187F00813CF}" srcOrd="2" destOrd="0" parTransId="{07F01E5F-CF28-45B2-9569-C844130413ED}" sibTransId="{E3D6732C-7365-4CD3-8CCC-020C6F837204}"/>
    <dgm:cxn modelId="{6D558DE5-EA9C-492C-887A-179AA777DF7C}" type="presOf" srcId="{4B1A7A5A-7FCC-4460-ABD9-F22D580D1ADF}" destId="{AA4A8ACC-5F73-4749-A930-AFC90B4DE9F1}" srcOrd="0" destOrd="0" presId="urn:microsoft.com/office/officeart/2005/8/layout/radial6"/>
    <dgm:cxn modelId="{29D7BAF9-4E99-4F6A-ADCA-B6D5A9130F3F}" type="presOf" srcId="{12876841-DE3C-490B-861F-09407829D6F0}" destId="{F59E3E7F-7AE0-4C76-A38A-4F3FC4587BAA}" srcOrd="0" destOrd="0" presId="urn:microsoft.com/office/officeart/2005/8/layout/radial6"/>
    <dgm:cxn modelId="{89522A3D-FBF7-4902-A617-73E2B7067ADE}" type="presParOf" srcId="{3B069753-188D-4FE4-BB44-F1A0DA5C244F}" destId="{C7915321-D385-43DC-9020-BC1463CED942}" srcOrd="0" destOrd="0" presId="urn:microsoft.com/office/officeart/2005/8/layout/radial6"/>
    <dgm:cxn modelId="{58AD382C-162F-443C-AD77-610943A70110}" type="presParOf" srcId="{3B069753-188D-4FE4-BB44-F1A0DA5C244F}" destId="{BE410179-D6C2-4070-A1D6-076AC52B5771}" srcOrd="1" destOrd="0" presId="urn:microsoft.com/office/officeart/2005/8/layout/radial6"/>
    <dgm:cxn modelId="{69B0CE50-4F5B-4B9C-A762-743C068F6681}" type="presParOf" srcId="{3B069753-188D-4FE4-BB44-F1A0DA5C244F}" destId="{E549C854-5652-4907-B250-50468E85D802}" srcOrd="2" destOrd="0" presId="urn:microsoft.com/office/officeart/2005/8/layout/radial6"/>
    <dgm:cxn modelId="{5D384CE2-DA44-4AEA-B855-A62016DE6806}" type="presParOf" srcId="{3B069753-188D-4FE4-BB44-F1A0DA5C244F}" destId="{28D1FB6A-106F-480C-9F1A-C67E34903F49}" srcOrd="3" destOrd="0" presId="urn:microsoft.com/office/officeart/2005/8/layout/radial6"/>
    <dgm:cxn modelId="{D1E8EAC7-8E57-41DA-925D-236B9F9CD9D0}" type="presParOf" srcId="{3B069753-188D-4FE4-BB44-F1A0DA5C244F}" destId="{A99A1BF4-32EB-4C2E-A46A-BBC11ADED568}" srcOrd="4" destOrd="0" presId="urn:microsoft.com/office/officeart/2005/8/layout/radial6"/>
    <dgm:cxn modelId="{2932CDE4-864F-4C2F-BB09-500EA120637D}" type="presParOf" srcId="{3B069753-188D-4FE4-BB44-F1A0DA5C244F}" destId="{0B2CD52D-8C47-4FC8-BA59-3D9F073D0583}" srcOrd="5" destOrd="0" presId="urn:microsoft.com/office/officeart/2005/8/layout/radial6"/>
    <dgm:cxn modelId="{40F45C1A-98D1-4A48-8C2D-90227C6ECCF4}" type="presParOf" srcId="{3B069753-188D-4FE4-BB44-F1A0DA5C244F}" destId="{AA4A8ACC-5F73-4749-A930-AFC90B4DE9F1}" srcOrd="6" destOrd="0" presId="urn:microsoft.com/office/officeart/2005/8/layout/radial6"/>
    <dgm:cxn modelId="{D1EA5E22-2792-41DA-B45E-53237A023D2D}" type="presParOf" srcId="{3B069753-188D-4FE4-BB44-F1A0DA5C244F}" destId="{3CD03A82-0B5D-4FDB-9D38-3283B859A821}" srcOrd="7" destOrd="0" presId="urn:microsoft.com/office/officeart/2005/8/layout/radial6"/>
    <dgm:cxn modelId="{7C3B40D7-0D4B-4F38-9332-7361549717BD}" type="presParOf" srcId="{3B069753-188D-4FE4-BB44-F1A0DA5C244F}" destId="{3F743FC6-3DDD-41F1-813A-AFC9A032AD1E}" srcOrd="8" destOrd="0" presId="urn:microsoft.com/office/officeart/2005/8/layout/radial6"/>
    <dgm:cxn modelId="{93D98DD9-9ED9-4692-BB12-E9CBCA9D283E}" type="presParOf" srcId="{3B069753-188D-4FE4-BB44-F1A0DA5C244F}" destId="{1A737729-07D8-4648-AA18-9CF49F1EF8CC}" srcOrd="9" destOrd="0" presId="urn:microsoft.com/office/officeart/2005/8/layout/radial6"/>
    <dgm:cxn modelId="{E65BB2A6-F849-42E0-BE49-7BBDF87E80F4}" type="presParOf" srcId="{3B069753-188D-4FE4-BB44-F1A0DA5C244F}" destId="{F59E3E7F-7AE0-4C76-A38A-4F3FC4587BAA}" srcOrd="10" destOrd="0" presId="urn:microsoft.com/office/officeart/2005/8/layout/radial6"/>
    <dgm:cxn modelId="{3DED531D-5994-412D-A711-5C749C1D65CA}" type="presParOf" srcId="{3B069753-188D-4FE4-BB44-F1A0DA5C244F}" destId="{C413211C-1932-415B-8B65-E1ED8B4D9035}" srcOrd="11" destOrd="0" presId="urn:microsoft.com/office/officeart/2005/8/layout/radial6"/>
    <dgm:cxn modelId="{FE7D2FCE-0E18-48B8-9C23-65932DDC5E6D}" type="presParOf" srcId="{3B069753-188D-4FE4-BB44-F1A0DA5C244F}" destId="{AEC281BC-E155-4703-A7BD-391CE34F5A3F}" srcOrd="12"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D517-960B-4EEA-BF60-9175AB93FA42}">
      <dsp:nvSpPr>
        <dsp:cNvPr id="0" name=""/>
        <dsp:cNvSpPr/>
      </dsp:nvSpPr>
      <dsp:spPr>
        <a:xfrm>
          <a:off x="2524523" y="1644366"/>
          <a:ext cx="1172642" cy="1172642"/>
        </a:xfrm>
        <a:prstGeom prst="ellipse">
          <a:avLst/>
        </a:prstGeom>
        <a:solidFill>
          <a:schemeClr val="accent1">
            <a:hueOff val="0"/>
            <a:satOff val="0"/>
            <a:lumOff val="0"/>
            <a:alphaOff val="0"/>
          </a:schemeClr>
        </a:solidFill>
        <a:ln w="53975" cap="flat" cmpd="dbl"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kern="1200" dirty="0"/>
            <a:t>Etude de trafic</a:t>
          </a:r>
        </a:p>
      </dsp:txBody>
      <dsp:txXfrm>
        <a:off x="2696252" y="1816095"/>
        <a:ext cx="829184" cy="829184"/>
      </dsp:txXfrm>
    </dsp:sp>
    <dsp:sp modelId="{39B427D1-0BB2-44E9-9E6C-EDF2F5F7D25E}">
      <dsp:nvSpPr>
        <dsp:cNvPr id="0" name=""/>
        <dsp:cNvSpPr/>
      </dsp:nvSpPr>
      <dsp:spPr>
        <a:xfrm rot="16200000">
          <a:off x="2988456" y="1221023"/>
          <a:ext cx="244777" cy="3986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a:off x="3025173" y="1337480"/>
        <a:ext cx="171344" cy="239218"/>
      </dsp:txXfrm>
    </dsp:sp>
    <dsp:sp modelId="{F2BE0D1E-9E93-4B0E-A97D-5D4E93A11443}">
      <dsp:nvSpPr>
        <dsp:cNvPr id="0" name=""/>
        <dsp:cNvSpPr/>
      </dsp:nvSpPr>
      <dsp:spPr>
        <a:xfrm>
          <a:off x="2524523" y="9880"/>
          <a:ext cx="1172642" cy="1172642"/>
        </a:xfrm>
        <a:prstGeom prst="ellipse">
          <a:avLst/>
        </a:prstGeom>
        <a:solidFill>
          <a:schemeClr val="accent1">
            <a:hueOff val="0"/>
            <a:satOff val="0"/>
            <a:lumOff val="0"/>
            <a:alphaOff val="0"/>
          </a:schemeClr>
        </a:solidFill>
        <a:ln w="53975" cap="flat" cmpd="dbl"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dirty="0"/>
            <a:t>2017 : année de comptage</a:t>
          </a:r>
        </a:p>
      </dsp:txBody>
      <dsp:txXfrm>
        <a:off x="2696252" y="181609"/>
        <a:ext cx="829184" cy="829184"/>
      </dsp:txXfrm>
    </dsp:sp>
    <dsp:sp modelId="{73882664-D87F-4B7E-8AEB-D2D20A1CF208}">
      <dsp:nvSpPr>
        <dsp:cNvPr id="0" name=""/>
        <dsp:cNvSpPr/>
      </dsp:nvSpPr>
      <dsp:spPr>
        <a:xfrm rot="20520000">
          <a:off x="3760575" y="1779820"/>
          <a:ext cx="248727" cy="3986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a:off x="3762401" y="1871089"/>
        <a:ext cx="174109" cy="239218"/>
      </dsp:txXfrm>
    </dsp:sp>
    <dsp:sp modelId="{D11F8E84-5555-420A-9D2A-B8C6F106F109}">
      <dsp:nvSpPr>
        <dsp:cNvPr id="0" name=""/>
        <dsp:cNvSpPr/>
      </dsp:nvSpPr>
      <dsp:spPr>
        <a:xfrm>
          <a:off x="4086102" y="1136978"/>
          <a:ext cx="1172642" cy="1172642"/>
        </a:xfrm>
        <a:prstGeom prst="ellipse">
          <a:avLst/>
        </a:prstGeom>
        <a:solidFill>
          <a:schemeClr val="accent1">
            <a:hueOff val="0"/>
            <a:satOff val="0"/>
            <a:lumOff val="0"/>
            <a:alphaOff val="0"/>
          </a:schemeClr>
        </a:solidFill>
        <a:ln w="53975" cap="flat" cmpd="dbl"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dirty="0"/>
            <a:t>2023 : </a:t>
          </a:r>
          <a:r>
            <a:rPr lang="fr-FR" sz="1400" b="0" i="0" kern="1200" dirty="0"/>
            <a:t>année de mise en service</a:t>
          </a:r>
          <a:endParaRPr lang="fr-FR" sz="1400" kern="1200" dirty="0"/>
        </a:p>
      </dsp:txBody>
      <dsp:txXfrm>
        <a:off x="4257831" y="1308707"/>
        <a:ext cx="829184" cy="829184"/>
      </dsp:txXfrm>
    </dsp:sp>
    <dsp:sp modelId="{6D9957B2-50A9-48F9-931E-A9BBEECE5044}">
      <dsp:nvSpPr>
        <dsp:cNvPr id="0" name=""/>
        <dsp:cNvSpPr/>
      </dsp:nvSpPr>
      <dsp:spPr>
        <a:xfrm rot="3240000">
          <a:off x="3464897" y="2689822"/>
          <a:ext cx="248727" cy="3986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a:off x="3480276" y="2739378"/>
        <a:ext cx="174109" cy="239218"/>
      </dsp:txXfrm>
    </dsp:sp>
    <dsp:sp modelId="{BFE98CB1-9045-4F3F-B1BE-BDB001146626}">
      <dsp:nvSpPr>
        <dsp:cNvPr id="0" name=""/>
        <dsp:cNvSpPr/>
      </dsp:nvSpPr>
      <dsp:spPr>
        <a:xfrm>
          <a:off x="3489632" y="2972724"/>
          <a:ext cx="1172642" cy="1172642"/>
        </a:xfrm>
        <a:prstGeom prst="ellipse">
          <a:avLst/>
        </a:prstGeom>
        <a:solidFill>
          <a:schemeClr val="accent1">
            <a:hueOff val="0"/>
            <a:satOff val="0"/>
            <a:lumOff val="0"/>
            <a:alphaOff val="0"/>
          </a:schemeClr>
        </a:solidFill>
        <a:ln w="53975" cap="flat" cmpd="dbl"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dirty="0"/>
            <a:t>20 ans : </a:t>
          </a:r>
          <a:r>
            <a:rPr lang="fr-FR" sz="1400" b="0" i="0" kern="1200" dirty="0"/>
            <a:t>durée de vie du projet</a:t>
          </a:r>
          <a:endParaRPr lang="fr-FR" sz="1400" kern="1200" dirty="0"/>
        </a:p>
      </dsp:txBody>
      <dsp:txXfrm>
        <a:off x="3661361" y="3144453"/>
        <a:ext cx="829184" cy="829184"/>
      </dsp:txXfrm>
    </dsp:sp>
    <dsp:sp modelId="{82FE13B0-953B-4866-8A8F-6FF92FC73A0C}">
      <dsp:nvSpPr>
        <dsp:cNvPr id="0" name=""/>
        <dsp:cNvSpPr/>
      </dsp:nvSpPr>
      <dsp:spPr>
        <a:xfrm rot="7560000">
          <a:off x="2508064" y="2689822"/>
          <a:ext cx="248727" cy="3986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rot="10800000">
        <a:off x="2567303" y="2739378"/>
        <a:ext cx="174109" cy="239218"/>
      </dsp:txXfrm>
    </dsp:sp>
    <dsp:sp modelId="{60A309CE-A424-4000-8EEA-3A6C27BCD820}">
      <dsp:nvSpPr>
        <dsp:cNvPr id="0" name=""/>
        <dsp:cNvSpPr/>
      </dsp:nvSpPr>
      <dsp:spPr>
        <a:xfrm>
          <a:off x="1559415" y="2972724"/>
          <a:ext cx="1172642" cy="1172642"/>
        </a:xfrm>
        <a:prstGeom prst="ellipse">
          <a:avLst/>
        </a:prstGeom>
        <a:solidFill>
          <a:schemeClr val="accent1">
            <a:hueOff val="0"/>
            <a:satOff val="0"/>
            <a:lumOff val="0"/>
            <a:alphaOff val="0"/>
          </a:schemeClr>
        </a:solidFill>
        <a:ln w="53975" cap="flat" cmpd="dbl"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 xmlns:m="http://schemas.openxmlformats.org/officeDocument/2006/math">
              <m:r>
                <a:rPr lang="fr-FR" sz="1400" i="1" kern="1200" smtClean="0">
                  <a:solidFill>
                    <a:schemeClr val="bg1"/>
                  </a:solidFill>
                  <a:latin typeface="Cambria Math" panose="02040503050406030204" pitchFamily="18" charset="0"/>
                </a:rPr>
                <m:t>𝜏</m:t>
              </m:r>
              <m:r>
                <a:rPr lang="fr-FR" sz="1400" b="0" i="1" kern="1200" smtClean="0">
                  <a:solidFill>
                    <a:schemeClr val="bg1"/>
                  </a:solidFill>
                  <a:latin typeface="Cambria Math" panose="02040503050406030204" pitchFamily="18" charset="0"/>
                </a:rPr>
                <m:t>=3%</m:t>
              </m:r>
            </m:oMath>
          </a14:m>
          <a:r>
            <a:rPr lang="fr-FR" sz="1400" kern="1200" dirty="0"/>
            <a:t> :  </a:t>
          </a:r>
          <a:r>
            <a:rPr lang="fr-FR" sz="1400" b="0" i="0" kern="1200" dirty="0"/>
            <a:t>taux de croissance annuelle</a:t>
          </a:r>
          <a:endParaRPr lang="fr-FR" sz="1400" kern="1200" dirty="0"/>
        </a:p>
      </dsp:txBody>
      <dsp:txXfrm>
        <a:off x="1731144" y="3144453"/>
        <a:ext cx="829184" cy="829184"/>
      </dsp:txXfrm>
    </dsp:sp>
    <dsp:sp modelId="{B55DCF83-F909-47B1-9F55-E20DFBF4AC73}">
      <dsp:nvSpPr>
        <dsp:cNvPr id="0" name=""/>
        <dsp:cNvSpPr/>
      </dsp:nvSpPr>
      <dsp:spPr>
        <a:xfrm rot="11880000">
          <a:off x="2212386" y="1779820"/>
          <a:ext cx="248727" cy="3986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rot="10800000">
        <a:off x="2285178" y="1871089"/>
        <a:ext cx="174109" cy="239218"/>
      </dsp:txXfrm>
    </dsp:sp>
    <dsp:sp modelId="{08AC5A23-7F0B-4CFE-BB96-9052B2C0525F}">
      <dsp:nvSpPr>
        <dsp:cNvPr id="0" name=""/>
        <dsp:cNvSpPr/>
      </dsp:nvSpPr>
      <dsp:spPr>
        <a:xfrm>
          <a:off x="962945" y="1136978"/>
          <a:ext cx="1172642" cy="1172642"/>
        </a:xfrm>
        <a:prstGeom prst="ellipse">
          <a:avLst/>
        </a:prstGeom>
        <a:solidFill>
          <a:schemeClr val="accent1">
            <a:hueOff val="0"/>
            <a:satOff val="0"/>
            <a:lumOff val="0"/>
            <a:alphaOff val="0"/>
          </a:schemeClr>
        </a:solidFill>
        <a:ln w="53975" cap="flat" cmpd="dbl"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 xmlns:m="http://schemas.openxmlformats.org/officeDocument/2006/math">
              <m:sSub>
                <m:sSubPr>
                  <m:ctrlPr>
                    <a:rPr lang="fr-FR" sz="1400" i="1" kern="1200" smtClean="0">
                      <a:solidFill>
                        <a:schemeClr val="bg1"/>
                      </a:solidFill>
                      <a:latin typeface="Cambria Math" panose="02040503050406030204" pitchFamily="18" charset="0"/>
                    </a:rPr>
                  </m:ctrlPr>
                </m:sSubPr>
                <m:e>
                  <m:r>
                    <a:rPr lang="fr-FR" sz="1400" i="1" kern="1200">
                      <a:solidFill>
                        <a:schemeClr val="bg1"/>
                      </a:solidFill>
                      <a:latin typeface="Cambria Math" panose="02040503050406030204" pitchFamily="18" charset="0"/>
                    </a:rPr>
                    <m:t>𝑇</m:t>
                  </m:r>
                </m:e>
                <m:sub>
                  <m:r>
                    <a:rPr lang="fr-FR" sz="1400" i="1" kern="1200">
                      <a:solidFill>
                        <a:schemeClr val="bg1"/>
                      </a:solidFill>
                      <a:latin typeface="Cambria Math" panose="02040503050406030204" pitchFamily="18" charset="0"/>
                    </a:rPr>
                    <m:t>𝑗</m:t>
                  </m:r>
                </m:sub>
              </m:sSub>
              <m:r>
                <a:rPr lang="fr-FR" sz="1400" b="0" i="1" kern="1200" smtClean="0">
                  <a:solidFill>
                    <a:schemeClr val="bg1"/>
                  </a:solidFill>
                  <a:latin typeface="Cambria Math" panose="02040503050406030204" pitchFamily="18" charset="0"/>
                </a:rPr>
                <m:t>=</m:t>
              </m:r>
            </m:oMath>
          </a14:m>
          <a:r>
            <a:rPr lang="fr-FR" sz="1400" kern="1200" dirty="0"/>
            <a:t> </a:t>
          </a:r>
          <a14:m xmlns:a14="http://schemas.microsoft.com/office/drawing/2010/main">
            <m:oMath xmlns:m="http://schemas.openxmlformats.org/officeDocument/2006/math">
              <m:r>
                <a:rPr lang="fr-FR" sz="1400" b="0" i="1" kern="1200" smtClean="0">
                  <a:solidFill>
                    <a:schemeClr val="bg1"/>
                  </a:solidFill>
                  <a:latin typeface="Cambria Math" panose="02040503050406030204" pitchFamily="18" charset="0"/>
                </a:rPr>
                <m:t>9764</m:t>
              </m:r>
            </m:oMath>
          </a14:m>
          <a:endParaRPr lang="fr-FR" sz="1400" b="0" i="1" kern="1200" dirty="0">
            <a:solidFill>
              <a:schemeClr val="bg1"/>
            </a:solidFill>
            <a:latin typeface="Cambria Math" panose="02040503050406030204" pitchFamily="18" charset="0"/>
          </a:endParaRPr>
        </a:p>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fr-FR" sz="1400" b="0" i="1" kern="1200" smtClean="0">
                    <a:solidFill>
                      <a:schemeClr val="bg1"/>
                    </a:solidFill>
                    <a:latin typeface="Cambria Math" panose="02040503050406030204" pitchFamily="18" charset="0"/>
                  </a:rPr>
                  <m:t>𝑢𝑣𝑝</m:t>
                </m:r>
              </m:oMath>
            </m:oMathPara>
          </a14:m>
          <a:endParaRPr lang="fr-FR" sz="1400" kern="1200" dirty="0"/>
        </a:p>
      </dsp:txBody>
      <dsp:txXfrm>
        <a:off x="1134674" y="1308707"/>
        <a:ext cx="829184" cy="8291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6C229C-2218-4DDE-8923-E68CEAD67036}">
      <dsp:nvSpPr>
        <dsp:cNvPr id="0" name=""/>
        <dsp:cNvSpPr/>
      </dsp:nvSpPr>
      <dsp:spPr>
        <a:xfrm>
          <a:off x="139360" y="172"/>
          <a:ext cx="3224814" cy="70820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fr-FR" sz="2200" b="1" i="0" kern="1200" dirty="0"/>
            <a:t>Actions à prendre en compte</a:t>
          </a:r>
          <a:endParaRPr lang="fr-FR" sz="2200" kern="1200" dirty="0"/>
        </a:p>
      </dsp:txBody>
      <dsp:txXfrm>
        <a:off x="160103" y="20915"/>
        <a:ext cx="3183328" cy="666716"/>
      </dsp:txXfrm>
    </dsp:sp>
    <dsp:sp modelId="{D3AACDB5-CE26-4DFF-84BA-C307E9977FA2}">
      <dsp:nvSpPr>
        <dsp:cNvPr id="0" name=""/>
        <dsp:cNvSpPr/>
      </dsp:nvSpPr>
      <dsp:spPr>
        <a:xfrm>
          <a:off x="461842" y="708375"/>
          <a:ext cx="322481" cy="578155"/>
        </a:xfrm>
        <a:custGeom>
          <a:avLst/>
          <a:gdLst/>
          <a:ahLst/>
          <a:cxnLst/>
          <a:rect l="0" t="0" r="0" b="0"/>
          <a:pathLst>
            <a:path>
              <a:moveTo>
                <a:pt x="0" y="0"/>
              </a:moveTo>
              <a:lnTo>
                <a:pt x="0" y="578155"/>
              </a:lnTo>
              <a:lnTo>
                <a:pt x="322481" y="57815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D077E0-D0D3-4887-BF14-1AB407B5149E}">
      <dsp:nvSpPr>
        <dsp:cNvPr id="0" name=""/>
        <dsp:cNvSpPr/>
      </dsp:nvSpPr>
      <dsp:spPr>
        <a:xfrm>
          <a:off x="784323" y="885425"/>
          <a:ext cx="2781038" cy="802209"/>
        </a:xfrm>
        <a:prstGeom prst="roundRect">
          <a:avLst>
            <a:gd name="adj" fmla="val 10000"/>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fr-FR" sz="1800" b="0" kern="1200" dirty="0">
              <a:solidFill>
                <a:schemeClr val="tx2"/>
              </a:solidFill>
            </a:rPr>
            <a:t>Poids propre de la partie coulée sur cintre Q</a:t>
          </a:r>
        </a:p>
      </dsp:txBody>
      <dsp:txXfrm>
        <a:off x="807819" y="908921"/>
        <a:ext cx="2734046" cy="755217"/>
      </dsp:txXfrm>
    </dsp:sp>
    <dsp:sp modelId="{C7085C91-2C08-459B-8D5E-619270A92236}">
      <dsp:nvSpPr>
        <dsp:cNvPr id="0" name=""/>
        <dsp:cNvSpPr/>
      </dsp:nvSpPr>
      <dsp:spPr>
        <a:xfrm>
          <a:off x="461842" y="708375"/>
          <a:ext cx="322481" cy="1557415"/>
        </a:xfrm>
        <a:custGeom>
          <a:avLst/>
          <a:gdLst/>
          <a:ahLst/>
          <a:cxnLst/>
          <a:rect l="0" t="0" r="0" b="0"/>
          <a:pathLst>
            <a:path>
              <a:moveTo>
                <a:pt x="0" y="0"/>
              </a:moveTo>
              <a:lnTo>
                <a:pt x="0" y="1557415"/>
              </a:lnTo>
              <a:lnTo>
                <a:pt x="322481" y="155741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4F6E5E-B5AD-4792-8A58-5B499A1D3B7F}">
      <dsp:nvSpPr>
        <dsp:cNvPr id="0" name=""/>
        <dsp:cNvSpPr/>
      </dsp:nvSpPr>
      <dsp:spPr>
        <a:xfrm>
          <a:off x="784323" y="1864685"/>
          <a:ext cx="2781038" cy="802209"/>
        </a:xfrm>
        <a:prstGeom prst="roundRect">
          <a:avLst>
            <a:gd name="adj" fmla="val 10000"/>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fr-FR" sz="1800" b="0" i="0" kern="1200" dirty="0">
              <a:solidFill>
                <a:schemeClr val="tx2"/>
              </a:solidFill>
            </a:rPr>
            <a:t>Réaction d’appui R</a:t>
          </a:r>
          <a:r>
            <a:rPr lang="fr-FR" sz="900" b="0" i="0" kern="1200" dirty="0">
              <a:solidFill>
                <a:schemeClr val="tx2"/>
              </a:solidFill>
            </a:rPr>
            <a:t>C0</a:t>
          </a:r>
          <a:endParaRPr lang="fr-FR" sz="800" b="0" kern="1200" dirty="0">
            <a:solidFill>
              <a:schemeClr val="tx2"/>
            </a:solidFill>
          </a:endParaRPr>
        </a:p>
      </dsp:txBody>
      <dsp:txXfrm>
        <a:off x="807819" y="1888181"/>
        <a:ext cx="2734046" cy="755217"/>
      </dsp:txXfrm>
    </dsp:sp>
    <dsp:sp modelId="{6187E9CE-1AB9-4E76-A628-AE620B80A845}">
      <dsp:nvSpPr>
        <dsp:cNvPr id="0" name=""/>
        <dsp:cNvSpPr/>
      </dsp:nvSpPr>
      <dsp:spPr>
        <a:xfrm>
          <a:off x="461842" y="708375"/>
          <a:ext cx="322481" cy="2536675"/>
        </a:xfrm>
        <a:custGeom>
          <a:avLst/>
          <a:gdLst/>
          <a:ahLst/>
          <a:cxnLst/>
          <a:rect l="0" t="0" r="0" b="0"/>
          <a:pathLst>
            <a:path>
              <a:moveTo>
                <a:pt x="0" y="0"/>
              </a:moveTo>
              <a:lnTo>
                <a:pt x="0" y="2536675"/>
              </a:lnTo>
              <a:lnTo>
                <a:pt x="322481" y="253667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6D3569-FEC8-4D79-93EE-61C39E3F64C0}">
      <dsp:nvSpPr>
        <dsp:cNvPr id="0" name=""/>
        <dsp:cNvSpPr/>
      </dsp:nvSpPr>
      <dsp:spPr>
        <a:xfrm>
          <a:off x="784323" y="2843946"/>
          <a:ext cx="2781038" cy="802209"/>
        </a:xfrm>
        <a:prstGeom prst="roundRect">
          <a:avLst>
            <a:gd name="adj" fmla="val 10000"/>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fr-FR" sz="1800" b="0" i="0" kern="1200" dirty="0">
              <a:solidFill>
                <a:schemeClr val="tx2"/>
              </a:solidFill>
            </a:rPr>
            <a:t>Réaction d’appui R</a:t>
          </a:r>
          <a:r>
            <a:rPr lang="fr-FR" sz="900" b="0" i="0" kern="1200" dirty="0">
              <a:solidFill>
                <a:schemeClr val="tx2"/>
              </a:solidFill>
            </a:rPr>
            <a:t>P1</a:t>
          </a:r>
          <a:endParaRPr lang="fr-FR" sz="900" b="0" kern="1200" dirty="0">
            <a:solidFill>
              <a:schemeClr val="tx2"/>
            </a:solidFill>
          </a:endParaRPr>
        </a:p>
      </dsp:txBody>
      <dsp:txXfrm>
        <a:off x="807819" y="2867442"/>
        <a:ext cx="2734046" cy="75521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C281BC-E155-4703-A7BD-391CE34F5A3F}">
      <dsp:nvSpPr>
        <dsp:cNvPr id="0" name=""/>
        <dsp:cNvSpPr/>
      </dsp:nvSpPr>
      <dsp:spPr>
        <a:xfrm>
          <a:off x="1275763" y="403085"/>
          <a:ext cx="2684539" cy="2684539"/>
        </a:xfrm>
        <a:prstGeom prst="blockArc">
          <a:avLst>
            <a:gd name="adj1" fmla="val 10800000"/>
            <a:gd name="adj2" fmla="val 162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737729-07D8-4648-AA18-9CF49F1EF8CC}">
      <dsp:nvSpPr>
        <dsp:cNvPr id="0" name=""/>
        <dsp:cNvSpPr/>
      </dsp:nvSpPr>
      <dsp:spPr>
        <a:xfrm>
          <a:off x="1275763" y="403085"/>
          <a:ext cx="2684539" cy="2684539"/>
        </a:xfrm>
        <a:prstGeom prst="blockArc">
          <a:avLst>
            <a:gd name="adj1" fmla="val 5400000"/>
            <a:gd name="adj2" fmla="val 108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A4A8ACC-5F73-4749-A930-AFC90B4DE9F1}">
      <dsp:nvSpPr>
        <dsp:cNvPr id="0" name=""/>
        <dsp:cNvSpPr/>
      </dsp:nvSpPr>
      <dsp:spPr>
        <a:xfrm>
          <a:off x="1275763" y="403085"/>
          <a:ext cx="2684539" cy="2684539"/>
        </a:xfrm>
        <a:prstGeom prst="blockArc">
          <a:avLst>
            <a:gd name="adj1" fmla="val 0"/>
            <a:gd name="adj2" fmla="val 54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8D1FB6A-106F-480C-9F1A-C67E34903F49}">
      <dsp:nvSpPr>
        <dsp:cNvPr id="0" name=""/>
        <dsp:cNvSpPr/>
      </dsp:nvSpPr>
      <dsp:spPr>
        <a:xfrm>
          <a:off x="1275763" y="403085"/>
          <a:ext cx="2684539" cy="2684539"/>
        </a:xfrm>
        <a:prstGeom prst="blockArc">
          <a:avLst>
            <a:gd name="adj1" fmla="val 16200000"/>
            <a:gd name="adj2" fmla="val 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915321-D385-43DC-9020-BC1463CED942}">
      <dsp:nvSpPr>
        <dsp:cNvPr id="0" name=""/>
        <dsp:cNvSpPr/>
      </dsp:nvSpPr>
      <dsp:spPr>
        <a:xfrm>
          <a:off x="1999957" y="1127279"/>
          <a:ext cx="1236151" cy="123615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fr-FR" sz="1500" kern="1200" dirty="0"/>
            <a:t>On choisit des câbles 12T15S </a:t>
          </a:r>
        </a:p>
      </dsp:txBody>
      <dsp:txXfrm>
        <a:off x="2180987" y="1308309"/>
        <a:ext cx="874091" cy="874091"/>
      </dsp:txXfrm>
    </dsp:sp>
    <dsp:sp modelId="{BE410179-D6C2-4070-A1D6-076AC52B5771}">
      <dsp:nvSpPr>
        <dsp:cNvPr id="0" name=""/>
        <dsp:cNvSpPr/>
      </dsp:nvSpPr>
      <dsp:spPr>
        <a:xfrm>
          <a:off x="2185380" y="1583"/>
          <a:ext cx="865305" cy="86530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right"/>
              </m:oMathParaPr>
              <m:oMath xmlns:m="http://schemas.openxmlformats.org/officeDocument/2006/math">
                <m:sSub>
                  <m:sSubPr>
                    <m:ctrlPr>
                      <a:rPr lang="fr-FR" sz="1200" i="1" kern="1200" smtClean="0">
                        <a:solidFill>
                          <a:srgbClr val="836967"/>
                        </a:solidFill>
                        <a:latin typeface="Cambria Math" panose="02040503050406030204" pitchFamily="18" charset="0"/>
                      </a:rPr>
                    </m:ctrlPr>
                  </m:sSubPr>
                  <m:e>
                    <m:r>
                      <a:rPr lang="fr-FR" sz="1200" i="1" kern="1200">
                        <a:latin typeface="Cambria Math" panose="02040503050406030204" pitchFamily="18" charset="0"/>
                      </a:rPr>
                      <m:t>𝜎</m:t>
                    </m:r>
                  </m:e>
                  <m:sub>
                    <m:r>
                      <a:rPr lang="fr-FR" sz="1200" i="1" kern="1200">
                        <a:latin typeface="Cambria Math" panose="02040503050406030204" pitchFamily="18" charset="0"/>
                      </a:rPr>
                      <m:t>𝑝𝑚𝑜</m:t>
                    </m:r>
                  </m:sub>
                </m:sSub>
                <m:r>
                  <a:rPr lang="fr-FR" sz="1200" b="0" i="1" kern="1200" smtClean="0">
                    <a:latin typeface="Cambria Math" panose="02040503050406030204" pitchFamily="18" charset="0"/>
                  </a:rPr>
                  <m:t>=</m:t>
                </m:r>
              </m:oMath>
            </m:oMathPara>
          </a14:m>
          <a:endParaRPr lang="fr-FR" sz="1200" i="1" kern="1200" dirty="0">
            <a:latin typeface="Cambria Math" panose="02040503050406030204" pitchFamily="18" charset="0"/>
          </a:endParaRPr>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
              </m:oMathParaPr>
              <m:oMath xmlns:m="http://schemas.openxmlformats.org/officeDocument/2006/math">
                <m:r>
                  <a:rPr lang="fr-FR" sz="1200" i="0" kern="1200">
                    <a:latin typeface="Cambria Math" panose="02040503050406030204" pitchFamily="18" charset="0"/>
                  </a:rPr>
                  <m:t>1488</m:t>
                </m:r>
                <m:r>
                  <a:rPr lang="fr-FR" sz="1200" i="1" kern="1200">
                    <a:latin typeface="Cambria Math" panose="02040503050406030204" pitchFamily="18" charset="0"/>
                  </a:rPr>
                  <m:t>𝑀𝑃𝑎</m:t>
                </m:r>
              </m:oMath>
            </m:oMathPara>
          </a14:m>
          <a:endParaRPr lang="fr-FR" sz="1200" kern="1200" dirty="0"/>
        </a:p>
      </dsp:txBody>
      <dsp:txXfrm>
        <a:off x="2312101" y="128304"/>
        <a:ext cx="611863" cy="611863"/>
      </dsp:txXfrm>
    </dsp:sp>
    <dsp:sp modelId="{A99A1BF4-32EB-4C2E-A46A-BBC11ADED568}">
      <dsp:nvSpPr>
        <dsp:cNvPr id="0" name=""/>
        <dsp:cNvSpPr/>
      </dsp:nvSpPr>
      <dsp:spPr>
        <a:xfrm>
          <a:off x="3496498" y="1312702"/>
          <a:ext cx="865305" cy="86530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fr-FR" sz="1200" kern="1200" dirty="0"/>
            <a:t>15% pertes</a:t>
          </a:r>
        </a:p>
      </dsp:txBody>
      <dsp:txXfrm>
        <a:off x="3623219" y="1439423"/>
        <a:ext cx="611863" cy="611863"/>
      </dsp:txXfrm>
    </dsp:sp>
    <dsp:sp modelId="{3CD03A82-0B5D-4FDB-9D38-3283B859A821}">
      <dsp:nvSpPr>
        <dsp:cNvPr id="0" name=""/>
        <dsp:cNvSpPr/>
      </dsp:nvSpPr>
      <dsp:spPr>
        <a:xfrm>
          <a:off x="2185380" y="2623821"/>
          <a:ext cx="865305" cy="865305"/>
        </a:xfrm>
        <a:prstGeom prst="ellipse">
          <a:avLst/>
        </a:prstGeom>
        <a:solidFill>
          <a:srgbClr val="0F6FC6">
            <a:hueOff val="0"/>
            <a:satOff val="0"/>
            <a:lumOff val="0"/>
            <a:alphaOff val="0"/>
          </a:srgbClr>
        </a:solidFill>
        <a:ln w="1905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
              </m:oMathParaPr>
              <m:oMath xmlns:m="http://schemas.openxmlformats.org/officeDocument/2006/math">
                <m:sSub>
                  <m:sSubPr>
                    <m:ctrlPr>
                      <a:rPr lang="fr-FR" sz="1200" i="1" kern="1200" smtClean="0">
                        <a:solidFill>
                          <a:schemeClr val="bg1"/>
                        </a:solidFill>
                        <a:latin typeface="Cambria Math" panose="02040503050406030204" pitchFamily="18" charset="0"/>
                        <a:ea typeface="+mn-ea"/>
                        <a:cs typeface="+mn-cs"/>
                      </a:rPr>
                    </m:ctrlPr>
                  </m:sSubPr>
                  <m:e>
                    <m:r>
                      <a:rPr lang="fr-FR" sz="1200" i="1" kern="1200" smtClean="0">
                        <a:solidFill>
                          <a:schemeClr val="bg1"/>
                        </a:solidFill>
                        <a:latin typeface="Cambria Math" panose="02040503050406030204" pitchFamily="18" charset="0"/>
                        <a:ea typeface="+mn-ea"/>
                        <a:cs typeface="+mn-cs"/>
                      </a:rPr>
                      <m:t>𝐸</m:t>
                    </m:r>
                  </m:e>
                  <m:sub>
                    <m:r>
                      <a:rPr lang="fr-FR" sz="1200" i="1" kern="1200" smtClean="0">
                        <a:solidFill>
                          <a:schemeClr val="bg1"/>
                        </a:solidFill>
                        <a:latin typeface="Cambria Math" panose="02040503050406030204" pitchFamily="18" charset="0"/>
                        <a:ea typeface="+mn-ea"/>
                        <a:cs typeface="+mn-cs"/>
                      </a:rPr>
                      <m:t>𝑝</m:t>
                    </m:r>
                  </m:sub>
                </m:sSub>
                <m:r>
                  <a:rPr lang="fr-FR" sz="1200" i="1" kern="1200" smtClean="0">
                    <a:solidFill>
                      <a:schemeClr val="bg1"/>
                    </a:solidFill>
                    <a:latin typeface="Cambria Math" panose="02040503050406030204" pitchFamily="18" charset="0"/>
                    <a:ea typeface="+mn-ea"/>
                    <a:cs typeface="+mn-cs"/>
                  </a:rPr>
                  <m:t>=</m:t>
                </m:r>
              </m:oMath>
              <m:oMath xmlns:m="http://schemas.openxmlformats.org/officeDocument/2006/math">
                <m:r>
                  <a:rPr lang="fr-FR" sz="1200" i="1" kern="1200" smtClean="0">
                    <a:solidFill>
                      <a:schemeClr val="bg1"/>
                    </a:solidFill>
                    <a:latin typeface="Cambria Math" panose="02040503050406030204" pitchFamily="18" charset="0"/>
                    <a:ea typeface="+mn-ea"/>
                    <a:cs typeface="+mn-cs"/>
                  </a:rPr>
                  <m:t>190 </m:t>
                </m:r>
                <m:r>
                  <a:rPr lang="fr-FR" sz="1200" i="1" kern="1200" smtClean="0">
                    <a:solidFill>
                      <a:schemeClr val="bg1"/>
                    </a:solidFill>
                    <a:latin typeface="Cambria Math" panose="02040503050406030204" pitchFamily="18" charset="0"/>
                    <a:ea typeface="+mn-ea"/>
                    <a:cs typeface="+mn-cs"/>
                  </a:rPr>
                  <m:t>𝐺𝑃𝑎</m:t>
                </m:r>
              </m:oMath>
            </m:oMathPara>
          </a14:m>
          <a:endParaRPr lang="fr-FR" sz="1200" i="1" kern="1200" dirty="0">
            <a:solidFill>
              <a:schemeClr val="bg1"/>
            </a:solidFill>
            <a:latin typeface="Cambria Math" panose="02040503050406030204" pitchFamily="18" charset="0"/>
            <a:ea typeface="+mn-ea"/>
            <a:cs typeface="+mn-cs"/>
          </a:endParaRPr>
        </a:p>
      </dsp:txBody>
      <dsp:txXfrm>
        <a:off x="2312101" y="2750542"/>
        <a:ext cx="611863" cy="611863"/>
      </dsp:txXfrm>
    </dsp:sp>
    <dsp:sp modelId="{F59E3E7F-7AE0-4C76-A38A-4F3FC4587BAA}">
      <dsp:nvSpPr>
        <dsp:cNvPr id="0" name=""/>
        <dsp:cNvSpPr/>
      </dsp:nvSpPr>
      <dsp:spPr>
        <a:xfrm>
          <a:off x="874261" y="1312702"/>
          <a:ext cx="865305" cy="865305"/>
        </a:xfrm>
        <a:prstGeom prst="ellipse">
          <a:avLst/>
        </a:prstGeom>
        <a:solidFill>
          <a:srgbClr val="0F6FC6">
            <a:hueOff val="0"/>
            <a:satOff val="0"/>
            <a:lumOff val="0"/>
            <a:alphaOff val="0"/>
          </a:srgbClr>
        </a:solidFill>
        <a:ln w="1905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white"/>
              </a:solidFill>
              <a:latin typeface="Corbel" panose="020B0503020204020204"/>
              <a:ea typeface="+mn-ea"/>
              <a:cs typeface="+mn-cs"/>
            </a:rPr>
            <a:t>Section : 12*150=</a:t>
          </a:r>
          <a:br>
            <a:rPr lang="fr-FR" sz="1200" kern="1200" dirty="0">
              <a:solidFill>
                <a:prstClr val="white"/>
              </a:solidFill>
              <a:latin typeface="Corbel" panose="020B0503020204020204"/>
              <a:ea typeface="+mn-ea"/>
              <a:cs typeface="+mn-cs"/>
            </a:rPr>
          </a:br>
          <a:r>
            <a:rPr lang="fr-FR" sz="1200" kern="1200" dirty="0">
              <a:solidFill>
                <a:prstClr val="white"/>
              </a:solidFill>
              <a:latin typeface="Corbel" panose="020B0503020204020204"/>
              <a:ea typeface="+mn-ea"/>
              <a:cs typeface="+mn-cs"/>
            </a:rPr>
            <a:t>1800mm²</a:t>
          </a:r>
        </a:p>
      </dsp:txBody>
      <dsp:txXfrm>
        <a:off x="1000982" y="1439423"/>
        <a:ext cx="611863" cy="61186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6C229C-2218-4DDE-8923-E68CEAD67036}">
      <dsp:nvSpPr>
        <dsp:cNvPr id="0" name=""/>
        <dsp:cNvSpPr/>
      </dsp:nvSpPr>
      <dsp:spPr>
        <a:xfrm>
          <a:off x="194229" y="2586"/>
          <a:ext cx="3921323" cy="86116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fr-FR" sz="2200" b="1" i="0" kern="1200" dirty="0"/>
            <a:t>Actions à prendre en compte</a:t>
          </a:r>
          <a:endParaRPr lang="fr-FR" sz="2200" kern="1200" dirty="0"/>
        </a:p>
      </dsp:txBody>
      <dsp:txXfrm>
        <a:off x="219452" y="27809"/>
        <a:ext cx="3870877" cy="810717"/>
      </dsp:txXfrm>
    </dsp:sp>
    <dsp:sp modelId="{D3AACDB5-CE26-4DFF-84BA-C307E9977FA2}">
      <dsp:nvSpPr>
        <dsp:cNvPr id="0" name=""/>
        <dsp:cNvSpPr/>
      </dsp:nvSpPr>
      <dsp:spPr>
        <a:xfrm>
          <a:off x="586361" y="863749"/>
          <a:ext cx="392132" cy="703027"/>
        </a:xfrm>
        <a:custGeom>
          <a:avLst/>
          <a:gdLst/>
          <a:ahLst/>
          <a:cxnLst/>
          <a:rect l="0" t="0" r="0" b="0"/>
          <a:pathLst>
            <a:path>
              <a:moveTo>
                <a:pt x="0" y="0"/>
              </a:moveTo>
              <a:lnTo>
                <a:pt x="0" y="703027"/>
              </a:lnTo>
              <a:lnTo>
                <a:pt x="392132" y="7030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D077E0-D0D3-4887-BF14-1AB407B5149E}">
      <dsp:nvSpPr>
        <dsp:cNvPr id="0" name=""/>
        <dsp:cNvSpPr/>
      </dsp:nvSpPr>
      <dsp:spPr>
        <a:xfrm>
          <a:off x="978494" y="1079040"/>
          <a:ext cx="4355997" cy="975473"/>
        </a:xfrm>
        <a:prstGeom prst="roundRect">
          <a:avLst>
            <a:gd name="adj" fmla="val 10000"/>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fr-FR" sz="1800" b="0" i="0" kern="1200" dirty="0">
              <a:solidFill>
                <a:srgbClr val="17406D"/>
              </a:solidFill>
              <a:latin typeface="Corbel" panose="020B0503020204020204"/>
              <a:ea typeface="+mn-ea"/>
              <a:cs typeface="+mn-cs"/>
            </a:rPr>
            <a:t>Effet de l’enlèvement de l’équipage mobile F</a:t>
          </a:r>
        </a:p>
      </dsp:txBody>
      <dsp:txXfrm>
        <a:off x="1007065" y="1107611"/>
        <a:ext cx="4298855" cy="918331"/>
      </dsp:txXfrm>
    </dsp:sp>
    <dsp:sp modelId="{C7085C91-2C08-459B-8D5E-619270A92236}">
      <dsp:nvSpPr>
        <dsp:cNvPr id="0" name=""/>
        <dsp:cNvSpPr/>
      </dsp:nvSpPr>
      <dsp:spPr>
        <a:xfrm>
          <a:off x="586361" y="863749"/>
          <a:ext cx="392132" cy="1893792"/>
        </a:xfrm>
        <a:custGeom>
          <a:avLst/>
          <a:gdLst/>
          <a:ahLst/>
          <a:cxnLst/>
          <a:rect l="0" t="0" r="0" b="0"/>
          <a:pathLst>
            <a:path>
              <a:moveTo>
                <a:pt x="0" y="0"/>
              </a:moveTo>
              <a:lnTo>
                <a:pt x="0" y="1893792"/>
              </a:lnTo>
              <a:lnTo>
                <a:pt x="392132" y="1893792"/>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4F6E5E-B5AD-4792-8A58-5B499A1D3B7F}">
      <dsp:nvSpPr>
        <dsp:cNvPr id="0" name=""/>
        <dsp:cNvSpPr/>
      </dsp:nvSpPr>
      <dsp:spPr>
        <a:xfrm>
          <a:off x="978494" y="2269804"/>
          <a:ext cx="4355997" cy="975473"/>
        </a:xfrm>
        <a:prstGeom prst="roundRect">
          <a:avLst>
            <a:gd name="adj" fmla="val 10000"/>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fr-FR" sz="1800" b="0" i="0" kern="1200" dirty="0">
              <a:solidFill>
                <a:schemeClr val="tx2"/>
              </a:solidFill>
            </a:rPr>
            <a:t>Effet du durcissement du béton P</a:t>
          </a:r>
          <a:endParaRPr lang="fr-FR" sz="1800" b="0" kern="1200" dirty="0">
            <a:solidFill>
              <a:schemeClr val="tx2"/>
            </a:solidFill>
          </a:endParaRPr>
        </a:p>
      </dsp:txBody>
      <dsp:txXfrm>
        <a:off x="1007065" y="2298375"/>
        <a:ext cx="4298855" cy="918331"/>
      </dsp:txXfrm>
    </dsp:sp>
    <dsp:sp modelId="{6187E9CE-1AB9-4E76-A628-AE620B80A845}">
      <dsp:nvSpPr>
        <dsp:cNvPr id="0" name=""/>
        <dsp:cNvSpPr/>
      </dsp:nvSpPr>
      <dsp:spPr>
        <a:xfrm>
          <a:off x="586361" y="863749"/>
          <a:ext cx="392132" cy="3084556"/>
        </a:xfrm>
        <a:custGeom>
          <a:avLst/>
          <a:gdLst/>
          <a:ahLst/>
          <a:cxnLst/>
          <a:rect l="0" t="0" r="0" b="0"/>
          <a:pathLst>
            <a:path>
              <a:moveTo>
                <a:pt x="0" y="0"/>
              </a:moveTo>
              <a:lnTo>
                <a:pt x="0" y="3084556"/>
              </a:lnTo>
              <a:lnTo>
                <a:pt x="392132" y="3084556"/>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6D3569-FEC8-4D79-93EE-61C39E3F64C0}">
      <dsp:nvSpPr>
        <dsp:cNvPr id="0" name=""/>
        <dsp:cNvSpPr/>
      </dsp:nvSpPr>
      <dsp:spPr>
        <a:xfrm>
          <a:off x="978494" y="3460569"/>
          <a:ext cx="4355997" cy="975473"/>
        </a:xfrm>
        <a:prstGeom prst="roundRect">
          <a:avLst>
            <a:gd name="adj" fmla="val 10000"/>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fr-FR" sz="1800" b="0" i="0" kern="1200" dirty="0">
              <a:solidFill>
                <a:srgbClr val="17406D"/>
              </a:solidFill>
              <a:latin typeface="Corbel" panose="020B0503020204020204"/>
              <a:ea typeface="+mn-ea"/>
              <a:cs typeface="+mn-cs"/>
            </a:rPr>
            <a:t>Effet du gradient thermique </a:t>
          </a:r>
          <a14:m xmlns:a14="http://schemas.microsoft.com/office/drawing/2010/main">
            <m:oMath xmlns:m="http://schemas.openxmlformats.org/officeDocument/2006/math">
              <m:sSub>
                <m:sSubPr>
                  <m:ctrlPr>
                    <a:rPr lang="fr-FR" sz="1800" i="1" kern="1200" smtClean="0">
                      <a:solidFill>
                        <a:schemeClr val="tx2"/>
                      </a:solidFill>
                      <a:latin typeface="Cambria Math" panose="02040503050406030204" pitchFamily="18" charset="0"/>
                    </a:rPr>
                  </m:ctrlPr>
                </m:sSubPr>
                <m:e>
                  <m:r>
                    <a:rPr lang="fr-FR" sz="1800" kern="1200">
                      <a:solidFill>
                        <a:schemeClr val="tx2"/>
                      </a:solidFill>
                      <a:latin typeface="Cambria Math" panose="02040503050406030204" pitchFamily="18" charset="0"/>
                    </a:rPr>
                    <m:t>∆</m:t>
                  </m:r>
                  <m:r>
                    <a:rPr lang="fr-FR" sz="1800" i="1" kern="1200">
                      <a:solidFill>
                        <a:schemeClr val="tx2"/>
                      </a:solidFill>
                      <a:latin typeface="Cambria Math" panose="02040503050406030204" pitchFamily="18" charset="0"/>
                    </a:rPr>
                    <m:t>𝑇</m:t>
                  </m:r>
                </m:e>
                <m:sub>
                  <m:r>
                    <a:rPr lang="fr-FR" sz="1800" i="0" kern="1200">
                      <a:solidFill>
                        <a:schemeClr val="tx2"/>
                      </a:solidFill>
                      <a:latin typeface="Cambria Math" panose="02040503050406030204" pitchFamily="18" charset="0"/>
                    </a:rPr>
                    <m:t> </m:t>
                  </m:r>
                </m:sub>
              </m:sSub>
              <m:r>
                <a:rPr lang="fr-FR" sz="1800" i="0" kern="1200">
                  <a:solidFill>
                    <a:schemeClr val="tx2"/>
                  </a:solidFill>
                  <a:latin typeface="Cambria Math" panose="02040503050406030204" pitchFamily="18" charset="0"/>
                </a:rPr>
                <m:t>=15°</m:t>
              </m:r>
              <m:r>
                <a:rPr lang="fr-FR" sz="1800" i="1" kern="1200">
                  <a:solidFill>
                    <a:schemeClr val="tx2"/>
                  </a:solidFill>
                  <a:latin typeface="Cambria Math" panose="02040503050406030204" pitchFamily="18" charset="0"/>
                </a:rPr>
                <m:t>𝐶</m:t>
              </m:r>
            </m:oMath>
          </a14:m>
          <a:r>
            <a:rPr lang="fr-FR" sz="1800" kern="1200" dirty="0">
              <a:solidFill>
                <a:schemeClr val="tx2"/>
              </a:solidFill>
              <a:latin typeface="Corbel" panose="020B0503020204020204"/>
              <a:ea typeface="+mn-ea"/>
              <a:cs typeface="+mn-cs"/>
            </a:rPr>
            <a:t> </a:t>
          </a:r>
          <a:endParaRPr lang="fr-FR" sz="1800" b="0" i="0" kern="1200" dirty="0">
            <a:solidFill>
              <a:srgbClr val="17406D"/>
            </a:solidFill>
            <a:latin typeface="Corbel" panose="020B0503020204020204"/>
            <a:ea typeface="+mn-ea"/>
            <a:cs typeface="+mn-cs"/>
          </a:endParaRPr>
        </a:p>
      </dsp:txBody>
      <dsp:txXfrm>
        <a:off x="1007065" y="3489140"/>
        <a:ext cx="4298855" cy="91833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C281BC-E155-4703-A7BD-391CE34F5A3F}">
      <dsp:nvSpPr>
        <dsp:cNvPr id="0" name=""/>
        <dsp:cNvSpPr/>
      </dsp:nvSpPr>
      <dsp:spPr>
        <a:xfrm>
          <a:off x="1275763" y="403085"/>
          <a:ext cx="2684539" cy="2684539"/>
        </a:xfrm>
        <a:prstGeom prst="blockArc">
          <a:avLst>
            <a:gd name="adj1" fmla="val 10800000"/>
            <a:gd name="adj2" fmla="val 162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737729-07D8-4648-AA18-9CF49F1EF8CC}">
      <dsp:nvSpPr>
        <dsp:cNvPr id="0" name=""/>
        <dsp:cNvSpPr/>
      </dsp:nvSpPr>
      <dsp:spPr>
        <a:xfrm>
          <a:off x="1275763" y="403085"/>
          <a:ext cx="2684539" cy="2684539"/>
        </a:xfrm>
        <a:prstGeom prst="blockArc">
          <a:avLst>
            <a:gd name="adj1" fmla="val 5400000"/>
            <a:gd name="adj2" fmla="val 108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A4A8ACC-5F73-4749-A930-AFC90B4DE9F1}">
      <dsp:nvSpPr>
        <dsp:cNvPr id="0" name=""/>
        <dsp:cNvSpPr/>
      </dsp:nvSpPr>
      <dsp:spPr>
        <a:xfrm>
          <a:off x="1275763" y="403085"/>
          <a:ext cx="2684539" cy="2684539"/>
        </a:xfrm>
        <a:prstGeom prst="blockArc">
          <a:avLst>
            <a:gd name="adj1" fmla="val 0"/>
            <a:gd name="adj2" fmla="val 54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8D1FB6A-106F-480C-9F1A-C67E34903F49}">
      <dsp:nvSpPr>
        <dsp:cNvPr id="0" name=""/>
        <dsp:cNvSpPr/>
      </dsp:nvSpPr>
      <dsp:spPr>
        <a:xfrm>
          <a:off x="1275763" y="403085"/>
          <a:ext cx="2684539" cy="2684539"/>
        </a:xfrm>
        <a:prstGeom prst="blockArc">
          <a:avLst>
            <a:gd name="adj1" fmla="val 16200000"/>
            <a:gd name="adj2" fmla="val 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915321-D385-43DC-9020-BC1463CED942}">
      <dsp:nvSpPr>
        <dsp:cNvPr id="0" name=""/>
        <dsp:cNvSpPr/>
      </dsp:nvSpPr>
      <dsp:spPr>
        <a:xfrm>
          <a:off x="1999957" y="1127279"/>
          <a:ext cx="1236151" cy="123615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fr-FR" sz="1500" kern="1200" dirty="0"/>
            <a:t>On choisit des câbles 12T15S </a:t>
          </a:r>
        </a:p>
      </dsp:txBody>
      <dsp:txXfrm>
        <a:off x="2180987" y="1308309"/>
        <a:ext cx="874091" cy="874091"/>
      </dsp:txXfrm>
    </dsp:sp>
    <dsp:sp modelId="{BE410179-D6C2-4070-A1D6-076AC52B5771}">
      <dsp:nvSpPr>
        <dsp:cNvPr id="0" name=""/>
        <dsp:cNvSpPr/>
      </dsp:nvSpPr>
      <dsp:spPr>
        <a:xfrm>
          <a:off x="2185380" y="1583"/>
          <a:ext cx="865305" cy="86530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right"/>
              </m:oMathParaPr>
              <m:oMath xmlns:m="http://schemas.openxmlformats.org/officeDocument/2006/math">
                <m:sSub>
                  <m:sSubPr>
                    <m:ctrlPr>
                      <a:rPr lang="fr-FR" sz="1200" i="1" kern="1200" smtClean="0">
                        <a:solidFill>
                          <a:srgbClr val="836967"/>
                        </a:solidFill>
                        <a:latin typeface="Cambria Math" panose="02040503050406030204" pitchFamily="18" charset="0"/>
                      </a:rPr>
                    </m:ctrlPr>
                  </m:sSubPr>
                  <m:e>
                    <m:r>
                      <a:rPr lang="fr-FR" sz="1200" i="1" kern="1200">
                        <a:latin typeface="Cambria Math" panose="02040503050406030204" pitchFamily="18" charset="0"/>
                      </a:rPr>
                      <m:t>𝜎</m:t>
                    </m:r>
                  </m:e>
                  <m:sub>
                    <m:r>
                      <a:rPr lang="fr-FR" sz="1200" i="1" kern="1200">
                        <a:latin typeface="Cambria Math" panose="02040503050406030204" pitchFamily="18" charset="0"/>
                      </a:rPr>
                      <m:t>𝑝𝑚𝑜</m:t>
                    </m:r>
                  </m:sub>
                </m:sSub>
                <m:r>
                  <a:rPr lang="fr-FR" sz="1200" b="0" i="1" kern="1200" smtClean="0">
                    <a:latin typeface="Cambria Math" panose="02040503050406030204" pitchFamily="18" charset="0"/>
                  </a:rPr>
                  <m:t>=</m:t>
                </m:r>
              </m:oMath>
            </m:oMathPara>
          </a14:m>
          <a:endParaRPr lang="fr-FR" sz="1200" i="1" kern="1200" dirty="0">
            <a:latin typeface="Cambria Math" panose="02040503050406030204" pitchFamily="18" charset="0"/>
          </a:endParaRPr>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
              </m:oMathParaPr>
              <m:oMath xmlns:m="http://schemas.openxmlformats.org/officeDocument/2006/math">
                <m:r>
                  <a:rPr lang="fr-FR" sz="1200" i="0" kern="1200">
                    <a:latin typeface="Cambria Math" panose="02040503050406030204" pitchFamily="18" charset="0"/>
                  </a:rPr>
                  <m:t>1488</m:t>
                </m:r>
                <m:r>
                  <a:rPr lang="fr-FR" sz="1200" i="1" kern="1200">
                    <a:latin typeface="Cambria Math" panose="02040503050406030204" pitchFamily="18" charset="0"/>
                  </a:rPr>
                  <m:t>𝑀𝑃𝑎</m:t>
                </m:r>
              </m:oMath>
            </m:oMathPara>
          </a14:m>
          <a:endParaRPr lang="fr-FR" sz="1200" kern="1200" dirty="0"/>
        </a:p>
      </dsp:txBody>
      <dsp:txXfrm>
        <a:off x="2312101" y="128304"/>
        <a:ext cx="611863" cy="611863"/>
      </dsp:txXfrm>
    </dsp:sp>
    <dsp:sp modelId="{A99A1BF4-32EB-4C2E-A46A-BBC11ADED568}">
      <dsp:nvSpPr>
        <dsp:cNvPr id="0" name=""/>
        <dsp:cNvSpPr/>
      </dsp:nvSpPr>
      <dsp:spPr>
        <a:xfrm>
          <a:off x="3496498" y="1312702"/>
          <a:ext cx="865305" cy="86530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fr-FR" sz="1200" kern="1200" dirty="0"/>
            <a:t>15% pertes</a:t>
          </a:r>
        </a:p>
      </dsp:txBody>
      <dsp:txXfrm>
        <a:off x="3623219" y="1439423"/>
        <a:ext cx="611863" cy="611863"/>
      </dsp:txXfrm>
    </dsp:sp>
    <dsp:sp modelId="{3CD03A82-0B5D-4FDB-9D38-3283B859A821}">
      <dsp:nvSpPr>
        <dsp:cNvPr id="0" name=""/>
        <dsp:cNvSpPr/>
      </dsp:nvSpPr>
      <dsp:spPr>
        <a:xfrm>
          <a:off x="2185380" y="2623821"/>
          <a:ext cx="865305" cy="865305"/>
        </a:xfrm>
        <a:prstGeom prst="ellipse">
          <a:avLst/>
        </a:prstGeom>
        <a:solidFill>
          <a:srgbClr val="0F6FC6">
            <a:hueOff val="0"/>
            <a:satOff val="0"/>
            <a:lumOff val="0"/>
            <a:alphaOff val="0"/>
          </a:srgbClr>
        </a:solidFill>
        <a:ln w="1905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
              </m:oMathParaPr>
              <m:oMath xmlns:m="http://schemas.openxmlformats.org/officeDocument/2006/math">
                <m:sSub>
                  <m:sSubPr>
                    <m:ctrlPr>
                      <a:rPr lang="fr-FR" sz="1200" i="1" kern="1200" smtClean="0">
                        <a:solidFill>
                          <a:schemeClr val="bg1"/>
                        </a:solidFill>
                        <a:latin typeface="Cambria Math" panose="02040503050406030204" pitchFamily="18" charset="0"/>
                        <a:ea typeface="+mn-ea"/>
                        <a:cs typeface="+mn-cs"/>
                      </a:rPr>
                    </m:ctrlPr>
                  </m:sSubPr>
                  <m:e>
                    <m:r>
                      <a:rPr lang="fr-FR" sz="1200" i="1" kern="1200" smtClean="0">
                        <a:solidFill>
                          <a:schemeClr val="bg1"/>
                        </a:solidFill>
                        <a:latin typeface="Cambria Math" panose="02040503050406030204" pitchFamily="18" charset="0"/>
                        <a:ea typeface="+mn-ea"/>
                        <a:cs typeface="+mn-cs"/>
                      </a:rPr>
                      <m:t>𝐸</m:t>
                    </m:r>
                  </m:e>
                  <m:sub>
                    <m:r>
                      <a:rPr lang="fr-FR" sz="1200" i="1" kern="1200" smtClean="0">
                        <a:solidFill>
                          <a:schemeClr val="bg1"/>
                        </a:solidFill>
                        <a:latin typeface="Cambria Math" panose="02040503050406030204" pitchFamily="18" charset="0"/>
                        <a:ea typeface="+mn-ea"/>
                        <a:cs typeface="+mn-cs"/>
                      </a:rPr>
                      <m:t>𝑝</m:t>
                    </m:r>
                  </m:sub>
                </m:sSub>
                <m:r>
                  <a:rPr lang="fr-FR" sz="1200" i="1" kern="1200" smtClean="0">
                    <a:solidFill>
                      <a:schemeClr val="bg1"/>
                    </a:solidFill>
                    <a:latin typeface="Cambria Math" panose="02040503050406030204" pitchFamily="18" charset="0"/>
                    <a:ea typeface="+mn-ea"/>
                    <a:cs typeface="+mn-cs"/>
                  </a:rPr>
                  <m:t>=</m:t>
                </m:r>
              </m:oMath>
              <m:oMath xmlns:m="http://schemas.openxmlformats.org/officeDocument/2006/math">
                <m:r>
                  <a:rPr lang="fr-FR" sz="1200" i="1" kern="1200" smtClean="0">
                    <a:solidFill>
                      <a:schemeClr val="bg1"/>
                    </a:solidFill>
                    <a:latin typeface="Cambria Math" panose="02040503050406030204" pitchFamily="18" charset="0"/>
                    <a:ea typeface="+mn-ea"/>
                    <a:cs typeface="+mn-cs"/>
                  </a:rPr>
                  <m:t>190 </m:t>
                </m:r>
                <m:r>
                  <a:rPr lang="fr-FR" sz="1200" i="1" kern="1200" smtClean="0">
                    <a:solidFill>
                      <a:schemeClr val="bg1"/>
                    </a:solidFill>
                    <a:latin typeface="Cambria Math" panose="02040503050406030204" pitchFamily="18" charset="0"/>
                    <a:ea typeface="+mn-ea"/>
                    <a:cs typeface="+mn-cs"/>
                  </a:rPr>
                  <m:t>𝐺𝑃𝑎</m:t>
                </m:r>
              </m:oMath>
            </m:oMathPara>
          </a14:m>
          <a:endParaRPr lang="fr-FR" sz="1200" i="1" kern="1200" dirty="0">
            <a:solidFill>
              <a:schemeClr val="bg1"/>
            </a:solidFill>
            <a:latin typeface="Cambria Math" panose="02040503050406030204" pitchFamily="18" charset="0"/>
            <a:ea typeface="+mn-ea"/>
            <a:cs typeface="+mn-cs"/>
          </a:endParaRPr>
        </a:p>
      </dsp:txBody>
      <dsp:txXfrm>
        <a:off x="2312101" y="2750542"/>
        <a:ext cx="611863" cy="611863"/>
      </dsp:txXfrm>
    </dsp:sp>
    <dsp:sp modelId="{F59E3E7F-7AE0-4C76-A38A-4F3FC4587BAA}">
      <dsp:nvSpPr>
        <dsp:cNvPr id="0" name=""/>
        <dsp:cNvSpPr/>
      </dsp:nvSpPr>
      <dsp:spPr>
        <a:xfrm>
          <a:off x="874261" y="1312702"/>
          <a:ext cx="865305" cy="865305"/>
        </a:xfrm>
        <a:prstGeom prst="ellipse">
          <a:avLst/>
        </a:prstGeom>
        <a:solidFill>
          <a:srgbClr val="0F6FC6">
            <a:hueOff val="0"/>
            <a:satOff val="0"/>
            <a:lumOff val="0"/>
            <a:alphaOff val="0"/>
          </a:srgbClr>
        </a:solidFill>
        <a:ln w="1905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white"/>
              </a:solidFill>
              <a:latin typeface="Corbel" panose="020B0503020204020204"/>
              <a:ea typeface="+mn-ea"/>
              <a:cs typeface="+mn-cs"/>
            </a:rPr>
            <a:t>Section : 12*150=</a:t>
          </a:r>
          <a:br>
            <a:rPr lang="fr-FR" sz="1200" kern="1200" dirty="0">
              <a:solidFill>
                <a:prstClr val="white"/>
              </a:solidFill>
              <a:latin typeface="Corbel" panose="020B0503020204020204"/>
              <a:ea typeface="+mn-ea"/>
              <a:cs typeface="+mn-cs"/>
            </a:rPr>
          </a:br>
          <a:r>
            <a:rPr lang="fr-FR" sz="1200" kern="1200" dirty="0">
              <a:solidFill>
                <a:prstClr val="white"/>
              </a:solidFill>
              <a:latin typeface="Corbel" panose="020B0503020204020204"/>
              <a:ea typeface="+mn-ea"/>
              <a:cs typeface="+mn-cs"/>
            </a:rPr>
            <a:t>1800mm²</a:t>
          </a:r>
        </a:p>
      </dsp:txBody>
      <dsp:txXfrm>
        <a:off x="1000982" y="1439423"/>
        <a:ext cx="611863" cy="61186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6C229C-2218-4DDE-8923-E68CEAD67036}">
      <dsp:nvSpPr>
        <dsp:cNvPr id="0" name=""/>
        <dsp:cNvSpPr/>
      </dsp:nvSpPr>
      <dsp:spPr>
        <a:xfrm>
          <a:off x="1579" y="259080"/>
          <a:ext cx="3341186" cy="7337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fr-FR" sz="2200" b="1" i="0" kern="1200" dirty="0"/>
            <a:t>Actions à prendre en compte</a:t>
          </a:r>
          <a:endParaRPr lang="fr-FR" sz="2200" kern="1200" dirty="0"/>
        </a:p>
      </dsp:txBody>
      <dsp:txXfrm>
        <a:off x="23070" y="280571"/>
        <a:ext cx="3298204" cy="690776"/>
      </dsp:txXfrm>
    </dsp:sp>
    <dsp:sp modelId="{D3AACDB5-CE26-4DFF-84BA-C307E9977FA2}">
      <dsp:nvSpPr>
        <dsp:cNvPr id="0" name=""/>
        <dsp:cNvSpPr/>
      </dsp:nvSpPr>
      <dsp:spPr>
        <a:xfrm>
          <a:off x="335698" y="992839"/>
          <a:ext cx="334118" cy="868994"/>
        </a:xfrm>
        <a:custGeom>
          <a:avLst/>
          <a:gdLst/>
          <a:ahLst/>
          <a:cxnLst/>
          <a:rect l="0" t="0" r="0" b="0"/>
          <a:pathLst>
            <a:path>
              <a:moveTo>
                <a:pt x="0" y="0"/>
              </a:moveTo>
              <a:lnTo>
                <a:pt x="0" y="868994"/>
              </a:lnTo>
              <a:lnTo>
                <a:pt x="334118" y="86899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D077E0-D0D3-4887-BF14-1AB407B5149E}">
      <dsp:nvSpPr>
        <dsp:cNvPr id="0" name=""/>
        <dsp:cNvSpPr/>
      </dsp:nvSpPr>
      <dsp:spPr>
        <a:xfrm>
          <a:off x="669816" y="1176279"/>
          <a:ext cx="3659261" cy="1371109"/>
        </a:xfrm>
        <a:prstGeom prst="roundRect">
          <a:avLst>
            <a:gd name="adj" fmla="val 10000"/>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fr-FR" sz="1800" b="0" i="0" kern="1200" dirty="0">
              <a:solidFill>
                <a:srgbClr val="17406D"/>
              </a:solidFill>
              <a:latin typeface="Corbel" panose="020B0503020204020204"/>
              <a:ea typeface="+mn-ea"/>
              <a:cs typeface="+mn-cs"/>
            </a:rPr>
            <a:t>Poids des superstructures</a:t>
          </a:r>
        </a:p>
        <a:p>
          <a:pPr marL="0" lvl="0" indent="0" algn="l" defTabSz="800100">
            <a:lnSpc>
              <a:spcPct val="90000"/>
            </a:lnSpc>
            <a:spcBef>
              <a:spcPct val="0"/>
            </a:spcBef>
            <a:spcAft>
              <a:spcPct val="35000"/>
            </a:spcAft>
            <a:buFont typeface="Arial" panose="020B0604020202020204" pitchFamily="34" charset="0"/>
            <a:buChar char="•"/>
          </a:pPr>
          <a:r>
            <a:rPr lang="fr-FR" sz="1800" b="0" i="0" kern="1200" dirty="0">
              <a:solidFill>
                <a:srgbClr val="17406D"/>
              </a:solidFill>
              <a:latin typeface="Corbel" panose="020B0503020204020204"/>
              <a:ea typeface="+mn-ea"/>
              <a:cs typeface="+mn-cs"/>
            </a:rPr>
            <a:t>Revêtement de la chaussée</a:t>
          </a:r>
        </a:p>
        <a:p>
          <a:pPr marL="0" lvl="0" indent="0" algn="l" defTabSz="800100">
            <a:lnSpc>
              <a:spcPct val="90000"/>
            </a:lnSpc>
            <a:spcBef>
              <a:spcPct val="0"/>
            </a:spcBef>
            <a:spcAft>
              <a:spcPct val="35000"/>
            </a:spcAft>
            <a:buFont typeface="Arial" panose="020B0604020202020204" pitchFamily="34" charset="0"/>
            <a:buChar char="•"/>
          </a:pPr>
          <a:r>
            <a:rPr lang="fr-FR" sz="1800" b="0" i="0" kern="1200" dirty="0">
              <a:solidFill>
                <a:srgbClr val="17406D"/>
              </a:solidFill>
              <a:latin typeface="Corbel" panose="020B0503020204020204"/>
              <a:ea typeface="+mn-ea"/>
              <a:cs typeface="+mn-cs"/>
            </a:rPr>
            <a:t>Couche d’étanchéité</a:t>
          </a:r>
        </a:p>
        <a:p>
          <a:pPr marL="0" lvl="0" indent="0" algn="l" defTabSz="800100">
            <a:lnSpc>
              <a:spcPct val="90000"/>
            </a:lnSpc>
            <a:spcBef>
              <a:spcPct val="0"/>
            </a:spcBef>
            <a:spcAft>
              <a:spcPct val="35000"/>
            </a:spcAft>
            <a:buFont typeface="Arial" panose="020B0604020202020204" pitchFamily="34" charset="0"/>
            <a:buChar char="•"/>
          </a:pPr>
          <a:r>
            <a:rPr lang="fr-FR" sz="1800" b="0" i="0" kern="1200" dirty="0">
              <a:solidFill>
                <a:srgbClr val="17406D"/>
              </a:solidFill>
              <a:latin typeface="Corbel" panose="020B0503020204020204"/>
              <a:ea typeface="+mn-ea"/>
              <a:cs typeface="+mn-cs"/>
            </a:rPr>
            <a:t>Système de retenue</a:t>
          </a:r>
        </a:p>
      </dsp:txBody>
      <dsp:txXfrm>
        <a:off x="709974" y="1216437"/>
        <a:ext cx="3578945" cy="1290793"/>
      </dsp:txXfrm>
    </dsp:sp>
    <dsp:sp modelId="{C7085C91-2C08-459B-8D5E-619270A92236}">
      <dsp:nvSpPr>
        <dsp:cNvPr id="0" name=""/>
        <dsp:cNvSpPr/>
      </dsp:nvSpPr>
      <dsp:spPr>
        <a:xfrm>
          <a:off x="335698" y="992839"/>
          <a:ext cx="334118" cy="1974820"/>
        </a:xfrm>
        <a:custGeom>
          <a:avLst/>
          <a:gdLst/>
          <a:ahLst/>
          <a:cxnLst/>
          <a:rect l="0" t="0" r="0" b="0"/>
          <a:pathLst>
            <a:path>
              <a:moveTo>
                <a:pt x="0" y="0"/>
              </a:moveTo>
              <a:lnTo>
                <a:pt x="0" y="1974820"/>
              </a:lnTo>
              <a:lnTo>
                <a:pt x="334118" y="197482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4F6E5E-B5AD-4792-8A58-5B499A1D3B7F}">
      <dsp:nvSpPr>
        <dsp:cNvPr id="0" name=""/>
        <dsp:cNvSpPr/>
      </dsp:nvSpPr>
      <dsp:spPr>
        <a:xfrm>
          <a:off x="669816" y="2730828"/>
          <a:ext cx="3659261" cy="473663"/>
        </a:xfrm>
        <a:prstGeom prst="roundRect">
          <a:avLst>
            <a:gd name="adj" fmla="val 10000"/>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fr-FR" sz="1800" b="0" i="0" kern="1200" dirty="0">
              <a:solidFill>
                <a:schemeClr val="tx2"/>
              </a:solidFill>
            </a:rPr>
            <a:t>Modèle de charge LM1</a:t>
          </a:r>
          <a:endParaRPr lang="fr-FR" sz="1800" b="0" kern="1200" dirty="0">
            <a:solidFill>
              <a:schemeClr val="tx2"/>
            </a:solidFill>
          </a:endParaRPr>
        </a:p>
      </dsp:txBody>
      <dsp:txXfrm>
        <a:off x="683689" y="2744701"/>
        <a:ext cx="3631515" cy="445917"/>
      </dsp:txXfrm>
    </dsp:sp>
    <dsp:sp modelId="{6187E9CE-1AB9-4E76-A628-AE620B80A845}">
      <dsp:nvSpPr>
        <dsp:cNvPr id="0" name=""/>
        <dsp:cNvSpPr/>
      </dsp:nvSpPr>
      <dsp:spPr>
        <a:xfrm>
          <a:off x="335698" y="992839"/>
          <a:ext cx="334118" cy="2631923"/>
        </a:xfrm>
        <a:custGeom>
          <a:avLst/>
          <a:gdLst/>
          <a:ahLst/>
          <a:cxnLst/>
          <a:rect l="0" t="0" r="0" b="0"/>
          <a:pathLst>
            <a:path>
              <a:moveTo>
                <a:pt x="0" y="0"/>
              </a:moveTo>
              <a:lnTo>
                <a:pt x="0" y="2631923"/>
              </a:lnTo>
              <a:lnTo>
                <a:pt x="334118" y="2631923"/>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6D3569-FEC8-4D79-93EE-61C39E3F64C0}">
      <dsp:nvSpPr>
        <dsp:cNvPr id="0" name=""/>
        <dsp:cNvSpPr/>
      </dsp:nvSpPr>
      <dsp:spPr>
        <a:xfrm>
          <a:off x="669816" y="3387931"/>
          <a:ext cx="3659261" cy="473663"/>
        </a:xfrm>
        <a:prstGeom prst="roundRect">
          <a:avLst>
            <a:gd name="adj" fmla="val 10000"/>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fr-FR" sz="1800" b="0" i="0" kern="1200" dirty="0">
              <a:solidFill>
                <a:srgbClr val="17406D"/>
              </a:solidFill>
              <a:latin typeface="Corbel" panose="020B0503020204020204"/>
              <a:ea typeface="+mn-ea"/>
              <a:cs typeface="+mn-cs"/>
            </a:rPr>
            <a:t>Modèle de charge LM2</a:t>
          </a:r>
        </a:p>
      </dsp:txBody>
      <dsp:txXfrm>
        <a:off x="683689" y="3401804"/>
        <a:ext cx="3631515" cy="445917"/>
      </dsp:txXfrm>
    </dsp:sp>
    <dsp:sp modelId="{25F45FEB-07A9-4BE9-8E93-A11A3F6B330A}">
      <dsp:nvSpPr>
        <dsp:cNvPr id="0" name=""/>
        <dsp:cNvSpPr/>
      </dsp:nvSpPr>
      <dsp:spPr>
        <a:xfrm>
          <a:off x="335698" y="992839"/>
          <a:ext cx="334118" cy="3289026"/>
        </a:xfrm>
        <a:custGeom>
          <a:avLst/>
          <a:gdLst/>
          <a:ahLst/>
          <a:cxnLst/>
          <a:rect l="0" t="0" r="0" b="0"/>
          <a:pathLst>
            <a:path>
              <a:moveTo>
                <a:pt x="0" y="0"/>
              </a:moveTo>
              <a:lnTo>
                <a:pt x="0" y="3289026"/>
              </a:lnTo>
              <a:lnTo>
                <a:pt x="334118" y="3289026"/>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B7E030-F641-4179-9BB7-7D1125A2E5B7}">
      <dsp:nvSpPr>
        <dsp:cNvPr id="0" name=""/>
        <dsp:cNvSpPr/>
      </dsp:nvSpPr>
      <dsp:spPr>
        <a:xfrm>
          <a:off x="669816" y="4045034"/>
          <a:ext cx="3659261" cy="473663"/>
        </a:xfrm>
        <a:prstGeom prst="roundRect">
          <a:avLst>
            <a:gd name="adj" fmla="val 10000"/>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fr-FR" sz="1800" b="0" i="0" kern="1200" dirty="0">
              <a:solidFill>
                <a:srgbClr val="17406D"/>
              </a:solidFill>
              <a:latin typeface="Corbel" panose="020B0503020204020204"/>
              <a:ea typeface="+mn-ea"/>
              <a:cs typeface="+mn-cs"/>
            </a:rPr>
            <a:t>Gradient thermique </a:t>
          </a:r>
          <a14:m xmlns:a14="http://schemas.microsoft.com/office/drawing/2010/main">
            <m:oMath xmlns:m="http://schemas.openxmlformats.org/officeDocument/2006/math">
              <m:sSub>
                <m:sSubPr>
                  <m:ctrlPr>
                    <a:rPr lang="fr-FR" sz="1800" i="1" kern="1200" smtClean="0">
                      <a:solidFill>
                        <a:schemeClr val="tx2"/>
                      </a:solidFill>
                      <a:latin typeface="Cambria Math" panose="02040503050406030204" pitchFamily="18" charset="0"/>
                    </a:rPr>
                  </m:ctrlPr>
                </m:sSubPr>
                <m:e>
                  <m:r>
                    <a:rPr lang="fr-FR" sz="1800" kern="1200">
                      <a:solidFill>
                        <a:schemeClr val="tx2"/>
                      </a:solidFill>
                      <a:latin typeface="Cambria Math" panose="02040503050406030204" pitchFamily="18" charset="0"/>
                    </a:rPr>
                    <m:t>∆</m:t>
                  </m:r>
                  <m:r>
                    <a:rPr lang="fr-FR" sz="1800" i="1" kern="1200">
                      <a:solidFill>
                        <a:schemeClr val="tx2"/>
                      </a:solidFill>
                      <a:latin typeface="Cambria Math" panose="02040503050406030204" pitchFamily="18" charset="0"/>
                    </a:rPr>
                    <m:t>𝑇</m:t>
                  </m:r>
                </m:e>
                <m:sub>
                  <m:r>
                    <a:rPr lang="fr-FR" sz="1800" i="0" kern="1200">
                      <a:solidFill>
                        <a:schemeClr val="tx2"/>
                      </a:solidFill>
                      <a:latin typeface="Cambria Math" panose="02040503050406030204" pitchFamily="18" charset="0"/>
                    </a:rPr>
                    <m:t> </m:t>
                  </m:r>
                </m:sub>
              </m:sSub>
              <m:r>
                <a:rPr lang="fr-FR" sz="1800" i="0" kern="1200">
                  <a:solidFill>
                    <a:schemeClr val="tx2"/>
                  </a:solidFill>
                  <a:latin typeface="Cambria Math" panose="02040503050406030204" pitchFamily="18" charset="0"/>
                </a:rPr>
                <m:t>=15°</m:t>
              </m:r>
              <m:r>
                <a:rPr lang="fr-FR" sz="1800" i="1" kern="1200">
                  <a:solidFill>
                    <a:schemeClr val="tx2"/>
                  </a:solidFill>
                  <a:latin typeface="Cambria Math" panose="02040503050406030204" pitchFamily="18" charset="0"/>
                </a:rPr>
                <m:t>𝐶</m:t>
              </m:r>
            </m:oMath>
          </a14:m>
          <a:r>
            <a:rPr lang="fr-FR" sz="1800" kern="1200" dirty="0">
              <a:solidFill>
                <a:schemeClr val="tx2"/>
              </a:solidFill>
              <a:latin typeface="Corbel" panose="020B0503020204020204"/>
              <a:ea typeface="+mn-ea"/>
              <a:cs typeface="+mn-cs"/>
            </a:rPr>
            <a:t> </a:t>
          </a:r>
          <a:endParaRPr lang="fr-FR" sz="1800" b="0" i="0" kern="1200" dirty="0">
            <a:solidFill>
              <a:srgbClr val="17406D"/>
            </a:solidFill>
            <a:latin typeface="Corbel" panose="020B0503020204020204"/>
            <a:ea typeface="+mn-ea"/>
            <a:cs typeface="+mn-cs"/>
          </a:endParaRPr>
        </a:p>
      </dsp:txBody>
      <dsp:txXfrm>
        <a:off x="683689" y="4058907"/>
        <a:ext cx="3631515" cy="44591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64C84-A4D5-4777-A11D-339DF911546C}">
      <dsp:nvSpPr>
        <dsp:cNvPr id="0" name=""/>
        <dsp:cNvSpPr/>
      </dsp:nvSpPr>
      <dsp:spPr>
        <a:xfrm>
          <a:off x="0" y="0"/>
          <a:ext cx="4483370" cy="821951"/>
        </a:xfrm>
        <a:prstGeom prst="roundRect">
          <a:avLst>
            <a:gd name="adj" fmla="val 10000"/>
          </a:avLst>
        </a:prstGeom>
        <a:solidFill>
          <a:prstClr val="white">
            <a:hueOff val="0"/>
            <a:satOff val="0"/>
            <a:lumOff val="0"/>
            <a:alphaOff val="0"/>
          </a:prstClr>
        </a:solidFill>
        <a:ln w="19050" cap="flat" cmpd="sng" algn="ctr">
          <a:solidFill>
            <a:srgbClr val="17406D">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b="0" i="0" kern="1200" dirty="0">
              <a:solidFill>
                <a:srgbClr val="17406D">
                  <a:hueOff val="0"/>
                  <a:satOff val="0"/>
                  <a:lumOff val="0"/>
                  <a:alphaOff val="0"/>
                </a:srgbClr>
              </a:solidFill>
              <a:effectLst/>
              <a:latin typeface="SFRM1095"/>
              <a:ea typeface="+mn-ea"/>
              <a:cs typeface="+mn-cs"/>
            </a:rPr>
            <a:t>Étude hydrologique et hydraulique : </a:t>
          </a:r>
        </a:p>
        <a:p>
          <a:pPr marL="0" lvl="0" indent="0" algn="ctr" defTabSz="622300">
            <a:lnSpc>
              <a:spcPct val="90000"/>
            </a:lnSpc>
            <a:spcBef>
              <a:spcPct val="0"/>
            </a:spcBef>
            <a:spcAft>
              <a:spcPct val="35000"/>
            </a:spcAft>
            <a:buNone/>
          </a:pPr>
          <a:r>
            <a:rPr lang="fr-FR" sz="1400" b="0" i="0" kern="1200" dirty="0">
              <a:solidFill>
                <a:srgbClr val="17406D">
                  <a:hueOff val="0"/>
                  <a:satOff val="0"/>
                  <a:lumOff val="0"/>
                  <a:alphaOff val="0"/>
                </a:srgbClr>
              </a:solidFill>
              <a:effectLst/>
              <a:latin typeface="SFRM1095"/>
              <a:ea typeface="+mn-ea"/>
              <a:cs typeface="+mn-cs"/>
            </a:rPr>
            <a:t>calage : 277,05m </a:t>
          </a:r>
        </a:p>
      </dsp:txBody>
      <dsp:txXfrm>
        <a:off x="24074" y="24074"/>
        <a:ext cx="3526966" cy="773803"/>
      </dsp:txXfrm>
    </dsp:sp>
    <dsp:sp modelId="{8CA68C21-FDAB-4454-B484-AD57F8FF0148}">
      <dsp:nvSpPr>
        <dsp:cNvPr id="0" name=""/>
        <dsp:cNvSpPr/>
      </dsp:nvSpPr>
      <dsp:spPr>
        <a:xfrm>
          <a:off x="375482" y="971396"/>
          <a:ext cx="4483370" cy="821951"/>
        </a:xfrm>
        <a:prstGeom prst="roundRect">
          <a:avLst>
            <a:gd name="adj" fmla="val 10000"/>
          </a:avLst>
        </a:prstGeom>
        <a:solidFill>
          <a:prstClr val="white">
            <a:hueOff val="0"/>
            <a:satOff val="0"/>
            <a:lumOff val="0"/>
            <a:alphaOff val="0"/>
          </a:prstClr>
        </a:solidFill>
        <a:ln w="19050" cap="flat" cmpd="sng" algn="ctr">
          <a:solidFill>
            <a:srgbClr val="17406D">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b="0" i="0" kern="1200" dirty="0">
              <a:solidFill>
                <a:srgbClr val="17406D">
                  <a:hueOff val="0"/>
                  <a:satOff val="0"/>
                  <a:lumOff val="0"/>
                  <a:alphaOff val="0"/>
                </a:srgbClr>
              </a:solidFill>
              <a:effectLst/>
              <a:latin typeface="SFRM1095"/>
              <a:ea typeface="+mn-ea"/>
              <a:cs typeface="+mn-cs"/>
            </a:rPr>
            <a:t>Conception de la route de la Corniche : </a:t>
          </a:r>
        </a:p>
        <a:p>
          <a:pPr marL="0" lvl="0" indent="0" algn="ctr" defTabSz="622300">
            <a:lnSpc>
              <a:spcPct val="90000"/>
            </a:lnSpc>
            <a:spcBef>
              <a:spcPct val="0"/>
            </a:spcBef>
            <a:spcAft>
              <a:spcPct val="35000"/>
            </a:spcAft>
            <a:buNone/>
          </a:pPr>
          <a:r>
            <a:rPr lang="fr-FR" sz="1400" b="0" i="0" kern="1200" dirty="0">
              <a:solidFill>
                <a:srgbClr val="17406D">
                  <a:hueOff val="0"/>
                  <a:satOff val="0"/>
                  <a:lumOff val="0"/>
                  <a:alphaOff val="0"/>
                </a:srgbClr>
              </a:solidFill>
              <a:effectLst/>
              <a:latin typeface="SFRM1095"/>
              <a:ea typeface="+mn-ea"/>
              <a:cs typeface="+mn-cs"/>
            </a:rPr>
            <a:t>2x2 voies</a:t>
          </a:r>
        </a:p>
      </dsp:txBody>
      <dsp:txXfrm>
        <a:off x="399556" y="995470"/>
        <a:ext cx="3525471" cy="773803"/>
      </dsp:txXfrm>
    </dsp:sp>
    <dsp:sp modelId="{9A20D1AA-5EBE-461C-9E71-D9E19CB3E155}">
      <dsp:nvSpPr>
        <dsp:cNvPr id="0" name=""/>
        <dsp:cNvSpPr/>
      </dsp:nvSpPr>
      <dsp:spPr>
        <a:xfrm>
          <a:off x="745360" y="1942793"/>
          <a:ext cx="4483370" cy="821951"/>
        </a:xfrm>
        <a:prstGeom prst="roundRect">
          <a:avLst>
            <a:gd name="adj" fmla="val 10000"/>
          </a:avLst>
        </a:prstGeom>
        <a:solidFill>
          <a:prstClr val="white">
            <a:hueOff val="0"/>
            <a:satOff val="0"/>
            <a:lumOff val="0"/>
            <a:alphaOff val="0"/>
          </a:prstClr>
        </a:solidFill>
        <a:ln w="19050" cap="flat" cmpd="sng" algn="ctr">
          <a:solidFill>
            <a:srgbClr val="17406D">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b="0" i="0" kern="1200" dirty="0">
              <a:solidFill>
                <a:srgbClr val="17406D">
                  <a:hueOff val="0"/>
                  <a:satOff val="0"/>
                  <a:lumOff val="0"/>
                  <a:alphaOff val="0"/>
                </a:srgbClr>
              </a:solidFill>
              <a:effectLst/>
              <a:latin typeface="SFRM1095"/>
              <a:ea typeface="+mn-ea"/>
              <a:cs typeface="+mn-cs"/>
            </a:rPr>
            <a:t>Variante retenue : Pont caisson construit par encorbellement successifs</a:t>
          </a:r>
        </a:p>
      </dsp:txBody>
      <dsp:txXfrm>
        <a:off x="769434" y="1966867"/>
        <a:ext cx="3531076" cy="773803"/>
      </dsp:txXfrm>
    </dsp:sp>
    <dsp:sp modelId="{0EE1C219-6EB5-4497-B6D6-F2C4FBA06794}">
      <dsp:nvSpPr>
        <dsp:cNvPr id="0" name=""/>
        <dsp:cNvSpPr/>
      </dsp:nvSpPr>
      <dsp:spPr>
        <a:xfrm>
          <a:off x="1120842" y="2914190"/>
          <a:ext cx="4483370" cy="821951"/>
        </a:xfrm>
        <a:prstGeom prst="roundRect">
          <a:avLst>
            <a:gd name="adj" fmla="val 10000"/>
          </a:avLst>
        </a:prstGeom>
        <a:solidFill>
          <a:prstClr val="white">
            <a:hueOff val="0"/>
            <a:satOff val="0"/>
            <a:lumOff val="0"/>
            <a:alphaOff val="0"/>
          </a:prstClr>
        </a:solidFill>
        <a:ln w="19050" cap="flat" cmpd="sng" algn="ctr">
          <a:solidFill>
            <a:srgbClr val="17406D">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b="0" i="0" kern="1200" dirty="0">
              <a:solidFill>
                <a:srgbClr val="17406D">
                  <a:hueOff val="0"/>
                  <a:satOff val="0"/>
                  <a:lumOff val="0"/>
                  <a:alphaOff val="0"/>
                </a:srgbClr>
              </a:solidFill>
              <a:effectLst/>
              <a:latin typeface="SFRM1095"/>
              <a:ea typeface="+mn-ea"/>
              <a:cs typeface="+mn-cs"/>
            </a:rPr>
            <a:t>Conception de l’ouvrage :</a:t>
          </a:r>
          <a:br>
            <a:rPr lang="fr-FR" sz="1400" b="0" i="0" kern="1200" dirty="0">
              <a:solidFill>
                <a:srgbClr val="17406D">
                  <a:hueOff val="0"/>
                  <a:satOff val="0"/>
                  <a:lumOff val="0"/>
                  <a:alphaOff val="0"/>
                </a:srgbClr>
              </a:solidFill>
              <a:effectLst/>
              <a:latin typeface="SFRM1095"/>
              <a:ea typeface="+mn-ea"/>
              <a:cs typeface="+mn-cs"/>
            </a:rPr>
          </a:br>
          <a:r>
            <a:rPr lang="fr-FR" sz="1400" b="0" i="0" kern="1200" dirty="0">
              <a:solidFill>
                <a:srgbClr val="17406D">
                  <a:hueOff val="0"/>
                  <a:satOff val="0"/>
                  <a:lumOff val="0"/>
                  <a:alphaOff val="0"/>
                </a:srgbClr>
              </a:solidFill>
              <a:effectLst/>
              <a:latin typeface="SFRM1095"/>
              <a:ea typeface="+mn-ea"/>
              <a:cs typeface="+mn-cs"/>
            </a:rPr>
            <a:t> longueur : 120m, largeur 16,4m, hauteur 2,5m</a:t>
          </a:r>
        </a:p>
      </dsp:txBody>
      <dsp:txXfrm>
        <a:off x="1144916" y="2938264"/>
        <a:ext cx="3525471" cy="773803"/>
      </dsp:txXfrm>
    </dsp:sp>
    <dsp:sp modelId="{05F5A05E-4D7F-4BCD-90A9-461CDDE469AE}">
      <dsp:nvSpPr>
        <dsp:cNvPr id="0" name=""/>
        <dsp:cNvSpPr/>
      </dsp:nvSpPr>
      <dsp:spPr>
        <a:xfrm>
          <a:off x="3949102" y="629539"/>
          <a:ext cx="534268" cy="534268"/>
        </a:xfrm>
        <a:prstGeom prst="downArrow">
          <a:avLst>
            <a:gd name="adj1" fmla="val 55000"/>
            <a:gd name="adj2" fmla="val 45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a:off x="4069312" y="629539"/>
        <a:ext cx="293848" cy="402037"/>
      </dsp:txXfrm>
    </dsp:sp>
    <dsp:sp modelId="{DCEC0ECE-77D2-4D44-AD3E-81C90F25ECC6}">
      <dsp:nvSpPr>
        <dsp:cNvPr id="0" name=""/>
        <dsp:cNvSpPr/>
      </dsp:nvSpPr>
      <dsp:spPr>
        <a:xfrm>
          <a:off x="4324584" y="1600936"/>
          <a:ext cx="534268" cy="534268"/>
        </a:xfrm>
        <a:prstGeom prst="downArrow">
          <a:avLst>
            <a:gd name="adj1" fmla="val 55000"/>
            <a:gd name="adj2" fmla="val 45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a:off x="4444794" y="1600936"/>
        <a:ext cx="293848" cy="402037"/>
      </dsp:txXfrm>
    </dsp:sp>
    <dsp:sp modelId="{193DA685-8A5B-4CDE-BF8E-7711B719DDD9}">
      <dsp:nvSpPr>
        <dsp:cNvPr id="0" name=""/>
        <dsp:cNvSpPr/>
      </dsp:nvSpPr>
      <dsp:spPr>
        <a:xfrm>
          <a:off x="4694462" y="2572333"/>
          <a:ext cx="534268" cy="534268"/>
        </a:xfrm>
        <a:prstGeom prst="downArrow">
          <a:avLst>
            <a:gd name="adj1" fmla="val 55000"/>
            <a:gd name="adj2" fmla="val 45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a:off x="4814672" y="2572333"/>
        <a:ext cx="293848" cy="40203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BDB49-6FC3-41A7-A71C-F9766ABCC9E3}">
      <dsp:nvSpPr>
        <dsp:cNvPr id="0" name=""/>
        <dsp:cNvSpPr/>
      </dsp:nvSpPr>
      <dsp:spPr>
        <a:xfrm>
          <a:off x="0" y="0"/>
          <a:ext cx="4483370" cy="821951"/>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b="0" i="0" kern="1200" dirty="0">
              <a:effectLst/>
              <a:latin typeface="SFRM1095"/>
            </a:rPr>
            <a:t>Modélisation de pont sur le logiciel : </a:t>
          </a:r>
          <a:br>
            <a:rPr lang="fr-FR" sz="1400" b="0" i="0" kern="1200" dirty="0">
              <a:effectLst/>
              <a:latin typeface="SFRM1095"/>
            </a:rPr>
          </a:br>
          <a:r>
            <a:rPr lang="fr-FR" sz="1400" b="0" i="0" kern="1200" dirty="0">
              <a:effectLst/>
              <a:latin typeface="SFRM1095"/>
            </a:rPr>
            <a:t>« CSI Bridge »</a:t>
          </a:r>
          <a:endParaRPr lang="fr-FR" sz="1400" kern="1200" dirty="0"/>
        </a:p>
      </dsp:txBody>
      <dsp:txXfrm>
        <a:off x="24074" y="24074"/>
        <a:ext cx="3526966" cy="773803"/>
      </dsp:txXfrm>
    </dsp:sp>
    <dsp:sp modelId="{C2BE51B8-0DC8-4ACF-B0AE-8748A31323B0}">
      <dsp:nvSpPr>
        <dsp:cNvPr id="0" name=""/>
        <dsp:cNvSpPr/>
      </dsp:nvSpPr>
      <dsp:spPr>
        <a:xfrm>
          <a:off x="375482" y="971396"/>
          <a:ext cx="4483370" cy="821951"/>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b="0" i="0" kern="1200" dirty="0">
              <a:effectLst/>
              <a:latin typeface="SFRM1095"/>
            </a:rPr>
            <a:t>Étude de la précontrainte des fléaux : </a:t>
          </a:r>
          <a:br>
            <a:rPr lang="fr-FR" sz="1400" b="0" i="0" kern="1200" dirty="0">
              <a:effectLst/>
              <a:latin typeface="SFRM1095"/>
            </a:rPr>
          </a:br>
          <a:r>
            <a:rPr lang="fr-FR" sz="1400" b="0" i="0" kern="1200" dirty="0">
              <a:effectLst/>
              <a:latin typeface="SFRM1095"/>
            </a:rPr>
            <a:t>9 paires de câbles 12T15</a:t>
          </a:r>
          <a:endParaRPr lang="fr-FR" sz="1400" kern="1200" dirty="0"/>
        </a:p>
      </dsp:txBody>
      <dsp:txXfrm>
        <a:off x="399556" y="995470"/>
        <a:ext cx="3525471" cy="773803"/>
      </dsp:txXfrm>
    </dsp:sp>
    <dsp:sp modelId="{1066B696-83FB-426D-BBDE-6DF93758ED5E}">
      <dsp:nvSpPr>
        <dsp:cNvPr id="0" name=""/>
        <dsp:cNvSpPr/>
      </dsp:nvSpPr>
      <dsp:spPr>
        <a:xfrm>
          <a:off x="745360" y="1942793"/>
          <a:ext cx="4483370" cy="821951"/>
        </a:xfrm>
        <a:prstGeom prst="roundRect">
          <a:avLst>
            <a:gd name="adj" fmla="val 10000"/>
          </a:avLst>
        </a:prstGeom>
        <a:solidFill>
          <a:prstClr val="white">
            <a:hueOff val="0"/>
            <a:satOff val="0"/>
            <a:lumOff val="0"/>
            <a:alphaOff val="0"/>
          </a:prstClr>
        </a:solidFill>
        <a:ln w="19050" cap="flat" cmpd="sng" algn="ctr">
          <a:solidFill>
            <a:srgbClr val="17406D">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b="0" i="0" kern="1200" dirty="0">
              <a:solidFill>
                <a:srgbClr val="17406D">
                  <a:hueOff val="0"/>
                  <a:satOff val="0"/>
                  <a:lumOff val="0"/>
                  <a:alphaOff val="0"/>
                </a:srgbClr>
              </a:solidFill>
              <a:effectLst/>
              <a:latin typeface="SFRM1095"/>
              <a:ea typeface="+mn-ea"/>
              <a:cs typeface="+mn-cs"/>
            </a:rPr>
            <a:t>Étude de la précontrainte d’éclissage : </a:t>
          </a:r>
          <a:br>
            <a:rPr lang="fr-FR" sz="1400" b="0" i="0" kern="1200" dirty="0">
              <a:solidFill>
                <a:srgbClr val="17406D">
                  <a:hueOff val="0"/>
                  <a:satOff val="0"/>
                  <a:lumOff val="0"/>
                  <a:alphaOff val="0"/>
                </a:srgbClr>
              </a:solidFill>
              <a:effectLst/>
              <a:latin typeface="SFRM1095"/>
              <a:ea typeface="+mn-ea"/>
              <a:cs typeface="+mn-cs"/>
            </a:rPr>
          </a:br>
          <a:r>
            <a:rPr lang="fr-FR" sz="1400" b="0" i="0" kern="1200" dirty="0">
              <a:solidFill>
                <a:srgbClr val="17406D">
                  <a:hueOff val="0"/>
                  <a:satOff val="0"/>
                  <a:lumOff val="0"/>
                  <a:alphaOff val="0"/>
                </a:srgbClr>
              </a:solidFill>
              <a:effectLst/>
              <a:latin typeface="SFRM1095"/>
              <a:ea typeface="+mn-ea"/>
              <a:cs typeface="+mn-cs"/>
            </a:rPr>
            <a:t>Clavage de rive : 3 paires de câbles 12T15S Clavage centrale : 2 paires de câbles 12T15S</a:t>
          </a:r>
        </a:p>
      </dsp:txBody>
      <dsp:txXfrm>
        <a:off x="769434" y="1966867"/>
        <a:ext cx="3531076" cy="773803"/>
      </dsp:txXfrm>
    </dsp:sp>
    <dsp:sp modelId="{35BD3FBC-0008-4108-B815-15DB0C329BAF}">
      <dsp:nvSpPr>
        <dsp:cNvPr id="0" name=""/>
        <dsp:cNvSpPr/>
      </dsp:nvSpPr>
      <dsp:spPr>
        <a:xfrm>
          <a:off x="1120842" y="2914190"/>
          <a:ext cx="4483370" cy="821951"/>
        </a:xfrm>
        <a:prstGeom prst="roundRect">
          <a:avLst>
            <a:gd name="adj" fmla="val 10000"/>
          </a:avLst>
        </a:prstGeom>
        <a:solidFill>
          <a:prstClr val="white">
            <a:hueOff val="0"/>
            <a:satOff val="0"/>
            <a:lumOff val="0"/>
            <a:alphaOff val="0"/>
          </a:prstClr>
        </a:solidFill>
        <a:ln w="19050" cap="flat" cmpd="sng" algn="ctr">
          <a:solidFill>
            <a:srgbClr val="17406D">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b="0" i="0" kern="1200" dirty="0">
              <a:solidFill>
                <a:srgbClr val="17406D">
                  <a:hueOff val="0"/>
                  <a:satOff val="0"/>
                  <a:lumOff val="0"/>
                  <a:alphaOff val="0"/>
                </a:srgbClr>
              </a:solidFill>
              <a:effectLst/>
              <a:latin typeface="SFRM1095"/>
              <a:ea typeface="+mn-ea"/>
              <a:cs typeface="+mn-cs"/>
            </a:rPr>
            <a:t>Étude de la précontrainte de continuité extérieure  :</a:t>
          </a:r>
          <a:br>
            <a:rPr lang="fr-FR" sz="1400" b="0" i="0" kern="1200" dirty="0">
              <a:solidFill>
                <a:srgbClr val="17406D">
                  <a:hueOff val="0"/>
                  <a:satOff val="0"/>
                  <a:lumOff val="0"/>
                  <a:alphaOff val="0"/>
                </a:srgbClr>
              </a:solidFill>
              <a:effectLst/>
              <a:latin typeface="SFRM1095"/>
              <a:ea typeface="+mn-ea"/>
              <a:cs typeface="+mn-cs"/>
            </a:rPr>
          </a:br>
          <a:r>
            <a:rPr lang="fr-FR" sz="1400" b="0" i="0" kern="1200" dirty="0">
              <a:solidFill>
                <a:srgbClr val="17406D">
                  <a:hueOff val="0"/>
                  <a:satOff val="0"/>
                  <a:lumOff val="0"/>
                  <a:alphaOff val="0"/>
                </a:srgbClr>
              </a:solidFill>
              <a:effectLst/>
              <a:latin typeface="SFRM1095"/>
              <a:ea typeface="+mn-ea"/>
              <a:cs typeface="+mn-cs"/>
            </a:rPr>
            <a:t>6 paires de câbles 19T15S</a:t>
          </a:r>
        </a:p>
      </dsp:txBody>
      <dsp:txXfrm>
        <a:off x="1144916" y="2938264"/>
        <a:ext cx="3525471" cy="773803"/>
      </dsp:txXfrm>
    </dsp:sp>
    <dsp:sp modelId="{6325A8CF-EA1A-40CD-9A2A-13BD90E0373F}">
      <dsp:nvSpPr>
        <dsp:cNvPr id="0" name=""/>
        <dsp:cNvSpPr/>
      </dsp:nvSpPr>
      <dsp:spPr>
        <a:xfrm>
          <a:off x="3949102" y="629539"/>
          <a:ext cx="534268" cy="534268"/>
        </a:xfrm>
        <a:prstGeom prst="downArrow">
          <a:avLst>
            <a:gd name="adj1" fmla="val 55000"/>
            <a:gd name="adj2" fmla="val 45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fr-FR" sz="2400" kern="1200"/>
        </a:p>
      </dsp:txBody>
      <dsp:txXfrm>
        <a:off x="4069312" y="629539"/>
        <a:ext cx="293848" cy="402037"/>
      </dsp:txXfrm>
    </dsp:sp>
    <dsp:sp modelId="{A6CD4BC1-CECE-4D68-BE42-6E5C125ED06F}">
      <dsp:nvSpPr>
        <dsp:cNvPr id="0" name=""/>
        <dsp:cNvSpPr/>
      </dsp:nvSpPr>
      <dsp:spPr>
        <a:xfrm>
          <a:off x="4324584" y="1600936"/>
          <a:ext cx="534268" cy="534268"/>
        </a:xfrm>
        <a:prstGeom prst="downArrow">
          <a:avLst>
            <a:gd name="adj1" fmla="val 55000"/>
            <a:gd name="adj2" fmla="val 45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fr-FR" sz="2400" kern="1200"/>
        </a:p>
      </dsp:txBody>
      <dsp:txXfrm>
        <a:off x="4444794" y="1600936"/>
        <a:ext cx="293848" cy="402037"/>
      </dsp:txXfrm>
    </dsp:sp>
    <dsp:sp modelId="{7DB08148-EB47-4012-9AEA-FA37612694E0}">
      <dsp:nvSpPr>
        <dsp:cNvPr id="0" name=""/>
        <dsp:cNvSpPr/>
      </dsp:nvSpPr>
      <dsp:spPr>
        <a:xfrm>
          <a:off x="4694462" y="2572333"/>
          <a:ext cx="534268" cy="534268"/>
        </a:xfrm>
        <a:prstGeom prst="downArrow">
          <a:avLst>
            <a:gd name="adj1" fmla="val 55000"/>
            <a:gd name="adj2" fmla="val 45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fr-FR" sz="2400" kern="1200"/>
        </a:p>
      </dsp:txBody>
      <dsp:txXfrm>
        <a:off x="4814672" y="2572333"/>
        <a:ext cx="293848" cy="4020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2DC8E-6435-4050-A0E2-94C4A87AA334}">
      <dsp:nvSpPr>
        <dsp:cNvPr id="0" name=""/>
        <dsp:cNvSpPr/>
      </dsp:nvSpPr>
      <dsp:spPr>
        <a:xfrm>
          <a:off x="-3862785" y="-593192"/>
          <a:ext cx="4603786" cy="4603786"/>
        </a:xfrm>
        <a:prstGeom prst="blockArc">
          <a:avLst>
            <a:gd name="adj1" fmla="val 18900000"/>
            <a:gd name="adj2" fmla="val 2700000"/>
            <a:gd name="adj3" fmla="val 469"/>
          </a:avLst>
        </a:pr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258E84-BB59-4A7D-8559-CE11A8A78780}">
      <dsp:nvSpPr>
        <dsp:cNvPr id="0" name=""/>
        <dsp:cNvSpPr/>
      </dsp:nvSpPr>
      <dsp:spPr>
        <a:xfrm>
          <a:off x="476521" y="341740"/>
          <a:ext cx="7180950" cy="68348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2512" tIns="50800" rIns="50800" bIns="50800" numCol="1" spcCol="1270" anchor="ctr" anchorCtr="0">
          <a:noAutofit/>
        </a:bodyPr>
        <a:lstStyle/>
        <a:p>
          <a:pPr marL="0" lvl="0" indent="0" algn="l" defTabSz="889000">
            <a:lnSpc>
              <a:spcPct val="90000"/>
            </a:lnSpc>
            <a:spcBef>
              <a:spcPct val="0"/>
            </a:spcBef>
            <a:spcAft>
              <a:spcPct val="35000"/>
            </a:spcAft>
            <a:buFont typeface="Calibri" panose="020F0502020204030204" pitchFamily="34" charset="0"/>
            <a:buNone/>
          </a:pPr>
          <a:r>
            <a:rPr lang="fr-FR" sz="2000" kern="1200" dirty="0"/>
            <a:t>Couche de roulement en béton bitumineux d’épaisseur : </a:t>
          </a:r>
          <a:r>
            <a:rPr lang="fr-FR" sz="2000" kern="1200" dirty="0">
              <a:solidFill>
                <a:srgbClr val="0F6FC6"/>
              </a:solidFill>
            </a:rPr>
            <a:t>6cm.</a:t>
          </a:r>
        </a:p>
      </dsp:txBody>
      <dsp:txXfrm>
        <a:off x="476521" y="341740"/>
        <a:ext cx="7180950" cy="683480"/>
      </dsp:txXfrm>
    </dsp:sp>
    <dsp:sp modelId="{727D9811-A5E5-4FDF-AA3E-5A5AA75C3476}">
      <dsp:nvSpPr>
        <dsp:cNvPr id="0" name=""/>
        <dsp:cNvSpPr/>
      </dsp:nvSpPr>
      <dsp:spPr>
        <a:xfrm>
          <a:off x="49346" y="256305"/>
          <a:ext cx="854350" cy="854350"/>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4C44CE-039B-4DBC-B061-C758EFF55ABE}">
      <dsp:nvSpPr>
        <dsp:cNvPr id="0" name=""/>
        <dsp:cNvSpPr/>
      </dsp:nvSpPr>
      <dsp:spPr>
        <a:xfrm>
          <a:off x="724966" y="1366960"/>
          <a:ext cx="6932505" cy="68348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2512" tIns="50800" rIns="50800" bIns="50800" numCol="1" spcCol="1270" anchor="ctr" anchorCtr="0">
          <a:noAutofit/>
        </a:bodyPr>
        <a:lstStyle/>
        <a:p>
          <a:pPr marL="0" lvl="0" indent="0" algn="l" defTabSz="889000">
            <a:lnSpc>
              <a:spcPct val="90000"/>
            </a:lnSpc>
            <a:spcBef>
              <a:spcPct val="0"/>
            </a:spcBef>
            <a:spcAft>
              <a:spcPct val="35000"/>
            </a:spcAft>
            <a:buFont typeface="Calibri" panose="020F0502020204030204" pitchFamily="34" charset="0"/>
            <a:buNone/>
          </a:pPr>
          <a:r>
            <a:rPr lang="fr-FR" sz="2000" kern="1200" dirty="0"/>
            <a:t>Couche de base en grave bitume d’épaisseur :</a:t>
          </a:r>
        </a:p>
      </dsp:txBody>
      <dsp:txXfrm>
        <a:off x="724966" y="1366960"/>
        <a:ext cx="6932505" cy="683480"/>
      </dsp:txXfrm>
    </dsp:sp>
    <dsp:sp modelId="{E9D2C2AE-B961-4ADF-96D1-2EB4D87830F8}">
      <dsp:nvSpPr>
        <dsp:cNvPr id="0" name=""/>
        <dsp:cNvSpPr/>
      </dsp:nvSpPr>
      <dsp:spPr>
        <a:xfrm>
          <a:off x="297791" y="1281525"/>
          <a:ext cx="854350" cy="854350"/>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BB2732-04F1-477E-81A9-BD2C5F0DB254}">
      <dsp:nvSpPr>
        <dsp:cNvPr id="0" name=""/>
        <dsp:cNvSpPr/>
      </dsp:nvSpPr>
      <dsp:spPr>
        <a:xfrm>
          <a:off x="476521" y="2392180"/>
          <a:ext cx="7180950" cy="68348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2512" tIns="50800" rIns="50800" bIns="50800" numCol="1" spcCol="1270" anchor="ctr" anchorCtr="0">
          <a:noAutofit/>
        </a:bodyPr>
        <a:lstStyle/>
        <a:p>
          <a:pPr marL="0" lvl="0" indent="0" algn="l" defTabSz="889000">
            <a:lnSpc>
              <a:spcPct val="90000"/>
            </a:lnSpc>
            <a:spcBef>
              <a:spcPct val="0"/>
            </a:spcBef>
            <a:spcAft>
              <a:spcPct val="35000"/>
            </a:spcAft>
            <a:buFont typeface="Calibri" panose="020F0502020204030204" pitchFamily="34" charset="0"/>
            <a:buNone/>
          </a:pPr>
          <a:r>
            <a:rPr lang="fr-FR" sz="2000" kern="1200" dirty="0"/>
            <a:t>Couche de fondation en grave concassé d’épaisseur :</a:t>
          </a:r>
        </a:p>
      </dsp:txBody>
      <dsp:txXfrm>
        <a:off x="476521" y="2392180"/>
        <a:ext cx="7180950" cy="683480"/>
      </dsp:txXfrm>
    </dsp:sp>
    <dsp:sp modelId="{C1AB753F-F94B-47F2-9FD8-3BC64D088577}">
      <dsp:nvSpPr>
        <dsp:cNvPr id="0" name=""/>
        <dsp:cNvSpPr/>
      </dsp:nvSpPr>
      <dsp:spPr>
        <a:xfrm>
          <a:off x="49346" y="2306745"/>
          <a:ext cx="854350" cy="854350"/>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BB5DA-0FEC-4497-AE99-6C5C7BECA06A}">
      <dsp:nvSpPr>
        <dsp:cNvPr id="0" name=""/>
        <dsp:cNvSpPr/>
      </dsp:nvSpPr>
      <dsp:spPr>
        <a:xfrm>
          <a:off x="1361757" y="642734"/>
          <a:ext cx="3724418" cy="3724418"/>
        </a:xfrm>
        <a:prstGeom prst="blockArc">
          <a:avLst>
            <a:gd name="adj1" fmla="val 9000000"/>
            <a:gd name="adj2" fmla="val 16200000"/>
            <a:gd name="adj3" fmla="val 464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6D2FBF9-BCC2-4A35-81B9-411E14B014AD}">
      <dsp:nvSpPr>
        <dsp:cNvPr id="0" name=""/>
        <dsp:cNvSpPr/>
      </dsp:nvSpPr>
      <dsp:spPr>
        <a:xfrm>
          <a:off x="1361757" y="642734"/>
          <a:ext cx="3724418" cy="3724418"/>
        </a:xfrm>
        <a:prstGeom prst="blockArc">
          <a:avLst>
            <a:gd name="adj1" fmla="val 1800000"/>
            <a:gd name="adj2" fmla="val 9000000"/>
            <a:gd name="adj3" fmla="val 464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BB07C3F-1F70-4790-9DB1-0C32E904442E}">
      <dsp:nvSpPr>
        <dsp:cNvPr id="0" name=""/>
        <dsp:cNvSpPr/>
      </dsp:nvSpPr>
      <dsp:spPr>
        <a:xfrm>
          <a:off x="1361757" y="642734"/>
          <a:ext cx="3724418" cy="3724418"/>
        </a:xfrm>
        <a:prstGeom prst="blockArc">
          <a:avLst>
            <a:gd name="adj1" fmla="val 16200000"/>
            <a:gd name="adj2" fmla="val 1800000"/>
            <a:gd name="adj3" fmla="val 464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4921488-D20C-47F6-B6AD-7914A0187A2D}">
      <dsp:nvSpPr>
        <dsp:cNvPr id="0" name=""/>
        <dsp:cNvSpPr/>
      </dsp:nvSpPr>
      <dsp:spPr>
        <a:xfrm>
          <a:off x="2366026" y="1647002"/>
          <a:ext cx="1715880" cy="171588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fr-FR" sz="2500" b="1" kern="1200" dirty="0"/>
            <a:t>Choix de la variante</a:t>
          </a:r>
        </a:p>
      </dsp:txBody>
      <dsp:txXfrm>
        <a:off x="2617311" y="1898287"/>
        <a:ext cx="1213310" cy="1213310"/>
      </dsp:txXfrm>
    </dsp:sp>
    <dsp:sp modelId="{4511BBC6-5468-4C0D-8E0F-23775FB84523}">
      <dsp:nvSpPr>
        <dsp:cNvPr id="0" name=""/>
        <dsp:cNvSpPr/>
      </dsp:nvSpPr>
      <dsp:spPr>
        <a:xfrm>
          <a:off x="2457306" y="-80686"/>
          <a:ext cx="1533321" cy="1533321"/>
        </a:xfrm>
        <a:prstGeom prst="ellipse">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b="0" i="0" kern="1200" dirty="0"/>
            <a:t>Pont à poutres en béton précontraint</a:t>
          </a:r>
        </a:p>
        <a:p>
          <a:pPr marL="0" lvl="0" indent="0" algn="ctr" defTabSz="488950">
            <a:lnSpc>
              <a:spcPct val="90000"/>
            </a:lnSpc>
            <a:spcBef>
              <a:spcPct val="0"/>
            </a:spcBef>
            <a:spcAft>
              <a:spcPct val="35000"/>
            </a:spcAft>
            <a:buNone/>
          </a:pPr>
          <a:r>
            <a:rPr lang="fr-FR" sz="1100" b="0" i="0" kern="1200" dirty="0"/>
            <a:t>VIPP</a:t>
          </a:r>
          <a:endParaRPr lang="fr-FR" sz="1100" kern="1200" dirty="0"/>
        </a:p>
      </dsp:txBody>
      <dsp:txXfrm>
        <a:off x="2681856" y="143864"/>
        <a:ext cx="1084221" cy="1084221"/>
      </dsp:txXfrm>
    </dsp:sp>
    <dsp:sp modelId="{99F56154-8ECB-4BA6-8745-61F5384A7661}">
      <dsp:nvSpPr>
        <dsp:cNvPr id="0" name=""/>
        <dsp:cNvSpPr/>
      </dsp:nvSpPr>
      <dsp:spPr>
        <a:xfrm>
          <a:off x="4032579" y="2647767"/>
          <a:ext cx="1533321" cy="1533321"/>
        </a:xfrm>
        <a:prstGeom prst="ellipse">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b="0" i="0" kern="1200" dirty="0"/>
            <a:t>Pont caisson construit par encorbellements successifs</a:t>
          </a:r>
          <a:endParaRPr lang="fr-FR" sz="1100" kern="1200" dirty="0"/>
        </a:p>
      </dsp:txBody>
      <dsp:txXfrm>
        <a:off x="4257129" y="2872317"/>
        <a:ext cx="1084221" cy="1084221"/>
      </dsp:txXfrm>
    </dsp:sp>
    <dsp:sp modelId="{BF97E01C-2E66-4096-96DF-E43A40C25FFF}">
      <dsp:nvSpPr>
        <dsp:cNvPr id="0" name=""/>
        <dsp:cNvSpPr/>
      </dsp:nvSpPr>
      <dsp:spPr>
        <a:xfrm>
          <a:off x="882032" y="2647767"/>
          <a:ext cx="1533321" cy="1533321"/>
        </a:xfrm>
        <a:prstGeom prst="ellipse">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fr-FR" sz="1200" b="0" i="0" kern="1200" dirty="0"/>
            <a:t>Pont mixte</a:t>
          </a:r>
          <a:endParaRPr lang="fr-FR" sz="1200" kern="1200" dirty="0"/>
        </a:p>
      </dsp:txBody>
      <dsp:txXfrm>
        <a:off x="1106582" y="2872317"/>
        <a:ext cx="1084221" cy="10842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4A20E-AC6A-4325-9270-F7D7D5298B68}">
      <dsp:nvSpPr>
        <dsp:cNvPr id="0" name=""/>
        <dsp:cNvSpPr/>
      </dsp:nvSpPr>
      <dsp:spPr>
        <a:xfrm>
          <a:off x="2929012" y="1904341"/>
          <a:ext cx="1464506" cy="146450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1200150">
            <a:lnSpc>
              <a:spcPct val="90000"/>
            </a:lnSpc>
            <a:spcBef>
              <a:spcPct val="0"/>
            </a:spcBef>
            <a:spcAft>
              <a:spcPct val="35000"/>
            </a:spcAft>
            <a:buNone/>
          </a:pPr>
          <a:r>
            <a:rPr lang="fr-FR" sz="2700" b="1" i="0" kern="1200" dirty="0"/>
            <a:t>Critères de choix</a:t>
          </a:r>
          <a:endParaRPr lang="fr-FR" sz="2700" kern="1200" dirty="0"/>
        </a:p>
      </dsp:txBody>
      <dsp:txXfrm>
        <a:off x="3000503" y="1975832"/>
        <a:ext cx="1321524" cy="1321524"/>
      </dsp:txXfrm>
    </dsp:sp>
    <dsp:sp modelId="{132A2A55-D96D-4815-AB09-B12C0B44816E}">
      <dsp:nvSpPr>
        <dsp:cNvPr id="0" name=""/>
        <dsp:cNvSpPr/>
      </dsp:nvSpPr>
      <dsp:spPr>
        <a:xfrm rot="16200000">
          <a:off x="3227429" y="1470505"/>
          <a:ext cx="867672" cy="0"/>
        </a:xfrm>
        <a:custGeom>
          <a:avLst/>
          <a:gdLst/>
          <a:ahLst/>
          <a:cxnLst/>
          <a:rect l="0" t="0" r="0" b="0"/>
          <a:pathLst>
            <a:path>
              <a:moveTo>
                <a:pt x="0" y="0"/>
              </a:moveTo>
              <a:lnTo>
                <a:pt x="867672" y="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178DE-02D1-4A85-B313-B75D5AF465FA}">
      <dsp:nvSpPr>
        <dsp:cNvPr id="0" name=""/>
        <dsp:cNvSpPr/>
      </dsp:nvSpPr>
      <dsp:spPr>
        <a:xfrm>
          <a:off x="3067265" y="136665"/>
          <a:ext cx="1188001" cy="900003"/>
        </a:xfrm>
        <a:prstGeom prst="roundRect">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fr-FR" sz="1100" b="0" i="0" kern="1200" dirty="0"/>
            <a:t>Coût</a:t>
          </a:r>
          <a:endParaRPr lang="fr-FR" sz="1100" b="0" kern="1200" dirty="0"/>
        </a:p>
      </dsp:txBody>
      <dsp:txXfrm>
        <a:off x="3111200" y="180600"/>
        <a:ext cx="1100131" cy="812133"/>
      </dsp:txXfrm>
    </dsp:sp>
    <dsp:sp modelId="{2E8557E0-51C8-45F3-8997-1620762E17BE}">
      <dsp:nvSpPr>
        <dsp:cNvPr id="0" name=""/>
        <dsp:cNvSpPr/>
      </dsp:nvSpPr>
      <dsp:spPr>
        <a:xfrm rot="20520000">
          <a:off x="4377479" y="2297402"/>
          <a:ext cx="655421" cy="0"/>
        </a:xfrm>
        <a:custGeom>
          <a:avLst/>
          <a:gdLst/>
          <a:ahLst/>
          <a:cxnLst/>
          <a:rect l="0" t="0" r="0" b="0"/>
          <a:pathLst>
            <a:path>
              <a:moveTo>
                <a:pt x="0" y="0"/>
              </a:moveTo>
              <a:lnTo>
                <a:pt x="655421" y="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7A9B3B-5DDC-494F-ACF8-FE5345A0F4B2}">
      <dsp:nvSpPr>
        <dsp:cNvPr id="0" name=""/>
        <dsp:cNvSpPr/>
      </dsp:nvSpPr>
      <dsp:spPr>
        <a:xfrm>
          <a:off x="5016862" y="1553130"/>
          <a:ext cx="1188001" cy="900003"/>
        </a:xfrm>
        <a:prstGeom prst="roundRect">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fr-FR" sz="1100" b="0" i="0" kern="1200" dirty="0"/>
            <a:t>Durée d’exécution</a:t>
          </a:r>
          <a:endParaRPr lang="fr-FR" sz="1100" b="0" kern="1200" dirty="0"/>
        </a:p>
      </dsp:txBody>
      <dsp:txXfrm>
        <a:off x="5060797" y="1597065"/>
        <a:ext cx="1100131" cy="812133"/>
      </dsp:txXfrm>
    </dsp:sp>
    <dsp:sp modelId="{4D103BE9-DFD1-4E00-944A-D58479AFFFC4}">
      <dsp:nvSpPr>
        <dsp:cNvPr id="0" name=""/>
        <dsp:cNvSpPr/>
      </dsp:nvSpPr>
      <dsp:spPr>
        <a:xfrm rot="3240000">
          <a:off x="4071968" y="3606933"/>
          <a:ext cx="588579" cy="0"/>
        </a:xfrm>
        <a:custGeom>
          <a:avLst/>
          <a:gdLst/>
          <a:ahLst/>
          <a:cxnLst/>
          <a:rect l="0" t="0" r="0" b="0"/>
          <a:pathLst>
            <a:path>
              <a:moveTo>
                <a:pt x="0" y="0"/>
              </a:moveTo>
              <a:lnTo>
                <a:pt x="588579" y="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DF0C3F-1120-48F0-A2A8-EE56C6D239DE}">
      <dsp:nvSpPr>
        <dsp:cNvPr id="0" name=""/>
        <dsp:cNvSpPr/>
      </dsp:nvSpPr>
      <dsp:spPr>
        <a:xfrm>
          <a:off x="4272182" y="3845019"/>
          <a:ext cx="1188001" cy="900003"/>
        </a:xfrm>
        <a:prstGeom prst="roundRect">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fr-FR" sz="1100" b="0" i="0" kern="1200" dirty="0"/>
            <a:t>Impact sur l’environnement</a:t>
          </a:r>
          <a:endParaRPr lang="fr-FR" sz="1100" b="0" kern="1200" dirty="0"/>
        </a:p>
      </dsp:txBody>
      <dsp:txXfrm>
        <a:off x="4316117" y="3888954"/>
        <a:ext cx="1100131" cy="812133"/>
      </dsp:txXfrm>
    </dsp:sp>
    <dsp:sp modelId="{715D95A4-D7B0-4967-94C4-1449CC5632C2}">
      <dsp:nvSpPr>
        <dsp:cNvPr id="0" name=""/>
        <dsp:cNvSpPr/>
      </dsp:nvSpPr>
      <dsp:spPr>
        <a:xfrm rot="7560000">
          <a:off x="2661983" y="3606933"/>
          <a:ext cx="588579" cy="0"/>
        </a:xfrm>
        <a:custGeom>
          <a:avLst/>
          <a:gdLst/>
          <a:ahLst/>
          <a:cxnLst/>
          <a:rect l="0" t="0" r="0" b="0"/>
          <a:pathLst>
            <a:path>
              <a:moveTo>
                <a:pt x="0" y="0"/>
              </a:moveTo>
              <a:lnTo>
                <a:pt x="588579" y="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C73376-A37D-4D75-8051-678B99EAA352}">
      <dsp:nvSpPr>
        <dsp:cNvPr id="0" name=""/>
        <dsp:cNvSpPr/>
      </dsp:nvSpPr>
      <dsp:spPr>
        <a:xfrm>
          <a:off x="1862348" y="3845019"/>
          <a:ext cx="1188001" cy="900003"/>
        </a:xfrm>
        <a:prstGeom prst="roundRect">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fr-FR" sz="1100" b="0" i="0" kern="1200" dirty="0"/>
            <a:t>Esthétique</a:t>
          </a:r>
          <a:endParaRPr lang="fr-FR" sz="1100" b="0" kern="1200" dirty="0"/>
        </a:p>
      </dsp:txBody>
      <dsp:txXfrm>
        <a:off x="1906283" y="3888954"/>
        <a:ext cx="1100131" cy="812133"/>
      </dsp:txXfrm>
    </dsp:sp>
    <dsp:sp modelId="{0ADD76C0-95A6-4D4D-B224-747684AA3FE4}">
      <dsp:nvSpPr>
        <dsp:cNvPr id="0" name=""/>
        <dsp:cNvSpPr/>
      </dsp:nvSpPr>
      <dsp:spPr>
        <a:xfrm rot="11880000">
          <a:off x="2289630" y="2297402"/>
          <a:ext cx="655421" cy="0"/>
        </a:xfrm>
        <a:custGeom>
          <a:avLst/>
          <a:gdLst/>
          <a:ahLst/>
          <a:cxnLst/>
          <a:rect l="0" t="0" r="0" b="0"/>
          <a:pathLst>
            <a:path>
              <a:moveTo>
                <a:pt x="0" y="0"/>
              </a:moveTo>
              <a:lnTo>
                <a:pt x="655421" y="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52A91B-9429-415B-8319-67EE2F7BF3CF}">
      <dsp:nvSpPr>
        <dsp:cNvPr id="0" name=""/>
        <dsp:cNvSpPr/>
      </dsp:nvSpPr>
      <dsp:spPr>
        <a:xfrm>
          <a:off x="1117668" y="1553130"/>
          <a:ext cx="1188001" cy="900003"/>
        </a:xfrm>
        <a:prstGeom prst="roundRect">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fr-FR" sz="1100" b="0" i="0" kern="1200"/>
            <a:t>Maintenance</a:t>
          </a:r>
          <a:endParaRPr lang="fr-FR" sz="1100" b="0" kern="1200" dirty="0"/>
        </a:p>
      </dsp:txBody>
      <dsp:txXfrm>
        <a:off x="1161603" y="1597065"/>
        <a:ext cx="1100131" cy="8121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931F2-9288-4DB6-A2FA-4969DFB214B3}">
      <dsp:nvSpPr>
        <dsp:cNvPr id="0" name=""/>
        <dsp:cNvSpPr/>
      </dsp:nvSpPr>
      <dsp:spPr>
        <a:xfrm>
          <a:off x="635023" y="1358"/>
          <a:ext cx="4291654" cy="93518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fr-FR" sz="2200" b="1" kern="1200" dirty="0">
              <a:solidFill>
                <a:schemeClr val="bg1"/>
              </a:solidFill>
              <a:latin typeface="+mj-lt"/>
              <a:ea typeface="+mj-ea"/>
              <a:cs typeface="+mj-cs"/>
            </a:rPr>
            <a:t>Normes et règlements de calcul </a:t>
          </a:r>
          <a:endParaRPr lang="fr-FR" sz="2200" kern="1200" dirty="0"/>
        </a:p>
      </dsp:txBody>
      <dsp:txXfrm>
        <a:off x="662414" y="28749"/>
        <a:ext cx="4236872" cy="880402"/>
      </dsp:txXfrm>
    </dsp:sp>
    <dsp:sp modelId="{FAEC1126-107E-4944-8F76-CE1D8146A4CD}">
      <dsp:nvSpPr>
        <dsp:cNvPr id="0" name=""/>
        <dsp:cNvSpPr/>
      </dsp:nvSpPr>
      <dsp:spPr>
        <a:xfrm>
          <a:off x="1064188" y="936543"/>
          <a:ext cx="429165" cy="701388"/>
        </a:xfrm>
        <a:custGeom>
          <a:avLst/>
          <a:gdLst/>
          <a:ahLst/>
          <a:cxnLst/>
          <a:rect l="0" t="0" r="0" b="0"/>
          <a:pathLst>
            <a:path>
              <a:moveTo>
                <a:pt x="0" y="0"/>
              </a:moveTo>
              <a:lnTo>
                <a:pt x="0" y="701388"/>
              </a:lnTo>
              <a:lnTo>
                <a:pt x="429165" y="70138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A1A824-7C84-4AEA-BE92-193657E62838}">
      <dsp:nvSpPr>
        <dsp:cNvPr id="0" name=""/>
        <dsp:cNvSpPr/>
      </dsp:nvSpPr>
      <dsp:spPr>
        <a:xfrm>
          <a:off x="1493354" y="1170339"/>
          <a:ext cx="7165367" cy="93518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fr-FR" sz="2000" kern="1200" dirty="0">
              <a:solidFill>
                <a:srgbClr val="17406D"/>
              </a:solidFill>
              <a:effectLst/>
              <a:latin typeface="Calibri" panose="020F0502020204030204" pitchFamily="34" charset="0"/>
              <a:ea typeface="Calibri" panose="020F0502020204030204" pitchFamily="34" charset="0"/>
              <a:cs typeface="Arial" panose="020B0604020202020204" pitchFamily="34" charset="0"/>
            </a:rPr>
            <a:t>La partie 2 « Pont » de l’annexe A1 de l'Eurocode EC0 « Bases de calcul des structures » </a:t>
          </a:r>
        </a:p>
      </dsp:txBody>
      <dsp:txXfrm>
        <a:off x="1520745" y="1197730"/>
        <a:ext cx="7110585" cy="880402"/>
      </dsp:txXfrm>
    </dsp:sp>
    <dsp:sp modelId="{CF722DC2-F4F4-4D05-8DBE-D1D7AB0B1568}">
      <dsp:nvSpPr>
        <dsp:cNvPr id="0" name=""/>
        <dsp:cNvSpPr/>
      </dsp:nvSpPr>
      <dsp:spPr>
        <a:xfrm>
          <a:off x="1064188" y="936543"/>
          <a:ext cx="429165" cy="1870368"/>
        </a:xfrm>
        <a:custGeom>
          <a:avLst/>
          <a:gdLst/>
          <a:ahLst/>
          <a:cxnLst/>
          <a:rect l="0" t="0" r="0" b="0"/>
          <a:pathLst>
            <a:path>
              <a:moveTo>
                <a:pt x="0" y="0"/>
              </a:moveTo>
              <a:lnTo>
                <a:pt x="0" y="1870368"/>
              </a:lnTo>
              <a:lnTo>
                <a:pt x="429165" y="187036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A9A2DC-6115-4C42-9059-1B0935F83E12}">
      <dsp:nvSpPr>
        <dsp:cNvPr id="0" name=""/>
        <dsp:cNvSpPr/>
      </dsp:nvSpPr>
      <dsp:spPr>
        <a:xfrm>
          <a:off x="1493354" y="2339319"/>
          <a:ext cx="7172818" cy="93518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fr-FR" sz="2000" kern="1200" dirty="0">
              <a:solidFill>
                <a:schemeClr val="tx2"/>
              </a:solidFill>
              <a:effectLst/>
              <a:latin typeface="Calibri" panose="020F0502020204030204" pitchFamily="34" charset="0"/>
              <a:ea typeface="Calibri" panose="020F0502020204030204" pitchFamily="34" charset="0"/>
              <a:cs typeface="Arial" panose="020B0604020202020204" pitchFamily="34" charset="0"/>
            </a:rPr>
            <a:t>Les parties relevant de la conception et du calcul des ouvrages d'art de l'Eurocode EC1 « Actions sur les structures » </a:t>
          </a:r>
          <a:endParaRPr lang="fr-FR" sz="2000" kern="1200" dirty="0"/>
        </a:p>
      </dsp:txBody>
      <dsp:txXfrm>
        <a:off x="1520745" y="2366710"/>
        <a:ext cx="7118036" cy="880402"/>
      </dsp:txXfrm>
    </dsp:sp>
    <dsp:sp modelId="{5989D8C4-4275-4E2F-B58B-73B2F2C7BA85}">
      <dsp:nvSpPr>
        <dsp:cNvPr id="0" name=""/>
        <dsp:cNvSpPr/>
      </dsp:nvSpPr>
      <dsp:spPr>
        <a:xfrm>
          <a:off x="1064188" y="936543"/>
          <a:ext cx="429165" cy="3039348"/>
        </a:xfrm>
        <a:custGeom>
          <a:avLst/>
          <a:gdLst/>
          <a:ahLst/>
          <a:cxnLst/>
          <a:rect l="0" t="0" r="0" b="0"/>
          <a:pathLst>
            <a:path>
              <a:moveTo>
                <a:pt x="0" y="0"/>
              </a:moveTo>
              <a:lnTo>
                <a:pt x="0" y="3039348"/>
              </a:lnTo>
              <a:lnTo>
                <a:pt x="429165" y="3039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D1EFD0-C028-4ADE-A322-6D6997171889}">
      <dsp:nvSpPr>
        <dsp:cNvPr id="0" name=""/>
        <dsp:cNvSpPr/>
      </dsp:nvSpPr>
      <dsp:spPr>
        <a:xfrm>
          <a:off x="1493354" y="3508299"/>
          <a:ext cx="7180285" cy="93518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fr-FR" sz="2000" kern="1200" dirty="0">
              <a:solidFill>
                <a:srgbClr val="17406D"/>
              </a:solidFill>
              <a:effectLst/>
              <a:latin typeface="Calibri" panose="020F0502020204030204" pitchFamily="34" charset="0"/>
              <a:ea typeface="Calibri" panose="020F0502020204030204" pitchFamily="34" charset="0"/>
              <a:cs typeface="Arial" panose="020B0604020202020204" pitchFamily="34" charset="0"/>
            </a:rPr>
            <a:t>La partie « Application aux ponts-routes en béton » de l'Eurocode EC2</a:t>
          </a:r>
        </a:p>
      </dsp:txBody>
      <dsp:txXfrm>
        <a:off x="1520745" y="3535690"/>
        <a:ext cx="7125503" cy="8804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6C229C-2218-4DDE-8923-E68CEAD67036}">
      <dsp:nvSpPr>
        <dsp:cNvPr id="0" name=""/>
        <dsp:cNvSpPr/>
      </dsp:nvSpPr>
      <dsp:spPr>
        <a:xfrm>
          <a:off x="284291" y="0"/>
          <a:ext cx="3560283" cy="78187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fr-FR" sz="2000" b="1" i="0" kern="1200" dirty="0"/>
            <a:t>Actions à prendre en compte</a:t>
          </a:r>
          <a:endParaRPr lang="fr-FR" sz="2000" kern="1200" dirty="0"/>
        </a:p>
      </dsp:txBody>
      <dsp:txXfrm>
        <a:off x="307191" y="22900"/>
        <a:ext cx="3514483" cy="736074"/>
      </dsp:txXfrm>
    </dsp:sp>
    <dsp:sp modelId="{D3AACDB5-CE26-4DFF-84BA-C307E9977FA2}">
      <dsp:nvSpPr>
        <dsp:cNvPr id="0" name=""/>
        <dsp:cNvSpPr/>
      </dsp:nvSpPr>
      <dsp:spPr>
        <a:xfrm>
          <a:off x="640320" y="781874"/>
          <a:ext cx="484537" cy="493557"/>
        </a:xfrm>
        <a:custGeom>
          <a:avLst/>
          <a:gdLst/>
          <a:ahLst/>
          <a:cxnLst/>
          <a:rect l="0" t="0" r="0" b="0"/>
          <a:pathLst>
            <a:path>
              <a:moveTo>
                <a:pt x="0" y="0"/>
              </a:moveTo>
              <a:lnTo>
                <a:pt x="0" y="493557"/>
              </a:lnTo>
              <a:lnTo>
                <a:pt x="484537" y="49355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D077E0-D0D3-4887-BF14-1AB407B5149E}">
      <dsp:nvSpPr>
        <dsp:cNvPr id="0" name=""/>
        <dsp:cNvSpPr/>
      </dsp:nvSpPr>
      <dsp:spPr>
        <a:xfrm>
          <a:off x="1124857" y="979703"/>
          <a:ext cx="3070341" cy="591457"/>
        </a:xfrm>
        <a:prstGeom prst="roundRect">
          <a:avLst>
            <a:gd name="adj" fmla="val 10000"/>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fr-FR" sz="1600" b="0" kern="1200" dirty="0">
              <a:solidFill>
                <a:schemeClr val="tx2"/>
              </a:solidFill>
            </a:rPr>
            <a:t>Poids propre du fléau</a:t>
          </a:r>
        </a:p>
      </dsp:txBody>
      <dsp:txXfrm>
        <a:off x="1142180" y="997026"/>
        <a:ext cx="3035695" cy="556811"/>
      </dsp:txXfrm>
    </dsp:sp>
    <dsp:sp modelId="{C7085C91-2C08-459B-8D5E-619270A92236}">
      <dsp:nvSpPr>
        <dsp:cNvPr id="0" name=""/>
        <dsp:cNvSpPr/>
      </dsp:nvSpPr>
      <dsp:spPr>
        <a:xfrm>
          <a:off x="640320" y="781874"/>
          <a:ext cx="484537" cy="1427584"/>
        </a:xfrm>
        <a:custGeom>
          <a:avLst/>
          <a:gdLst/>
          <a:ahLst/>
          <a:cxnLst/>
          <a:rect l="0" t="0" r="0" b="0"/>
          <a:pathLst>
            <a:path>
              <a:moveTo>
                <a:pt x="0" y="0"/>
              </a:moveTo>
              <a:lnTo>
                <a:pt x="0" y="1427584"/>
              </a:lnTo>
              <a:lnTo>
                <a:pt x="484537" y="142758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4F6E5E-B5AD-4792-8A58-5B499A1D3B7F}">
      <dsp:nvSpPr>
        <dsp:cNvPr id="0" name=""/>
        <dsp:cNvSpPr/>
      </dsp:nvSpPr>
      <dsp:spPr>
        <a:xfrm>
          <a:off x="1124857" y="1766629"/>
          <a:ext cx="3070341" cy="885661"/>
        </a:xfrm>
        <a:prstGeom prst="roundRect">
          <a:avLst>
            <a:gd name="adj" fmla="val 10000"/>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fr-FR" sz="1600" b="0" i="0" kern="1200" dirty="0">
              <a:solidFill>
                <a:schemeClr val="tx2"/>
              </a:solidFill>
            </a:rPr>
            <a:t>Charges du chantier connues Q</a:t>
          </a:r>
          <a:r>
            <a:rPr lang="fr-FR" sz="800" b="0" i="0" kern="1200" dirty="0">
              <a:solidFill>
                <a:schemeClr val="tx2"/>
              </a:solidFill>
            </a:rPr>
            <a:t>PRC1</a:t>
          </a:r>
          <a:endParaRPr lang="fr-FR" sz="800" b="0" kern="1200" dirty="0">
            <a:solidFill>
              <a:schemeClr val="tx2"/>
            </a:solidFill>
          </a:endParaRPr>
        </a:p>
      </dsp:txBody>
      <dsp:txXfrm>
        <a:off x="1150797" y="1792569"/>
        <a:ext cx="3018461" cy="833781"/>
      </dsp:txXfrm>
    </dsp:sp>
    <dsp:sp modelId="{6187E9CE-1AB9-4E76-A628-AE620B80A845}">
      <dsp:nvSpPr>
        <dsp:cNvPr id="0" name=""/>
        <dsp:cNvSpPr/>
      </dsp:nvSpPr>
      <dsp:spPr>
        <a:xfrm>
          <a:off x="640320" y="781874"/>
          <a:ext cx="484537" cy="2508714"/>
        </a:xfrm>
        <a:custGeom>
          <a:avLst/>
          <a:gdLst/>
          <a:ahLst/>
          <a:cxnLst/>
          <a:rect l="0" t="0" r="0" b="0"/>
          <a:pathLst>
            <a:path>
              <a:moveTo>
                <a:pt x="0" y="0"/>
              </a:moveTo>
              <a:lnTo>
                <a:pt x="0" y="2508714"/>
              </a:lnTo>
              <a:lnTo>
                <a:pt x="484537" y="250871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6D3569-FEC8-4D79-93EE-61C39E3F64C0}">
      <dsp:nvSpPr>
        <dsp:cNvPr id="0" name=""/>
        <dsp:cNvSpPr/>
      </dsp:nvSpPr>
      <dsp:spPr>
        <a:xfrm>
          <a:off x="1124857" y="2847759"/>
          <a:ext cx="3070341" cy="885661"/>
        </a:xfrm>
        <a:prstGeom prst="roundRect">
          <a:avLst>
            <a:gd name="adj" fmla="val 10000"/>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0480" tIns="20320" rIns="30480" bIns="20320" numCol="1" spcCol="1270" anchor="t" anchorCtr="0">
          <a:noAutofit/>
        </a:bodyPr>
        <a:lstStyle/>
        <a:p>
          <a:pPr marL="0" lvl="0" indent="0" algn="ctr" defTabSz="711200">
            <a:lnSpc>
              <a:spcPct val="90000"/>
            </a:lnSpc>
            <a:spcBef>
              <a:spcPct val="0"/>
            </a:spcBef>
            <a:spcAft>
              <a:spcPct val="35000"/>
            </a:spcAft>
            <a:buNone/>
          </a:pPr>
          <a:r>
            <a:rPr lang="fr-FR" sz="1600" b="0" i="0" kern="1200" dirty="0">
              <a:solidFill>
                <a:schemeClr val="tx2"/>
              </a:solidFill>
            </a:rPr>
            <a:t>Charges du chantier aléatoire</a:t>
          </a:r>
          <a:endParaRPr lang="fr-FR" sz="1600" b="0" kern="1200" dirty="0">
            <a:solidFill>
              <a:schemeClr val="tx2"/>
            </a:solidFill>
          </a:endParaRPr>
        </a:p>
        <a:p>
          <a:pPr marL="171450" lvl="1" indent="-171450" algn="l" defTabSz="711200">
            <a:lnSpc>
              <a:spcPct val="90000"/>
            </a:lnSpc>
            <a:spcBef>
              <a:spcPct val="0"/>
            </a:spcBef>
            <a:spcAft>
              <a:spcPct val="15000"/>
            </a:spcAft>
            <a:buChar char="•"/>
          </a:pPr>
          <a:r>
            <a:rPr lang="fr-FR" sz="1600" b="0" i="0" kern="1200" dirty="0">
              <a:solidFill>
                <a:schemeClr val="tx2"/>
              </a:solidFill>
            </a:rPr>
            <a:t>Une charge répartie Q</a:t>
          </a:r>
          <a:r>
            <a:rPr lang="fr-FR" sz="800" b="0" i="0" kern="1200" dirty="0">
              <a:solidFill>
                <a:schemeClr val="tx2"/>
              </a:solidFill>
            </a:rPr>
            <a:t>pra1</a:t>
          </a:r>
          <a:endParaRPr lang="fr-FR" sz="800" b="0" kern="1200" dirty="0">
            <a:solidFill>
              <a:schemeClr val="tx2"/>
            </a:solidFill>
          </a:endParaRPr>
        </a:p>
        <a:p>
          <a:pPr marL="171450" lvl="1" indent="-171450" algn="l" defTabSz="711200">
            <a:lnSpc>
              <a:spcPct val="90000"/>
            </a:lnSpc>
            <a:spcBef>
              <a:spcPct val="0"/>
            </a:spcBef>
            <a:spcAft>
              <a:spcPct val="15000"/>
            </a:spcAft>
            <a:buChar char="•"/>
          </a:pPr>
          <a:r>
            <a:rPr lang="fr-FR" sz="1600" b="0" i="0" kern="1200" dirty="0">
              <a:solidFill>
                <a:schemeClr val="tx2"/>
              </a:solidFill>
            </a:rPr>
            <a:t>Une charge concentréeQ</a:t>
          </a:r>
          <a:r>
            <a:rPr lang="fr-FR" sz="800" b="0" i="0" kern="1200" dirty="0">
              <a:solidFill>
                <a:schemeClr val="tx2"/>
              </a:solidFill>
            </a:rPr>
            <a:t>pra2</a:t>
          </a:r>
          <a:endParaRPr lang="fr-FR" sz="800" b="0" kern="1200" dirty="0">
            <a:solidFill>
              <a:schemeClr val="tx2"/>
            </a:solidFill>
          </a:endParaRPr>
        </a:p>
        <a:p>
          <a:pPr marL="171450" lvl="1" indent="-171450" algn="l" defTabSz="711200">
            <a:lnSpc>
              <a:spcPct val="90000"/>
            </a:lnSpc>
            <a:spcBef>
              <a:spcPct val="0"/>
            </a:spcBef>
            <a:spcAft>
              <a:spcPct val="15000"/>
            </a:spcAft>
            <a:buChar char="•"/>
          </a:pPr>
          <a:endParaRPr lang="fr-FR" sz="1600" b="0" kern="1200" dirty="0">
            <a:solidFill>
              <a:schemeClr val="tx2"/>
            </a:solidFill>
          </a:endParaRPr>
        </a:p>
      </dsp:txBody>
      <dsp:txXfrm>
        <a:off x="1150797" y="2873699"/>
        <a:ext cx="3018461" cy="8337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C281BC-E155-4703-A7BD-391CE34F5A3F}">
      <dsp:nvSpPr>
        <dsp:cNvPr id="0" name=""/>
        <dsp:cNvSpPr/>
      </dsp:nvSpPr>
      <dsp:spPr>
        <a:xfrm>
          <a:off x="1275763" y="403085"/>
          <a:ext cx="2684539" cy="2684539"/>
        </a:xfrm>
        <a:prstGeom prst="blockArc">
          <a:avLst>
            <a:gd name="adj1" fmla="val 10800000"/>
            <a:gd name="adj2" fmla="val 162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737729-07D8-4648-AA18-9CF49F1EF8CC}">
      <dsp:nvSpPr>
        <dsp:cNvPr id="0" name=""/>
        <dsp:cNvSpPr/>
      </dsp:nvSpPr>
      <dsp:spPr>
        <a:xfrm>
          <a:off x="1275763" y="403085"/>
          <a:ext cx="2684539" cy="2684539"/>
        </a:xfrm>
        <a:prstGeom prst="blockArc">
          <a:avLst>
            <a:gd name="adj1" fmla="val 5400000"/>
            <a:gd name="adj2" fmla="val 108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A4A8ACC-5F73-4749-A930-AFC90B4DE9F1}">
      <dsp:nvSpPr>
        <dsp:cNvPr id="0" name=""/>
        <dsp:cNvSpPr/>
      </dsp:nvSpPr>
      <dsp:spPr>
        <a:xfrm>
          <a:off x="1275763" y="403085"/>
          <a:ext cx="2684539" cy="2684539"/>
        </a:xfrm>
        <a:prstGeom prst="blockArc">
          <a:avLst>
            <a:gd name="adj1" fmla="val 0"/>
            <a:gd name="adj2" fmla="val 54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8D1FB6A-106F-480C-9F1A-C67E34903F49}">
      <dsp:nvSpPr>
        <dsp:cNvPr id="0" name=""/>
        <dsp:cNvSpPr/>
      </dsp:nvSpPr>
      <dsp:spPr>
        <a:xfrm>
          <a:off x="1275763" y="403085"/>
          <a:ext cx="2684539" cy="2684539"/>
        </a:xfrm>
        <a:prstGeom prst="blockArc">
          <a:avLst>
            <a:gd name="adj1" fmla="val 16200000"/>
            <a:gd name="adj2" fmla="val 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915321-D385-43DC-9020-BC1463CED942}">
      <dsp:nvSpPr>
        <dsp:cNvPr id="0" name=""/>
        <dsp:cNvSpPr/>
      </dsp:nvSpPr>
      <dsp:spPr>
        <a:xfrm>
          <a:off x="1999957" y="1127279"/>
          <a:ext cx="1236151" cy="123615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fr-FR" sz="2100" kern="1200" dirty="0"/>
            <a:t>câbles 12T15S </a:t>
          </a:r>
        </a:p>
      </dsp:txBody>
      <dsp:txXfrm>
        <a:off x="2180987" y="1308309"/>
        <a:ext cx="874091" cy="874091"/>
      </dsp:txXfrm>
    </dsp:sp>
    <dsp:sp modelId="{BE410179-D6C2-4070-A1D6-076AC52B5771}">
      <dsp:nvSpPr>
        <dsp:cNvPr id="0" name=""/>
        <dsp:cNvSpPr/>
      </dsp:nvSpPr>
      <dsp:spPr>
        <a:xfrm>
          <a:off x="2185380" y="1583"/>
          <a:ext cx="865305" cy="86530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right"/>
              </m:oMathParaPr>
              <m:oMath xmlns:m="http://schemas.openxmlformats.org/officeDocument/2006/math">
                <m:sSub>
                  <m:sSubPr>
                    <m:ctrlPr>
                      <a:rPr lang="fr-FR" sz="1200" i="1" kern="1200" smtClean="0">
                        <a:solidFill>
                          <a:srgbClr val="836967"/>
                        </a:solidFill>
                        <a:latin typeface="Cambria Math" panose="02040503050406030204" pitchFamily="18" charset="0"/>
                      </a:rPr>
                    </m:ctrlPr>
                  </m:sSubPr>
                  <m:e>
                    <m:r>
                      <a:rPr lang="fr-FR" sz="1200" i="1" kern="1200">
                        <a:latin typeface="Cambria Math" panose="02040503050406030204" pitchFamily="18" charset="0"/>
                      </a:rPr>
                      <m:t>𝜎</m:t>
                    </m:r>
                  </m:e>
                  <m:sub>
                    <m:r>
                      <a:rPr lang="fr-FR" sz="1200" i="1" kern="1200">
                        <a:latin typeface="Cambria Math" panose="02040503050406030204" pitchFamily="18" charset="0"/>
                      </a:rPr>
                      <m:t>𝑝𝑚𝑜</m:t>
                    </m:r>
                  </m:sub>
                </m:sSub>
                <m:r>
                  <a:rPr lang="fr-FR" sz="1200" b="0" i="1" kern="1200" smtClean="0">
                    <a:latin typeface="Cambria Math" panose="02040503050406030204" pitchFamily="18" charset="0"/>
                  </a:rPr>
                  <m:t>=</m:t>
                </m:r>
              </m:oMath>
            </m:oMathPara>
          </a14:m>
          <a:endParaRPr lang="fr-FR" sz="1200" i="1" kern="1200" dirty="0">
            <a:latin typeface="Cambria Math" panose="02040503050406030204" pitchFamily="18" charset="0"/>
          </a:endParaRPr>
        </a:p>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
              </m:oMathParaPr>
              <m:oMath xmlns:m="http://schemas.openxmlformats.org/officeDocument/2006/math">
                <m:r>
                  <a:rPr lang="fr-FR" sz="1200" i="0" kern="1200">
                    <a:latin typeface="Cambria Math" panose="02040503050406030204" pitchFamily="18" charset="0"/>
                  </a:rPr>
                  <m:t>1488</m:t>
                </m:r>
                <m:r>
                  <a:rPr lang="fr-FR" sz="1200" i="1" kern="1200">
                    <a:latin typeface="Cambria Math" panose="02040503050406030204" pitchFamily="18" charset="0"/>
                  </a:rPr>
                  <m:t>𝑀𝑃𝑎</m:t>
                </m:r>
              </m:oMath>
            </m:oMathPara>
          </a14:m>
          <a:endParaRPr lang="fr-FR" sz="1200" kern="1200" dirty="0"/>
        </a:p>
      </dsp:txBody>
      <dsp:txXfrm>
        <a:off x="2312101" y="128304"/>
        <a:ext cx="611863" cy="611863"/>
      </dsp:txXfrm>
    </dsp:sp>
    <dsp:sp modelId="{A99A1BF4-32EB-4C2E-A46A-BBC11ADED568}">
      <dsp:nvSpPr>
        <dsp:cNvPr id="0" name=""/>
        <dsp:cNvSpPr/>
      </dsp:nvSpPr>
      <dsp:spPr>
        <a:xfrm>
          <a:off x="3496498" y="1312702"/>
          <a:ext cx="865305" cy="86530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fr-FR" sz="1200" kern="1200" dirty="0"/>
            <a:t>15% pertes</a:t>
          </a:r>
        </a:p>
      </dsp:txBody>
      <dsp:txXfrm>
        <a:off x="3623219" y="1439423"/>
        <a:ext cx="611863" cy="611863"/>
      </dsp:txXfrm>
    </dsp:sp>
    <dsp:sp modelId="{3CD03A82-0B5D-4FDB-9D38-3283B859A821}">
      <dsp:nvSpPr>
        <dsp:cNvPr id="0" name=""/>
        <dsp:cNvSpPr/>
      </dsp:nvSpPr>
      <dsp:spPr>
        <a:xfrm>
          <a:off x="2185380" y="2623821"/>
          <a:ext cx="865305" cy="865305"/>
        </a:xfrm>
        <a:prstGeom prst="ellipse">
          <a:avLst/>
        </a:prstGeom>
        <a:solidFill>
          <a:srgbClr val="0F6FC6">
            <a:hueOff val="0"/>
            <a:satOff val="0"/>
            <a:lumOff val="0"/>
            <a:alphaOff val="0"/>
          </a:srgbClr>
        </a:solidFill>
        <a:ln w="1905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xmlns:a14="http://schemas.microsoft.com/office/drawing/2010/main">
            <m:oMathPara xmlns:m="http://schemas.openxmlformats.org/officeDocument/2006/math">
              <m:oMathParaPr>
                <m:jc m:val="center"/>
              </m:oMathParaPr>
              <m:oMath xmlns:m="http://schemas.openxmlformats.org/officeDocument/2006/math">
                <m:sSub>
                  <m:sSubPr>
                    <m:ctrlPr>
                      <a:rPr lang="fr-FR" sz="1200" i="1" kern="1200" smtClean="0">
                        <a:solidFill>
                          <a:schemeClr val="bg1"/>
                        </a:solidFill>
                        <a:latin typeface="Cambria Math" panose="02040503050406030204" pitchFamily="18" charset="0"/>
                        <a:ea typeface="+mn-ea"/>
                        <a:cs typeface="+mn-cs"/>
                      </a:rPr>
                    </m:ctrlPr>
                  </m:sSubPr>
                  <m:e>
                    <m:r>
                      <a:rPr lang="fr-FR" sz="1200" i="1" kern="1200" smtClean="0">
                        <a:solidFill>
                          <a:schemeClr val="bg1"/>
                        </a:solidFill>
                        <a:latin typeface="Cambria Math" panose="02040503050406030204" pitchFamily="18" charset="0"/>
                        <a:ea typeface="+mn-ea"/>
                        <a:cs typeface="+mn-cs"/>
                      </a:rPr>
                      <m:t>𝐸</m:t>
                    </m:r>
                  </m:e>
                  <m:sub>
                    <m:r>
                      <a:rPr lang="fr-FR" sz="1200" i="1" kern="1200" smtClean="0">
                        <a:solidFill>
                          <a:schemeClr val="bg1"/>
                        </a:solidFill>
                        <a:latin typeface="Cambria Math" panose="02040503050406030204" pitchFamily="18" charset="0"/>
                        <a:ea typeface="+mn-ea"/>
                        <a:cs typeface="+mn-cs"/>
                      </a:rPr>
                      <m:t>𝑝</m:t>
                    </m:r>
                  </m:sub>
                </m:sSub>
                <m:r>
                  <a:rPr lang="fr-FR" sz="1200" i="1" kern="1200" smtClean="0">
                    <a:solidFill>
                      <a:schemeClr val="bg1"/>
                    </a:solidFill>
                    <a:latin typeface="Cambria Math" panose="02040503050406030204" pitchFamily="18" charset="0"/>
                    <a:ea typeface="+mn-ea"/>
                    <a:cs typeface="+mn-cs"/>
                  </a:rPr>
                  <m:t>=</m:t>
                </m:r>
              </m:oMath>
              <m:oMath xmlns:m="http://schemas.openxmlformats.org/officeDocument/2006/math">
                <m:r>
                  <a:rPr lang="fr-FR" sz="1200" i="1" kern="1200" smtClean="0">
                    <a:solidFill>
                      <a:schemeClr val="bg1"/>
                    </a:solidFill>
                    <a:latin typeface="Cambria Math" panose="02040503050406030204" pitchFamily="18" charset="0"/>
                    <a:ea typeface="+mn-ea"/>
                    <a:cs typeface="+mn-cs"/>
                  </a:rPr>
                  <m:t>190 </m:t>
                </m:r>
                <m:r>
                  <a:rPr lang="fr-FR" sz="1200" i="1" kern="1200" smtClean="0">
                    <a:solidFill>
                      <a:schemeClr val="bg1"/>
                    </a:solidFill>
                    <a:latin typeface="Cambria Math" panose="02040503050406030204" pitchFamily="18" charset="0"/>
                    <a:ea typeface="+mn-ea"/>
                    <a:cs typeface="+mn-cs"/>
                  </a:rPr>
                  <m:t>𝐺𝑃𝑎</m:t>
                </m:r>
              </m:oMath>
            </m:oMathPara>
          </a14:m>
          <a:endParaRPr lang="fr-FR" sz="1200" i="1" kern="1200" dirty="0">
            <a:solidFill>
              <a:schemeClr val="bg1"/>
            </a:solidFill>
            <a:latin typeface="Cambria Math" panose="02040503050406030204" pitchFamily="18" charset="0"/>
            <a:ea typeface="+mn-ea"/>
            <a:cs typeface="+mn-cs"/>
          </a:endParaRPr>
        </a:p>
      </dsp:txBody>
      <dsp:txXfrm>
        <a:off x="2312101" y="2750542"/>
        <a:ext cx="611863" cy="611863"/>
      </dsp:txXfrm>
    </dsp:sp>
    <dsp:sp modelId="{F59E3E7F-7AE0-4C76-A38A-4F3FC4587BAA}">
      <dsp:nvSpPr>
        <dsp:cNvPr id="0" name=""/>
        <dsp:cNvSpPr/>
      </dsp:nvSpPr>
      <dsp:spPr>
        <a:xfrm>
          <a:off x="874261" y="1312702"/>
          <a:ext cx="865305" cy="865305"/>
        </a:xfrm>
        <a:prstGeom prst="ellipse">
          <a:avLst/>
        </a:prstGeom>
        <a:solidFill>
          <a:srgbClr val="0F6FC6">
            <a:hueOff val="0"/>
            <a:satOff val="0"/>
            <a:lumOff val="0"/>
            <a:alphaOff val="0"/>
          </a:srgbClr>
        </a:solidFill>
        <a:ln w="1905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white"/>
              </a:solidFill>
              <a:latin typeface="Corbel" panose="020B0503020204020204"/>
              <a:ea typeface="+mn-ea"/>
              <a:cs typeface="+mn-cs"/>
            </a:rPr>
            <a:t>Section : 12*150=</a:t>
          </a:r>
          <a:br>
            <a:rPr lang="fr-FR" sz="1200" kern="1200" dirty="0">
              <a:solidFill>
                <a:prstClr val="white"/>
              </a:solidFill>
              <a:latin typeface="Corbel" panose="020B0503020204020204"/>
              <a:ea typeface="+mn-ea"/>
              <a:cs typeface="+mn-cs"/>
            </a:rPr>
          </a:br>
          <a:r>
            <a:rPr lang="fr-FR" sz="1200" kern="1200" dirty="0">
              <a:solidFill>
                <a:prstClr val="white"/>
              </a:solidFill>
              <a:latin typeface="Corbel" panose="020B0503020204020204"/>
              <a:ea typeface="+mn-ea"/>
              <a:cs typeface="+mn-cs"/>
            </a:rPr>
            <a:t>1800mm²</a:t>
          </a:r>
        </a:p>
      </dsp:txBody>
      <dsp:txXfrm>
        <a:off x="1000982" y="1439423"/>
        <a:ext cx="611863" cy="6118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6C229C-2218-4DDE-8923-E68CEAD67036}">
      <dsp:nvSpPr>
        <dsp:cNvPr id="0" name=""/>
        <dsp:cNvSpPr/>
      </dsp:nvSpPr>
      <dsp:spPr>
        <a:xfrm>
          <a:off x="183265" y="0"/>
          <a:ext cx="4133994" cy="80135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fr-FR" sz="2000" b="1" i="0" kern="1200" dirty="0"/>
            <a:t>Actions à prendre en compte</a:t>
          </a:r>
          <a:endParaRPr lang="fr-FR" sz="2000" kern="1200" dirty="0"/>
        </a:p>
      </dsp:txBody>
      <dsp:txXfrm>
        <a:off x="206736" y="23471"/>
        <a:ext cx="4087052" cy="754415"/>
      </dsp:txXfrm>
    </dsp:sp>
    <dsp:sp modelId="{D3AACDB5-CE26-4DFF-84BA-C307E9977FA2}">
      <dsp:nvSpPr>
        <dsp:cNvPr id="0" name=""/>
        <dsp:cNvSpPr/>
      </dsp:nvSpPr>
      <dsp:spPr>
        <a:xfrm>
          <a:off x="596664" y="801357"/>
          <a:ext cx="545110" cy="491951"/>
        </a:xfrm>
        <a:custGeom>
          <a:avLst/>
          <a:gdLst/>
          <a:ahLst/>
          <a:cxnLst/>
          <a:rect l="0" t="0" r="0" b="0"/>
          <a:pathLst>
            <a:path>
              <a:moveTo>
                <a:pt x="0" y="0"/>
              </a:moveTo>
              <a:lnTo>
                <a:pt x="0" y="491951"/>
              </a:lnTo>
              <a:lnTo>
                <a:pt x="545110" y="491951"/>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D077E0-D0D3-4887-BF14-1AB407B5149E}">
      <dsp:nvSpPr>
        <dsp:cNvPr id="0" name=""/>
        <dsp:cNvSpPr/>
      </dsp:nvSpPr>
      <dsp:spPr>
        <a:xfrm>
          <a:off x="1141775" y="1003930"/>
          <a:ext cx="3307195" cy="578756"/>
        </a:xfrm>
        <a:prstGeom prst="roundRect">
          <a:avLst>
            <a:gd name="adj" fmla="val 10000"/>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fr-FR" sz="1600" b="0" kern="1200" dirty="0">
              <a:solidFill>
                <a:schemeClr val="tx2"/>
              </a:solidFill>
            </a:rPr>
            <a:t>Poids propre du fléau</a:t>
          </a:r>
        </a:p>
      </dsp:txBody>
      <dsp:txXfrm>
        <a:off x="1158726" y="1020881"/>
        <a:ext cx="3273293" cy="544854"/>
      </dsp:txXfrm>
    </dsp:sp>
    <dsp:sp modelId="{C7085C91-2C08-459B-8D5E-619270A92236}">
      <dsp:nvSpPr>
        <dsp:cNvPr id="0" name=""/>
        <dsp:cNvSpPr/>
      </dsp:nvSpPr>
      <dsp:spPr>
        <a:xfrm>
          <a:off x="596664" y="801357"/>
          <a:ext cx="545110" cy="1269608"/>
        </a:xfrm>
        <a:custGeom>
          <a:avLst/>
          <a:gdLst/>
          <a:ahLst/>
          <a:cxnLst/>
          <a:rect l="0" t="0" r="0" b="0"/>
          <a:pathLst>
            <a:path>
              <a:moveTo>
                <a:pt x="0" y="0"/>
              </a:moveTo>
              <a:lnTo>
                <a:pt x="0" y="1269608"/>
              </a:lnTo>
              <a:lnTo>
                <a:pt x="545110" y="126960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4F6E5E-B5AD-4792-8A58-5B499A1D3B7F}">
      <dsp:nvSpPr>
        <dsp:cNvPr id="0" name=""/>
        <dsp:cNvSpPr/>
      </dsp:nvSpPr>
      <dsp:spPr>
        <a:xfrm>
          <a:off x="1141775" y="1783026"/>
          <a:ext cx="3307195" cy="575879"/>
        </a:xfrm>
        <a:prstGeom prst="roundRect">
          <a:avLst>
            <a:gd name="adj" fmla="val 10000"/>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fr-FR" sz="1600" b="0" i="0" kern="1200" dirty="0">
              <a:solidFill>
                <a:schemeClr val="tx2"/>
              </a:solidFill>
            </a:rPr>
            <a:t>Charges du chantier connues Q</a:t>
          </a:r>
          <a:r>
            <a:rPr lang="fr-FR" sz="800" b="0" i="0" kern="1200" dirty="0">
              <a:solidFill>
                <a:schemeClr val="tx2"/>
              </a:solidFill>
            </a:rPr>
            <a:t>PRC1</a:t>
          </a:r>
          <a:endParaRPr lang="fr-FR" sz="1600" b="0" kern="1200" dirty="0">
            <a:solidFill>
              <a:schemeClr val="tx2"/>
            </a:solidFill>
          </a:endParaRPr>
        </a:p>
      </dsp:txBody>
      <dsp:txXfrm>
        <a:off x="1158642" y="1799893"/>
        <a:ext cx="3273461" cy="542145"/>
      </dsp:txXfrm>
    </dsp:sp>
    <dsp:sp modelId="{6187E9CE-1AB9-4E76-A628-AE620B80A845}">
      <dsp:nvSpPr>
        <dsp:cNvPr id="0" name=""/>
        <dsp:cNvSpPr/>
      </dsp:nvSpPr>
      <dsp:spPr>
        <a:xfrm>
          <a:off x="596664" y="801357"/>
          <a:ext cx="545110" cy="2211752"/>
        </a:xfrm>
        <a:custGeom>
          <a:avLst/>
          <a:gdLst/>
          <a:ahLst/>
          <a:cxnLst/>
          <a:rect l="0" t="0" r="0" b="0"/>
          <a:pathLst>
            <a:path>
              <a:moveTo>
                <a:pt x="0" y="0"/>
              </a:moveTo>
              <a:lnTo>
                <a:pt x="0" y="2211752"/>
              </a:lnTo>
              <a:lnTo>
                <a:pt x="545110" y="2211752"/>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6D3569-FEC8-4D79-93EE-61C39E3F64C0}">
      <dsp:nvSpPr>
        <dsp:cNvPr id="0" name=""/>
        <dsp:cNvSpPr/>
      </dsp:nvSpPr>
      <dsp:spPr>
        <a:xfrm>
          <a:off x="1141775" y="2559245"/>
          <a:ext cx="3307195" cy="907729"/>
        </a:xfrm>
        <a:prstGeom prst="roundRect">
          <a:avLst>
            <a:gd name="adj" fmla="val 10000"/>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0480" tIns="20320" rIns="30480" bIns="20320" numCol="1" spcCol="1270" anchor="t" anchorCtr="0">
          <a:noAutofit/>
        </a:bodyPr>
        <a:lstStyle/>
        <a:p>
          <a:pPr marL="0" lvl="0" indent="0" algn="ctr" defTabSz="711200">
            <a:lnSpc>
              <a:spcPct val="90000"/>
            </a:lnSpc>
            <a:spcBef>
              <a:spcPct val="0"/>
            </a:spcBef>
            <a:spcAft>
              <a:spcPct val="35000"/>
            </a:spcAft>
            <a:buNone/>
          </a:pPr>
          <a:r>
            <a:rPr lang="fr-FR" sz="1600" b="0" i="0" kern="1200" dirty="0">
              <a:solidFill>
                <a:schemeClr val="tx2"/>
              </a:solidFill>
            </a:rPr>
            <a:t>Charges du chantier aléatoire</a:t>
          </a:r>
          <a:endParaRPr lang="fr-FR" sz="1600" b="0" kern="1200" dirty="0">
            <a:solidFill>
              <a:schemeClr val="tx2"/>
            </a:solidFill>
          </a:endParaRPr>
        </a:p>
        <a:p>
          <a:pPr marL="171450" lvl="1" indent="-171450" algn="l" defTabSz="711200">
            <a:lnSpc>
              <a:spcPct val="90000"/>
            </a:lnSpc>
            <a:spcBef>
              <a:spcPct val="0"/>
            </a:spcBef>
            <a:spcAft>
              <a:spcPct val="15000"/>
            </a:spcAft>
            <a:buChar char="•"/>
          </a:pPr>
          <a:r>
            <a:rPr lang="fr-FR" sz="1600" b="0" i="0" kern="1200" dirty="0">
              <a:solidFill>
                <a:schemeClr val="tx2"/>
              </a:solidFill>
            </a:rPr>
            <a:t>Une charge répartie Q</a:t>
          </a:r>
          <a:r>
            <a:rPr lang="fr-FR" sz="800" b="0" i="0" kern="1200" dirty="0">
              <a:solidFill>
                <a:schemeClr val="tx2"/>
              </a:solidFill>
            </a:rPr>
            <a:t>pra1</a:t>
          </a:r>
          <a:endParaRPr lang="fr-FR" sz="800" b="0" kern="1200" dirty="0">
            <a:solidFill>
              <a:schemeClr val="tx2"/>
            </a:solidFill>
          </a:endParaRPr>
        </a:p>
        <a:p>
          <a:pPr marL="171450" lvl="1" indent="-171450" algn="l" defTabSz="711200">
            <a:lnSpc>
              <a:spcPct val="90000"/>
            </a:lnSpc>
            <a:spcBef>
              <a:spcPct val="0"/>
            </a:spcBef>
            <a:spcAft>
              <a:spcPct val="15000"/>
            </a:spcAft>
            <a:buChar char="•"/>
          </a:pPr>
          <a:r>
            <a:rPr lang="fr-FR" sz="1600" b="0" i="0" kern="1200" dirty="0">
              <a:solidFill>
                <a:schemeClr val="tx2"/>
              </a:solidFill>
            </a:rPr>
            <a:t>Une charge concentrée Q</a:t>
          </a:r>
          <a:r>
            <a:rPr lang="fr-FR" sz="800" b="0" i="0" kern="1200" dirty="0">
              <a:solidFill>
                <a:schemeClr val="tx2"/>
              </a:solidFill>
            </a:rPr>
            <a:t>pra2</a:t>
          </a:r>
          <a:endParaRPr lang="fr-FR" sz="800" b="0" kern="1200" dirty="0">
            <a:solidFill>
              <a:schemeClr val="tx2"/>
            </a:solidFill>
          </a:endParaRPr>
        </a:p>
      </dsp:txBody>
      <dsp:txXfrm>
        <a:off x="1168361" y="2585831"/>
        <a:ext cx="3254023" cy="854557"/>
      </dsp:txXfrm>
    </dsp:sp>
    <dsp:sp modelId="{D9910F3B-910D-4502-8641-E77798A6CB49}">
      <dsp:nvSpPr>
        <dsp:cNvPr id="0" name=""/>
        <dsp:cNvSpPr/>
      </dsp:nvSpPr>
      <dsp:spPr>
        <a:xfrm>
          <a:off x="596664" y="801357"/>
          <a:ext cx="545110" cy="3133902"/>
        </a:xfrm>
        <a:custGeom>
          <a:avLst/>
          <a:gdLst/>
          <a:ahLst/>
          <a:cxnLst/>
          <a:rect l="0" t="0" r="0" b="0"/>
          <a:pathLst>
            <a:path>
              <a:moveTo>
                <a:pt x="0" y="0"/>
              </a:moveTo>
              <a:lnTo>
                <a:pt x="0" y="3133902"/>
              </a:lnTo>
              <a:lnTo>
                <a:pt x="545110" y="3133902"/>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0C4B37-8C41-431B-B4E4-D8B2293909AE}">
      <dsp:nvSpPr>
        <dsp:cNvPr id="0" name=""/>
        <dsp:cNvSpPr/>
      </dsp:nvSpPr>
      <dsp:spPr>
        <a:xfrm>
          <a:off x="1141775" y="3667314"/>
          <a:ext cx="3307195" cy="535891"/>
        </a:xfrm>
        <a:prstGeom prst="roundRect">
          <a:avLst>
            <a:gd name="adj" fmla="val 10000"/>
          </a:avLst>
        </a:prstGeom>
        <a:solidFill>
          <a:schemeClr val="lt1"/>
        </a:solidFill>
        <a:ln w="1905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0480" tIns="20320" rIns="30480" bIns="20320" numCol="1" spcCol="1270" anchor="t" anchorCtr="0">
          <a:noAutofit/>
        </a:bodyPr>
        <a:lstStyle/>
        <a:p>
          <a:pPr marL="0" lvl="0" indent="0" algn="ctr" defTabSz="711200">
            <a:lnSpc>
              <a:spcPct val="150000"/>
            </a:lnSpc>
            <a:spcBef>
              <a:spcPct val="0"/>
            </a:spcBef>
            <a:spcAft>
              <a:spcPct val="35000"/>
            </a:spcAft>
            <a:buNone/>
          </a:pPr>
          <a:r>
            <a:rPr lang="fr-FR" sz="1600" b="0" i="0" kern="1200" dirty="0">
              <a:solidFill>
                <a:srgbClr val="17406D"/>
              </a:solidFill>
              <a:latin typeface="Corbel" panose="020B0503020204020204"/>
              <a:ea typeface="+mn-ea"/>
              <a:cs typeface="+mn-cs"/>
            </a:rPr>
            <a:t>Actions accidentelles F</a:t>
          </a:r>
          <a:r>
            <a:rPr lang="fr-FR" sz="800" b="0" i="0" kern="1200" dirty="0">
              <a:solidFill>
                <a:srgbClr val="17406D"/>
              </a:solidFill>
              <a:latin typeface="Corbel" panose="020B0503020204020204"/>
              <a:ea typeface="+mn-ea"/>
              <a:cs typeface="+mn-cs"/>
            </a:rPr>
            <a:t>A</a:t>
          </a:r>
        </a:p>
      </dsp:txBody>
      <dsp:txXfrm>
        <a:off x="1157471" y="3683010"/>
        <a:ext cx="3275803" cy="5044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817F80-BC5D-4566-9707-AE63A409D0C2}">
      <dsp:nvSpPr>
        <dsp:cNvPr id="0" name=""/>
        <dsp:cNvSpPr/>
      </dsp:nvSpPr>
      <dsp:spPr>
        <a:xfrm>
          <a:off x="12821" y="1236258"/>
          <a:ext cx="1687632" cy="843816"/>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i="0" kern="1200" dirty="0"/>
            <a:t>Combinaisons</a:t>
          </a:r>
          <a:endParaRPr lang="fr-FR" sz="1200" kern="1200" dirty="0"/>
        </a:p>
      </dsp:txBody>
      <dsp:txXfrm>
        <a:off x="37536" y="1260973"/>
        <a:ext cx="1638202" cy="794386"/>
      </dsp:txXfrm>
    </dsp:sp>
    <dsp:sp modelId="{76E5A9A2-5344-4F28-93E9-5CC1F9942E4B}">
      <dsp:nvSpPr>
        <dsp:cNvPr id="0" name=""/>
        <dsp:cNvSpPr/>
      </dsp:nvSpPr>
      <dsp:spPr>
        <a:xfrm rot="18770822">
          <a:off x="1541650" y="1267446"/>
          <a:ext cx="992661" cy="53648"/>
        </a:xfrm>
        <a:custGeom>
          <a:avLst/>
          <a:gdLst/>
          <a:ahLst/>
          <a:cxnLst/>
          <a:rect l="0" t="0" r="0" b="0"/>
          <a:pathLst>
            <a:path>
              <a:moveTo>
                <a:pt x="0" y="26824"/>
              </a:moveTo>
              <a:lnTo>
                <a:pt x="992661" y="26824"/>
              </a:lnTo>
            </a:path>
          </a:pathLst>
        </a:custGeom>
        <a:noFill/>
        <a:ln w="1905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fr-FR" sz="600" kern="1200"/>
        </a:p>
      </dsp:txBody>
      <dsp:txXfrm>
        <a:off x="2013164" y="1269453"/>
        <a:ext cx="49633" cy="49633"/>
      </dsp:txXfrm>
    </dsp:sp>
    <dsp:sp modelId="{33F77E2B-E2FB-464B-A4BD-770FE2315854}">
      <dsp:nvSpPr>
        <dsp:cNvPr id="0" name=""/>
        <dsp:cNvSpPr/>
      </dsp:nvSpPr>
      <dsp:spPr>
        <a:xfrm>
          <a:off x="2375507" y="508466"/>
          <a:ext cx="1687632" cy="843816"/>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i="0" kern="1200" dirty="0"/>
            <a:t>en situation temporaire de construction (type A)</a:t>
          </a:r>
          <a:endParaRPr lang="fr-FR" sz="1200" kern="1200" dirty="0"/>
        </a:p>
      </dsp:txBody>
      <dsp:txXfrm>
        <a:off x="2400222" y="533181"/>
        <a:ext cx="1638202" cy="794386"/>
      </dsp:txXfrm>
    </dsp:sp>
    <dsp:sp modelId="{44823889-839B-4F58-B09B-303956CD7CDD}">
      <dsp:nvSpPr>
        <dsp:cNvPr id="0" name=""/>
        <dsp:cNvSpPr/>
      </dsp:nvSpPr>
      <dsp:spPr>
        <a:xfrm rot="19457599">
          <a:off x="3985001" y="660952"/>
          <a:ext cx="831330" cy="53648"/>
        </a:xfrm>
        <a:custGeom>
          <a:avLst/>
          <a:gdLst/>
          <a:ahLst/>
          <a:cxnLst/>
          <a:rect l="0" t="0" r="0" b="0"/>
          <a:pathLst>
            <a:path>
              <a:moveTo>
                <a:pt x="0" y="26824"/>
              </a:moveTo>
              <a:lnTo>
                <a:pt x="831330" y="26824"/>
              </a:lnTo>
            </a:path>
          </a:pathLst>
        </a:custGeom>
        <a:noFill/>
        <a:ln w="1905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fr-FR" sz="600" kern="1200"/>
        </a:p>
      </dsp:txBody>
      <dsp:txXfrm>
        <a:off x="4379883" y="666994"/>
        <a:ext cx="41566" cy="41566"/>
      </dsp:txXfrm>
    </dsp:sp>
    <dsp:sp modelId="{F1BD6D9D-6927-46B1-941A-B6A946504F72}">
      <dsp:nvSpPr>
        <dsp:cNvPr id="0" name=""/>
        <dsp:cNvSpPr/>
      </dsp:nvSpPr>
      <dsp:spPr>
        <a:xfrm>
          <a:off x="4738193" y="23271"/>
          <a:ext cx="6395655" cy="843816"/>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m:rPr>
                    <m:sty m:val="p"/>
                  </m:rPr>
                  <a:rPr lang="fr-FR" sz="1400" b="0" i="0" kern="1200" smtClean="0">
                    <a:latin typeface="Cambria Math" panose="02040503050406030204" pitchFamily="18" charset="0"/>
                  </a:rPr>
                  <m:t>A</m:t>
                </m:r>
                <m:r>
                  <a:rPr lang="fr-FR" sz="1400" b="0" i="0" kern="1200" smtClean="0">
                    <a:latin typeface="Cambria Math" panose="02040503050406030204" pitchFamily="18" charset="0"/>
                  </a:rPr>
                  <m:t>1 : 1.35</m:t>
                </m:r>
                <m:sSub>
                  <m:sSubPr>
                    <m:ctrlPr>
                      <a:rPr lang="fr-FR" sz="1400" i="1" kern="1200">
                        <a:solidFill>
                          <a:srgbClr val="836967"/>
                        </a:solidFill>
                        <a:latin typeface="Cambria Math" panose="02040503050406030204" pitchFamily="18" charset="0"/>
                      </a:rPr>
                    </m:ctrlPr>
                  </m:sSubPr>
                  <m:e>
                    <m:r>
                      <a:rPr lang="fr-FR" sz="1400" i="1" kern="1200">
                        <a:latin typeface="Cambria Math" panose="02040503050406030204" pitchFamily="18" charset="0"/>
                      </a:rPr>
                      <m:t>𝐺</m:t>
                    </m:r>
                  </m:e>
                  <m:sub>
                    <m:r>
                      <m:rPr>
                        <m:sty m:val="p"/>
                      </m:rPr>
                      <a:rPr lang="fr-FR" sz="1400" i="0" kern="1200">
                        <a:latin typeface="Cambria Math" panose="02040503050406030204" pitchFamily="18" charset="0"/>
                      </a:rPr>
                      <m:t>max</m:t>
                    </m:r>
                  </m:sub>
                </m:sSub>
                <m:r>
                  <a:rPr lang="fr-FR" sz="1400" i="0" kern="1200">
                    <a:latin typeface="Cambria Math" panose="02040503050406030204" pitchFamily="18" charset="0"/>
                  </a:rPr>
                  <m:t>+1.25</m:t>
                </m:r>
                <m:sSub>
                  <m:sSubPr>
                    <m:ctrlPr>
                      <a:rPr lang="fr-FR" sz="1400" i="1" kern="1200">
                        <a:solidFill>
                          <a:srgbClr val="836967"/>
                        </a:solidFill>
                        <a:latin typeface="Cambria Math" panose="02040503050406030204" pitchFamily="18" charset="0"/>
                      </a:rPr>
                    </m:ctrlPr>
                  </m:sSubPr>
                  <m:e>
                    <m:r>
                      <a:rPr lang="fr-FR" sz="1400" i="1" kern="1200">
                        <a:latin typeface="Cambria Math" panose="02040503050406030204" pitchFamily="18" charset="0"/>
                      </a:rPr>
                      <m:t>𝐺</m:t>
                    </m:r>
                  </m:e>
                  <m:sub>
                    <m:r>
                      <a:rPr lang="fr-FR" sz="1400" i="1" kern="1200">
                        <a:latin typeface="Cambria Math" panose="02040503050406030204" pitchFamily="18" charset="0"/>
                      </a:rPr>
                      <m:t>𝑚𝑖𝑛</m:t>
                    </m:r>
                  </m:sub>
                </m:sSub>
                <m:r>
                  <a:rPr lang="fr-FR" sz="1400" i="0" kern="1200">
                    <a:latin typeface="Cambria Math" panose="02040503050406030204" pitchFamily="18" charset="0"/>
                  </a:rPr>
                  <m:t>+1.35</m:t>
                </m:r>
                <m:d>
                  <m:dPr>
                    <m:ctrlPr>
                      <a:rPr lang="fr-FR" sz="1400" i="1" kern="1200">
                        <a:latin typeface="Cambria Math" panose="02040503050406030204" pitchFamily="18" charset="0"/>
                      </a:rPr>
                    </m:ctrlPr>
                  </m:dPr>
                  <m:e>
                    <m:sSub>
                      <m:sSubPr>
                        <m:ctrlPr>
                          <a:rPr lang="fr-FR" sz="1400" i="1" kern="1200">
                            <a:solidFill>
                              <a:srgbClr val="836967"/>
                            </a:solidFill>
                            <a:latin typeface="Cambria Math" panose="02040503050406030204" pitchFamily="18" charset="0"/>
                          </a:rPr>
                        </m:ctrlPr>
                      </m:sSubPr>
                      <m:e>
                        <m:r>
                          <a:rPr lang="fr-FR" sz="1400" i="1" kern="1200">
                            <a:latin typeface="Cambria Math" panose="02040503050406030204" pitchFamily="18" charset="0"/>
                          </a:rPr>
                          <m:t>𝑄</m:t>
                        </m:r>
                      </m:e>
                      <m:sub>
                        <m:r>
                          <a:rPr lang="fr-FR" sz="1400" i="1" kern="1200">
                            <a:latin typeface="Cambria Math" panose="02040503050406030204" pitchFamily="18" charset="0"/>
                          </a:rPr>
                          <m:t>𝑃𝑅𝐶</m:t>
                        </m:r>
                        <m:r>
                          <a:rPr lang="fr-FR" sz="1400" i="0" kern="1200">
                            <a:latin typeface="Cambria Math" panose="02040503050406030204" pitchFamily="18" charset="0"/>
                          </a:rPr>
                          <m:t>1,</m:t>
                        </m:r>
                        <m:r>
                          <a:rPr lang="fr-FR" sz="1400" i="1" kern="1200">
                            <a:latin typeface="Cambria Math" panose="02040503050406030204" pitchFamily="18" charset="0"/>
                          </a:rPr>
                          <m:t>𝑚𝑎𝑥</m:t>
                        </m:r>
                      </m:sub>
                    </m:sSub>
                    <m:r>
                      <a:rPr lang="fr-FR" sz="1400" i="0" kern="1200">
                        <a:latin typeface="Cambria Math" panose="02040503050406030204" pitchFamily="18" charset="0"/>
                      </a:rPr>
                      <m:t>+</m:t>
                    </m:r>
                    <m:sSub>
                      <m:sSubPr>
                        <m:ctrlPr>
                          <a:rPr lang="fr-FR" sz="1400" i="1" kern="1200">
                            <a:solidFill>
                              <a:srgbClr val="836967"/>
                            </a:solidFill>
                            <a:latin typeface="Cambria Math" panose="02040503050406030204" pitchFamily="18" charset="0"/>
                          </a:rPr>
                        </m:ctrlPr>
                      </m:sSubPr>
                      <m:e>
                        <m:r>
                          <a:rPr lang="fr-FR" sz="1400" i="1" kern="1200">
                            <a:latin typeface="Cambria Math" panose="02040503050406030204" pitchFamily="18" charset="0"/>
                          </a:rPr>
                          <m:t>𝑄</m:t>
                        </m:r>
                      </m:e>
                      <m:sub>
                        <m:r>
                          <a:rPr lang="fr-FR" sz="1400" i="1" kern="1200">
                            <a:latin typeface="Cambria Math" panose="02040503050406030204" pitchFamily="18" charset="0"/>
                          </a:rPr>
                          <m:t>𝑃𝑅𝐶</m:t>
                        </m:r>
                        <m:r>
                          <a:rPr lang="fr-FR" sz="1400" i="0" kern="1200">
                            <a:latin typeface="Cambria Math" panose="02040503050406030204" pitchFamily="18" charset="0"/>
                          </a:rPr>
                          <m:t>1,</m:t>
                        </m:r>
                        <m:r>
                          <a:rPr lang="fr-FR" sz="1400" i="1" kern="1200">
                            <a:latin typeface="Cambria Math" panose="02040503050406030204" pitchFamily="18" charset="0"/>
                          </a:rPr>
                          <m:t>𝑚𝑖𝑛</m:t>
                        </m:r>
                      </m:sub>
                    </m:sSub>
                    <m:r>
                      <a:rPr lang="fr-FR" sz="1400" i="0" kern="1200">
                        <a:latin typeface="Cambria Math" panose="02040503050406030204" pitchFamily="18" charset="0"/>
                      </a:rPr>
                      <m:t>+</m:t>
                    </m:r>
                    <m:sSub>
                      <m:sSubPr>
                        <m:ctrlPr>
                          <a:rPr lang="fr-FR" sz="1400" i="1" kern="1200">
                            <a:solidFill>
                              <a:srgbClr val="836967"/>
                            </a:solidFill>
                            <a:latin typeface="Cambria Math" panose="02040503050406030204" pitchFamily="18" charset="0"/>
                          </a:rPr>
                        </m:ctrlPr>
                      </m:sSubPr>
                      <m:e>
                        <m:r>
                          <a:rPr lang="fr-FR" sz="1400" i="1" kern="1200">
                            <a:latin typeface="Cambria Math" panose="02040503050406030204" pitchFamily="18" charset="0"/>
                          </a:rPr>
                          <m:t>𝑄</m:t>
                        </m:r>
                      </m:e>
                      <m:sub>
                        <m:r>
                          <a:rPr lang="fr-FR" sz="1400" i="1" kern="1200">
                            <a:latin typeface="Cambria Math" panose="02040503050406030204" pitchFamily="18" charset="0"/>
                          </a:rPr>
                          <m:t>𝑝𝑟𝑎</m:t>
                        </m:r>
                        <m:r>
                          <a:rPr lang="fr-FR" sz="1400" i="0" kern="1200">
                            <a:latin typeface="Cambria Math" panose="02040503050406030204" pitchFamily="18" charset="0"/>
                          </a:rPr>
                          <m:t>1</m:t>
                        </m:r>
                      </m:sub>
                    </m:sSub>
                    <m:r>
                      <a:rPr lang="fr-FR" sz="1400" i="0" kern="1200">
                        <a:latin typeface="Cambria Math" panose="02040503050406030204" pitchFamily="18" charset="0"/>
                      </a:rPr>
                      <m:t>+</m:t>
                    </m:r>
                    <m:sSub>
                      <m:sSubPr>
                        <m:ctrlPr>
                          <a:rPr lang="fr-FR" sz="1400" i="1" kern="1200">
                            <a:solidFill>
                              <a:srgbClr val="836967"/>
                            </a:solidFill>
                            <a:latin typeface="Cambria Math" panose="02040503050406030204" pitchFamily="18" charset="0"/>
                          </a:rPr>
                        </m:ctrlPr>
                      </m:sSubPr>
                      <m:e>
                        <m:r>
                          <a:rPr lang="fr-FR" sz="1400" i="1" kern="1200">
                            <a:latin typeface="Cambria Math" panose="02040503050406030204" pitchFamily="18" charset="0"/>
                          </a:rPr>
                          <m:t>𝑄</m:t>
                        </m:r>
                      </m:e>
                      <m:sub>
                        <m:r>
                          <a:rPr lang="fr-FR" sz="1400" i="1" kern="1200">
                            <a:latin typeface="Cambria Math" panose="02040503050406030204" pitchFamily="18" charset="0"/>
                          </a:rPr>
                          <m:t>𝑝𝑟𝑎</m:t>
                        </m:r>
                        <m:r>
                          <a:rPr lang="fr-FR" sz="1400" i="0" kern="1200">
                            <a:latin typeface="Cambria Math" panose="02040503050406030204" pitchFamily="18" charset="0"/>
                          </a:rPr>
                          <m:t>2</m:t>
                        </m:r>
                      </m:sub>
                    </m:sSub>
                    <m:r>
                      <a:rPr lang="fr-FR" sz="1400" i="0" kern="1200">
                        <a:latin typeface="Cambria Math" panose="02040503050406030204" pitchFamily="18" charset="0"/>
                      </a:rPr>
                      <m:t>+</m:t>
                    </m:r>
                    <m:sSub>
                      <m:sSubPr>
                        <m:ctrlPr>
                          <a:rPr lang="fr-FR" sz="1400" i="1" kern="1200">
                            <a:solidFill>
                              <a:srgbClr val="836967"/>
                            </a:solidFill>
                            <a:latin typeface="Cambria Math" panose="02040503050406030204" pitchFamily="18" charset="0"/>
                          </a:rPr>
                        </m:ctrlPr>
                      </m:sSubPr>
                      <m:e>
                        <m:r>
                          <a:rPr lang="fr-FR" sz="1400" i="1" kern="1200">
                            <a:latin typeface="Cambria Math" panose="02040503050406030204" pitchFamily="18" charset="0"/>
                          </a:rPr>
                          <m:t>𝑄</m:t>
                        </m:r>
                      </m:e>
                      <m:sub>
                        <m:r>
                          <a:rPr lang="fr-FR" sz="1400" i="1" kern="1200">
                            <a:latin typeface="Cambria Math" panose="02040503050406030204" pitchFamily="18" charset="0"/>
                          </a:rPr>
                          <m:t>𝑤</m:t>
                        </m:r>
                      </m:sub>
                    </m:sSub>
                  </m:e>
                </m:d>
              </m:oMath>
            </m:oMathPara>
          </a14:m>
          <a:endParaRPr lang="fr-FR" sz="1400" kern="1200" dirty="0"/>
        </a:p>
      </dsp:txBody>
      <dsp:txXfrm>
        <a:off x="4762908" y="47986"/>
        <a:ext cx="6346225" cy="794386"/>
      </dsp:txXfrm>
    </dsp:sp>
    <dsp:sp modelId="{E1D127E6-BB9B-4EDD-944B-1FE5E71E1392}">
      <dsp:nvSpPr>
        <dsp:cNvPr id="0" name=""/>
        <dsp:cNvSpPr/>
      </dsp:nvSpPr>
      <dsp:spPr>
        <a:xfrm rot="2142401">
          <a:off x="3985001" y="1146147"/>
          <a:ext cx="831330" cy="53648"/>
        </a:xfrm>
        <a:custGeom>
          <a:avLst/>
          <a:gdLst/>
          <a:ahLst/>
          <a:cxnLst/>
          <a:rect l="0" t="0" r="0" b="0"/>
          <a:pathLst>
            <a:path>
              <a:moveTo>
                <a:pt x="0" y="26824"/>
              </a:moveTo>
              <a:lnTo>
                <a:pt x="831330" y="26824"/>
              </a:lnTo>
            </a:path>
          </a:pathLst>
        </a:custGeom>
        <a:noFill/>
        <a:ln w="1905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fr-FR" sz="600" kern="1200"/>
        </a:p>
      </dsp:txBody>
      <dsp:txXfrm>
        <a:off x="4379883" y="1152188"/>
        <a:ext cx="41566" cy="41566"/>
      </dsp:txXfrm>
    </dsp:sp>
    <dsp:sp modelId="{E48A0E2A-530D-4AC8-BF03-46790351ED12}">
      <dsp:nvSpPr>
        <dsp:cNvPr id="0" name=""/>
        <dsp:cNvSpPr/>
      </dsp:nvSpPr>
      <dsp:spPr>
        <a:xfrm>
          <a:off x="4738193" y="993660"/>
          <a:ext cx="6395655" cy="843816"/>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m:rPr>
                    <m:sty m:val="p"/>
                  </m:rPr>
                  <a:rPr lang="fr-FR" sz="1400" b="0" i="0" kern="1200" smtClean="0">
                    <a:latin typeface="Cambria Math" panose="02040503050406030204" pitchFamily="18" charset="0"/>
                  </a:rPr>
                  <m:t>A</m:t>
                </m:r>
                <m:r>
                  <a:rPr lang="fr-FR" sz="1400" b="0" i="0" kern="1200" smtClean="0">
                    <a:latin typeface="Cambria Math" panose="02040503050406030204" pitchFamily="18" charset="0"/>
                  </a:rPr>
                  <m:t>2 : 1.0</m:t>
                </m:r>
                <m:d>
                  <m:dPr>
                    <m:ctrlPr>
                      <a:rPr lang="fr-FR" sz="1400" i="1" kern="1200">
                        <a:latin typeface="Cambria Math" panose="02040503050406030204" pitchFamily="18" charset="0"/>
                      </a:rPr>
                    </m:ctrlPr>
                  </m:dPr>
                  <m:e>
                    <m:sSub>
                      <m:sSubPr>
                        <m:ctrlPr>
                          <a:rPr lang="fr-FR" sz="1400" i="1" kern="1200">
                            <a:solidFill>
                              <a:srgbClr val="836967"/>
                            </a:solidFill>
                            <a:latin typeface="Cambria Math" panose="02040503050406030204" pitchFamily="18" charset="0"/>
                          </a:rPr>
                        </m:ctrlPr>
                      </m:sSubPr>
                      <m:e>
                        <m:r>
                          <a:rPr lang="fr-FR" sz="1400" i="1" kern="1200">
                            <a:latin typeface="Cambria Math" panose="02040503050406030204" pitchFamily="18" charset="0"/>
                          </a:rPr>
                          <m:t>𝐺</m:t>
                        </m:r>
                      </m:e>
                      <m:sub>
                        <m:r>
                          <m:rPr>
                            <m:sty m:val="p"/>
                          </m:rPr>
                          <a:rPr lang="fr-FR" sz="1400" i="0" kern="1200">
                            <a:latin typeface="Cambria Math" panose="02040503050406030204" pitchFamily="18" charset="0"/>
                          </a:rPr>
                          <m:t>max</m:t>
                        </m:r>
                      </m:sub>
                    </m:sSub>
                    <m:r>
                      <a:rPr lang="fr-FR" sz="1400" i="0" kern="1200">
                        <a:latin typeface="Cambria Math" panose="02040503050406030204" pitchFamily="18" charset="0"/>
                      </a:rPr>
                      <m:t>+</m:t>
                    </m:r>
                    <m:sSub>
                      <m:sSubPr>
                        <m:ctrlPr>
                          <a:rPr lang="fr-FR" sz="1400" i="1" kern="1200">
                            <a:solidFill>
                              <a:srgbClr val="836967"/>
                            </a:solidFill>
                            <a:latin typeface="Cambria Math" panose="02040503050406030204" pitchFamily="18" charset="0"/>
                          </a:rPr>
                        </m:ctrlPr>
                      </m:sSubPr>
                      <m:e>
                        <m:r>
                          <a:rPr lang="fr-FR" sz="1400" i="1" kern="1200">
                            <a:latin typeface="Cambria Math" panose="02040503050406030204" pitchFamily="18" charset="0"/>
                          </a:rPr>
                          <m:t>𝐺</m:t>
                        </m:r>
                      </m:e>
                      <m:sub>
                        <m:r>
                          <a:rPr lang="fr-FR" sz="1400" i="1" kern="1200">
                            <a:latin typeface="Cambria Math" panose="02040503050406030204" pitchFamily="18" charset="0"/>
                          </a:rPr>
                          <m:t>𝑚𝑖𝑛</m:t>
                        </m:r>
                      </m:sub>
                    </m:sSub>
                  </m:e>
                </m:d>
                <m:r>
                  <a:rPr lang="fr-FR" sz="1400" i="0" kern="1200">
                    <a:latin typeface="Cambria Math" panose="02040503050406030204" pitchFamily="18" charset="0"/>
                  </a:rPr>
                  <m:t>+1.35</m:t>
                </m:r>
                <m:d>
                  <m:dPr>
                    <m:ctrlPr>
                      <a:rPr lang="fr-FR" sz="1400" i="1" kern="1200">
                        <a:latin typeface="Cambria Math" panose="02040503050406030204" pitchFamily="18" charset="0"/>
                      </a:rPr>
                    </m:ctrlPr>
                  </m:dPr>
                  <m:e>
                    <m:sSub>
                      <m:sSubPr>
                        <m:ctrlPr>
                          <a:rPr lang="fr-FR" sz="1400" i="1" kern="1200">
                            <a:solidFill>
                              <a:srgbClr val="836967"/>
                            </a:solidFill>
                            <a:latin typeface="Cambria Math" panose="02040503050406030204" pitchFamily="18" charset="0"/>
                          </a:rPr>
                        </m:ctrlPr>
                      </m:sSubPr>
                      <m:e>
                        <m:r>
                          <a:rPr lang="fr-FR" sz="1400" i="1" kern="1200">
                            <a:latin typeface="Cambria Math" panose="02040503050406030204" pitchFamily="18" charset="0"/>
                          </a:rPr>
                          <m:t>𝑄</m:t>
                        </m:r>
                      </m:e>
                      <m:sub>
                        <m:r>
                          <a:rPr lang="fr-FR" sz="1400" i="1" kern="1200">
                            <a:latin typeface="Cambria Math" panose="02040503050406030204" pitchFamily="18" charset="0"/>
                          </a:rPr>
                          <m:t>𝑃𝑅𝐶</m:t>
                        </m:r>
                        <m:r>
                          <a:rPr lang="fr-FR" sz="1400" i="0" kern="1200">
                            <a:latin typeface="Cambria Math" panose="02040503050406030204" pitchFamily="18" charset="0"/>
                          </a:rPr>
                          <m:t>1,</m:t>
                        </m:r>
                        <m:r>
                          <a:rPr lang="fr-FR" sz="1400" i="1" kern="1200">
                            <a:latin typeface="Cambria Math" panose="02040503050406030204" pitchFamily="18" charset="0"/>
                          </a:rPr>
                          <m:t>𝑚𝑎𝑥</m:t>
                        </m:r>
                      </m:sub>
                    </m:sSub>
                    <m:r>
                      <a:rPr lang="fr-FR" sz="1400" i="0" kern="1200">
                        <a:latin typeface="Cambria Math" panose="02040503050406030204" pitchFamily="18" charset="0"/>
                      </a:rPr>
                      <m:t>+</m:t>
                    </m:r>
                    <m:sSub>
                      <m:sSubPr>
                        <m:ctrlPr>
                          <a:rPr lang="fr-FR" sz="1400" i="1" kern="1200">
                            <a:solidFill>
                              <a:srgbClr val="836967"/>
                            </a:solidFill>
                            <a:latin typeface="Cambria Math" panose="02040503050406030204" pitchFamily="18" charset="0"/>
                          </a:rPr>
                        </m:ctrlPr>
                      </m:sSubPr>
                      <m:e>
                        <m:r>
                          <a:rPr lang="fr-FR" sz="1400" i="1" kern="1200">
                            <a:latin typeface="Cambria Math" panose="02040503050406030204" pitchFamily="18" charset="0"/>
                          </a:rPr>
                          <m:t>𝑄</m:t>
                        </m:r>
                      </m:e>
                      <m:sub>
                        <m:r>
                          <a:rPr lang="fr-FR" sz="1400" i="1" kern="1200">
                            <a:latin typeface="Cambria Math" panose="02040503050406030204" pitchFamily="18" charset="0"/>
                          </a:rPr>
                          <m:t>𝑃𝑅𝐶</m:t>
                        </m:r>
                        <m:r>
                          <a:rPr lang="fr-FR" sz="1400" i="0" kern="1200">
                            <a:latin typeface="Cambria Math" panose="02040503050406030204" pitchFamily="18" charset="0"/>
                          </a:rPr>
                          <m:t>1,</m:t>
                        </m:r>
                        <m:r>
                          <a:rPr lang="fr-FR" sz="1400" i="1" kern="1200">
                            <a:latin typeface="Cambria Math" panose="02040503050406030204" pitchFamily="18" charset="0"/>
                          </a:rPr>
                          <m:t>𝑚𝑖𝑛</m:t>
                        </m:r>
                      </m:sub>
                    </m:sSub>
                    <m:r>
                      <a:rPr lang="fr-FR" sz="1400" i="0" kern="1200">
                        <a:latin typeface="Cambria Math" panose="02040503050406030204" pitchFamily="18" charset="0"/>
                      </a:rPr>
                      <m:t>+</m:t>
                    </m:r>
                    <m:sSub>
                      <m:sSubPr>
                        <m:ctrlPr>
                          <a:rPr lang="fr-FR" sz="1400" i="1" kern="1200">
                            <a:solidFill>
                              <a:srgbClr val="836967"/>
                            </a:solidFill>
                            <a:latin typeface="Cambria Math" panose="02040503050406030204" pitchFamily="18" charset="0"/>
                          </a:rPr>
                        </m:ctrlPr>
                      </m:sSubPr>
                      <m:e>
                        <m:r>
                          <a:rPr lang="fr-FR" sz="1400" i="1" kern="1200">
                            <a:latin typeface="Cambria Math" panose="02040503050406030204" pitchFamily="18" charset="0"/>
                          </a:rPr>
                          <m:t>𝑄</m:t>
                        </m:r>
                      </m:e>
                      <m:sub>
                        <m:r>
                          <a:rPr lang="fr-FR" sz="1400" i="1" kern="1200">
                            <a:latin typeface="Cambria Math" panose="02040503050406030204" pitchFamily="18" charset="0"/>
                          </a:rPr>
                          <m:t>𝑝𝑟𝑎</m:t>
                        </m:r>
                        <m:r>
                          <a:rPr lang="fr-FR" sz="1400" i="0" kern="1200">
                            <a:latin typeface="Cambria Math" panose="02040503050406030204" pitchFamily="18" charset="0"/>
                          </a:rPr>
                          <m:t>1</m:t>
                        </m:r>
                      </m:sub>
                    </m:sSub>
                    <m:r>
                      <a:rPr lang="fr-FR" sz="1400" i="0" kern="1200">
                        <a:latin typeface="Cambria Math" panose="02040503050406030204" pitchFamily="18" charset="0"/>
                      </a:rPr>
                      <m:t>+</m:t>
                    </m:r>
                    <m:sSub>
                      <m:sSubPr>
                        <m:ctrlPr>
                          <a:rPr lang="fr-FR" sz="1400" i="1" kern="1200">
                            <a:solidFill>
                              <a:srgbClr val="836967"/>
                            </a:solidFill>
                            <a:latin typeface="Cambria Math" panose="02040503050406030204" pitchFamily="18" charset="0"/>
                          </a:rPr>
                        </m:ctrlPr>
                      </m:sSubPr>
                      <m:e>
                        <m:r>
                          <a:rPr lang="fr-FR" sz="1400" i="1" kern="1200">
                            <a:latin typeface="Cambria Math" panose="02040503050406030204" pitchFamily="18" charset="0"/>
                          </a:rPr>
                          <m:t>𝑄</m:t>
                        </m:r>
                      </m:e>
                      <m:sub>
                        <m:r>
                          <a:rPr lang="fr-FR" sz="1400" i="1" kern="1200">
                            <a:latin typeface="Cambria Math" panose="02040503050406030204" pitchFamily="18" charset="0"/>
                          </a:rPr>
                          <m:t>𝑝𝑟𝑎</m:t>
                        </m:r>
                        <m:r>
                          <a:rPr lang="fr-FR" sz="1400" i="0" kern="1200">
                            <a:latin typeface="Cambria Math" panose="02040503050406030204" pitchFamily="18" charset="0"/>
                          </a:rPr>
                          <m:t>2</m:t>
                        </m:r>
                      </m:sub>
                    </m:sSub>
                    <m:r>
                      <a:rPr lang="fr-FR" sz="1400" i="0" kern="1200">
                        <a:latin typeface="Cambria Math" panose="02040503050406030204" pitchFamily="18" charset="0"/>
                      </a:rPr>
                      <m:t>+</m:t>
                    </m:r>
                    <m:sSub>
                      <m:sSubPr>
                        <m:ctrlPr>
                          <a:rPr lang="fr-FR" sz="1400" i="1" kern="1200">
                            <a:solidFill>
                              <a:srgbClr val="836967"/>
                            </a:solidFill>
                            <a:latin typeface="Cambria Math" panose="02040503050406030204" pitchFamily="18" charset="0"/>
                          </a:rPr>
                        </m:ctrlPr>
                      </m:sSubPr>
                      <m:e>
                        <m:r>
                          <a:rPr lang="fr-FR" sz="1400" i="1" kern="1200">
                            <a:latin typeface="Cambria Math" panose="02040503050406030204" pitchFamily="18" charset="0"/>
                          </a:rPr>
                          <m:t>𝑄</m:t>
                        </m:r>
                      </m:e>
                      <m:sub>
                        <m:r>
                          <a:rPr lang="fr-FR" sz="1400" i="1" kern="1200">
                            <a:latin typeface="Cambria Math" panose="02040503050406030204" pitchFamily="18" charset="0"/>
                          </a:rPr>
                          <m:t>𝑤</m:t>
                        </m:r>
                      </m:sub>
                    </m:sSub>
                  </m:e>
                </m:d>
              </m:oMath>
            </m:oMathPara>
          </a14:m>
          <a:endParaRPr lang="fr-FR" sz="1400" kern="1200" dirty="0"/>
        </a:p>
      </dsp:txBody>
      <dsp:txXfrm>
        <a:off x="4762908" y="1018375"/>
        <a:ext cx="6346225" cy="794386"/>
      </dsp:txXfrm>
    </dsp:sp>
    <dsp:sp modelId="{D3B4FF15-5E87-4161-AF5F-A7B51B6A8F5E}">
      <dsp:nvSpPr>
        <dsp:cNvPr id="0" name=""/>
        <dsp:cNvSpPr/>
      </dsp:nvSpPr>
      <dsp:spPr>
        <a:xfrm rot="2829178">
          <a:off x="1541650" y="1995237"/>
          <a:ext cx="992661" cy="53648"/>
        </a:xfrm>
        <a:custGeom>
          <a:avLst/>
          <a:gdLst/>
          <a:ahLst/>
          <a:cxnLst/>
          <a:rect l="0" t="0" r="0" b="0"/>
          <a:pathLst>
            <a:path>
              <a:moveTo>
                <a:pt x="0" y="26824"/>
              </a:moveTo>
              <a:lnTo>
                <a:pt x="992661" y="26824"/>
              </a:lnTo>
            </a:path>
          </a:pathLst>
        </a:custGeom>
        <a:noFill/>
        <a:ln w="1905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fr-FR" sz="600" kern="1200"/>
        </a:p>
      </dsp:txBody>
      <dsp:txXfrm>
        <a:off x="2013164" y="1997245"/>
        <a:ext cx="49633" cy="49633"/>
      </dsp:txXfrm>
    </dsp:sp>
    <dsp:sp modelId="{2D2EF61B-E711-4B16-9EF5-B817C3F44426}">
      <dsp:nvSpPr>
        <dsp:cNvPr id="0" name=""/>
        <dsp:cNvSpPr/>
      </dsp:nvSpPr>
      <dsp:spPr>
        <a:xfrm>
          <a:off x="2375507" y="1964049"/>
          <a:ext cx="1687632" cy="843816"/>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i="0" kern="1200" dirty="0"/>
            <a:t>accidentelles de construction (type B)</a:t>
          </a:r>
          <a:endParaRPr lang="fr-FR" sz="1200" kern="1200" dirty="0"/>
        </a:p>
      </dsp:txBody>
      <dsp:txXfrm>
        <a:off x="2400222" y="1988764"/>
        <a:ext cx="1638202" cy="794386"/>
      </dsp:txXfrm>
    </dsp:sp>
    <dsp:sp modelId="{1E525CA5-A15A-4A59-BD87-6DAB57CD0ECC}">
      <dsp:nvSpPr>
        <dsp:cNvPr id="0" name=""/>
        <dsp:cNvSpPr/>
      </dsp:nvSpPr>
      <dsp:spPr>
        <a:xfrm>
          <a:off x="4063140" y="2359133"/>
          <a:ext cx="675053" cy="53648"/>
        </a:xfrm>
        <a:custGeom>
          <a:avLst/>
          <a:gdLst/>
          <a:ahLst/>
          <a:cxnLst/>
          <a:rect l="0" t="0" r="0" b="0"/>
          <a:pathLst>
            <a:path>
              <a:moveTo>
                <a:pt x="0" y="26824"/>
              </a:moveTo>
              <a:lnTo>
                <a:pt x="675053" y="26824"/>
              </a:lnTo>
            </a:path>
          </a:pathLst>
        </a:custGeom>
        <a:noFill/>
        <a:ln w="1905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fr-FR" sz="600" kern="1200"/>
        </a:p>
      </dsp:txBody>
      <dsp:txXfrm>
        <a:off x="4383790" y="2369081"/>
        <a:ext cx="33752" cy="33752"/>
      </dsp:txXfrm>
    </dsp:sp>
    <dsp:sp modelId="{8C356399-1547-41C6-9AB4-2D04B21A30D1}">
      <dsp:nvSpPr>
        <dsp:cNvPr id="0" name=""/>
        <dsp:cNvSpPr/>
      </dsp:nvSpPr>
      <dsp:spPr>
        <a:xfrm>
          <a:off x="4738193" y="1964049"/>
          <a:ext cx="6395655" cy="843816"/>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fr-FR" sz="1400" b="0" i="1" kern="1200" smtClean="0">
                    <a:solidFill>
                      <a:schemeClr val="tx2"/>
                    </a:solidFill>
                    <a:latin typeface="Cambria Math" panose="02040503050406030204" pitchFamily="18" charset="0"/>
                  </a:rPr>
                  <m:t>𝐵</m:t>
                </m:r>
                <m:r>
                  <a:rPr lang="fr-FR" sz="1400" b="0" i="1" kern="1200" smtClean="0">
                    <a:solidFill>
                      <a:schemeClr val="tx2"/>
                    </a:solidFill>
                    <a:latin typeface="Cambria Math" panose="02040503050406030204" pitchFamily="18" charset="0"/>
                  </a:rPr>
                  <m:t> : </m:t>
                </m:r>
                <m:d>
                  <m:dPr>
                    <m:ctrlPr>
                      <a:rPr lang="fr-FR" sz="1400" i="1" kern="1200" smtClean="0">
                        <a:solidFill>
                          <a:schemeClr val="tx2"/>
                        </a:solidFill>
                        <a:latin typeface="Cambria Math" panose="02040503050406030204" pitchFamily="18" charset="0"/>
                      </a:rPr>
                    </m:ctrlPr>
                  </m:dPr>
                  <m:e>
                    <m:sSub>
                      <m:sSubPr>
                        <m:ctrlPr>
                          <a:rPr lang="fr-FR" sz="1400" i="1" kern="1200">
                            <a:solidFill>
                              <a:schemeClr val="tx2"/>
                            </a:solidFill>
                            <a:latin typeface="Cambria Math" panose="02040503050406030204" pitchFamily="18" charset="0"/>
                          </a:rPr>
                        </m:ctrlPr>
                      </m:sSubPr>
                      <m:e>
                        <m:r>
                          <a:rPr lang="fr-FR" sz="1400" i="1" kern="1200">
                            <a:solidFill>
                              <a:schemeClr val="tx2"/>
                            </a:solidFill>
                            <a:latin typeface="Cambria Math" panose="02040503050406030204" pitchFamily="18" charset="0"/>
                          </a:rPr>
                          <m:t>𝐺</m:t>
                        </m:r>
                      </m:e>
                      <m:sub>
                        <m:r>
                          <m:rPr>
                            <m:sty m:val="p"/>
                          </m:rPr>
                          <a:rPr lang="fr-FR" sz="1400" i="0" kern="1200">
                            <a:solidFill>
                              <a:schemeClr val="tx2"/>
                            </a:solidFill>
                            <a:latin typeface="Cambria Math" panose="02040503050406030204" pitchFamily="18" charset="0"/>
                          </a:rPr>
                          <m:t>max</m:t>
                        </m:r>
                      </m:sub>
                    </m:sSub>
                    <m:r>
                      <a:rPr lang="fr-FR" sz="1400" i="0" kern="1200">
                        <a:solidFill>
                          <a:schemeClr val="tx2"/>
                        </a:solidFill>
                        <a:latin typeface="Cambria Math" panose="02040503050406030204" pitchFamily="18" charset="0"/>
                      </a:rPr>
                      <m:t>+</m:t>
                    </m:r>
                    <m:sSub>
                      <m:sSubPr>
                        <m:ctrlPr>
                          <a:rPr lang="fr-FR" sz="1400" i="1" kern="1200">
                            <a:solidFill>
                              <a:schemeClr val="tx2"/>
                            </a:solidFill>
                            <a:latin typeface="Cambria Math" panose="02040503050406030204" pitchFamily="18" charset="0"/>
                          </a:rPr>
                        </m:ctrlPr>
                      </m:sSubPr>
                      <m:e>
                        <m:r>
                          <a:rPr lang="fr-FR" sz="1400" i="1" kern="1200">
                            <a:solidFill>
                              <a:schemeClr val="tx2"/>
                            </a:solidFill>
                            <a:latin typeface="Cambria Math" panose="02040503050406030204" pitchFamily="18" charset="0"/>
                          </a:rPr>
                          <m:t>𝐺</m:t>
                        </m:r>
                      </m:e>
                      <m:sub>
                        <m:r>
                          <a:rPr lang="fr-FR" sz="1400" i="1" kern="1200">
                            <a:solidFill>
                              <a:schemeClr val="tx2"/>
                            </a:solidFill>
                            <a:latin typeface="Cambria Math" panose="02040503050406030204" pitchFamily="18" charset="0"/>
                          </a:rPr>
                          <m:t>𝑚𝑖𝑛</m:t>
                        </m:r>
                      </m:sub>
                    </m:sSub>
                  </m:e>
                </m:d>
                <m:r>
                  <a:rPr lang="fr-FR" sz="1400" i="0" kern="1200">
                    <a:solidFill>
                      <a:schemeClr val="tx2"/>
                    </a:solidFill>
                    <a:latin typeface="Cambria Math" panose="02040503050406030204" pitchFamily="18" charset="0"/>
                  </a:rPr>
                  <m:t>+</m:t>
                </m:r>
                <m:sSub>
                  <m:sSubPr>
                    <m:ctrlPr>
                      <a:rPr lang="fr-FR" sz="1400" i="1" kern="1200">
                        <a:solidFill>
                          <a:schemeClr val="tx2"/>
                        </a:solidFill>
                        <a:latin typeface="Cambria Math" panose="02040503050406030204" pitchFamily="18" charset="0"/>
                      </a:rPr>
                    </m:ctrlPr>
                  </m:sSubPr>
                  <m:e>
                    <m:r>
                      <a:rPr lang="fr-FR" sz="1400" i="1" kern="1200">
                        <a:solidFill>
                          <a:schemeClr val="tx2"/>
                        </a:solidFill>
                        <a:latin typeface="Cambria Math" panose="02040503050406030204" pitchFamily="18" charset="0"/>
                      </a:rPr>
                      <m:t>𝐹</m:t>
                    </m:r>
                  </m:e>
                  <m:sub>
                    <m:r>
                      <a:rPr lang="fr-FR" sz="1400" i="1" kern="1200">
                        <a:solidFill>
                          <a:schemeClr val="tx2"/>
                        </a:solidFill>
                        <a:latin typeface="Cambria Math" panose="02040503050406030204" pitchFamily="18" charset="0"/>
                      </a:rPr>
                      <m:t>𝐴</m:t>
                    </m:r>
                  </m:sub>
                </m:sSub>
                <m:r>
                  <a:rPr lang="fr-FR" sz="1400" i="0" kern="1200">
                    <a:solidFill>
                      <a:schemeClr val="tx2"/>
                    </a:solidFill>
                    <a:latin typeface="Cambria Math" panose="02040503050406030204" pitchFamily="18" charset="0"/>
                  </a:rPr>
                  <m:t>+</m:t>
                </m:r>
                <m:d>
                  <m:dPr>
                    <m:ctrlPr>
                      <a:rPr lang="fr-FR" sz="1400" i="1" kern="1200">
                        <a:solidFill>
                          <a:schemeClr val="tx2"/>
                        </a:solidFill>
                        <a:latin typeface="Cambria Math" panose="02040503050406030204" pitchFamily="18" charset="0"/>
                      </a:rPr>
                    </m:ctrlPr>
                  </m:dPr>
                  <m:e>
                    <m:sSub>
                      <m:sSubPr>
                        <m:ctrlPr>
                          <a:rPr lang="fr-FR" sz="1400" i="1" kern="1200">
                            <a:solidFill>
                              <a:schemeClr val="tx2"/>
                            </a:solidFill>
                            <a:latin typeface="Cambria Math" panose="02040503050406030204" pitchFamily="18" charset="0"/>
                          </a:rPr>
                        </m:ctrlPr>
                      </m:sSubPr>
                      <m:e>
                        <m:r>
                          <a:rPr lang="fr-FR" sz="1400" i="1" kern="1200">
                            <a:solidFill>
                              <a:schemeClr val="tx2"/>
                            </a:solidFill>
                            <a:latin typeface="Cambria Math" panose="02040503050406030204" pitchFamily="18" charset="0"/>
                          </a:rPr>
                          <m:t>𝑄</m:t>
                        </m:r>
                      </m:e>
                      <m:sub>
                        <m:r>
                          <a:rPr lang="fr-FR" sz="1400" i="1" kern="1200">
                            <a:solidFill>
                              <a:schemeClr val="tx2"/>
                            </a:solidFill>
                            <a:latin typeface="Cambria Math" panose="02040503050406030204" pitchFamily="18" charset="0"/>
                          </a:rPr>
                          <m:t>𝑃𝑅𝐶</m:t>
                        </m:r>
                        <m:r>
                          <a:rPr lang="fr-FR" sz="1400" i="0" kern="1200">
                            <a:solidFill>
                              <a:schemeClr val="tx2"/>
                            </a:solidFill>
                            <a:latin typeface="Cambria Math" panose="02040503050406030204" pitchFamily="18" charset="0"/>
                          </a:rPr>
                          <m:t>1,</m:t>
                        </m:r>
                        <m:r>
                          <a:rPr lang="fr-FR" sz="1400" i="1" kern="1200">
                            <a:solidFill>
                              <a:schemeClr val="tx2"/>
                            </a:solidFill>
                            <a:latin typeface="Cambria Math" panose="02040503050406030204" pitchFamily="18" charset="0"/>
                          </a:rPr>
                          <m:t>𝑚𝑎𝑥</m:t>
                        </m:r>
                      </m:sub>
                    </m:sSub>
                    <m:r>
                      <a:rPr lang="fr-FR" sz="1400" i="0" kern="1200">
                        <a:solidFill>
                          <a:schemeClr val="tx2"/>
                        </a:solidFill>
                        <a:latin typeface="Cambria Math" panose="02040503050406030204" pitchFamily="18" charset="0"/>
                      </a:rPr>
                      <m:t>+</m:t>
                    </m:r>
                    <m:sSub>
                      <m:sSubPr>
                        <m:ctrlPr>
                          <a:rPr lang="fr-FR" sz="1400" i="1" kern="1200">
                            <a:solidFill>
                              <a:schemeClr val="tx2"/>
                            </a:solidFill>
                            <a:latin typeface="Cambria Math" panose="02040503050406030204" pitchFamily="18" charset="0"/>
                          </a:rPr>
                        </m:ctrlPr>
                      </m:sSubPr>
                      <m:e>
                        <m:r>
                          <a:rPr lang="fr-FR" sz="1400" i="1" kern="1200">
                            <a:solidFill>
                              <a:schemeClr val="tx2"/>
                            </a:solidFill>
                            <a:latin typeface="Cambria Math" panose="02040503050406030204" pitchFamily="18" charset="0"/>
                          </a:rPr>
                          <m:t>𝑄</m:t>
                        </m:r>
                      </m:e>
                      <m:sub>
                        <m:r>
                          <a:rPr lang="fr-FR" sz="1400" i="1" kern="1200">
                            <a:solidFill>
                              <a:schemeClr val="tx2"/>
                            </a:solidFill>
                            <a:latin typeface="Cambria Math" panose="02040503050406030204" pitchFamily="18" charset="0"/>
                          </a:rPr>
                          <m:t>𝑃𝑅𝐶</m:t>
                        </m:r>
                        <m:r>
                          <a:rPr lang="fr-FR" sz="1400" i="0" kern="1200">
                            <a:solidFill>
                              <a:schemeClr val="tx2"/>
                            </a:solidFill>
                            <a:latin typeface="Cambria Math" panose="02040503050406030204" pitchFamily="18" charset="0"/>
                          </a:rPr>
                          <m:t>1,</m:t>
                        </m:r>
                        <m:r>
                          <a:rPr lang="fr-FR" sz="1400" i="1" kern="1200">
                            <a:solidFill>
                              <a:schemeClr val="tx2"/>
                            </a:solidFill>
                            <a:latin typeface="Cambria Math" panose="02040503050406030204" pitchFamily="18" charset="0"/>
                          </a:rPr>
                          <m:t>𝑚𝑖𝑛</m:t>
                        </m:r>
                      </m:sub>
                    </m:sSub>
                    <m:r>
                      <a:rPr lang="fr-FR" sz="1400" i="0" kern="1200">
                        <a:solidFill>
                          <a:schemeClr val="tx2"/>
                        </a:solidFill>
                        <a:latin typeface="Cambria Math" panose="02040503050406030204" pitchFamily="18" charset="0"/>
                      </a:rPr>
                      <m:t>+</m:t>
                    </m:r>
                    <m:sSub>
                      <m:sSubPr>
                        <m:ctrlPr>
                          <a:rPr lang="fr-FR" sz="1400" i="1" kern="1200">
                            <a:solidFill>
                              <a:schemeClr val="tx2"/>
                            </a:solidFill>
                            <a:latin typeface="Cambria Math" panose="02040503050406030204" pitchFamily="18" charset="0"/>
                          </a:rPr>
                        </m:ctrlPr>
                      </m:sSubPr>
                      <m:e>
                        <m:r>
                          <a:rPr lang="fr-FR" sz="1400" i="1" kern="1200">
                            <a:solidFill>
                              <a:schemeClr val="tx2"/>
                            </a:solidFill>
                            <a:latin typeface="Cambria Math" panose="02040503050406030204" pitchFamily="18" charset="0"/>
                          </a:rPr>
                          <m:t>𝑄</m:t>
                        </m:r>
                      </m:e>
                      <m:sub>
                        <m:r>
                          <a:rPr lang="fr-FR" sz="1400" i="1" kern="1200">
                            <a:solidFill>
                              <a:schemeClr val="tx2"/>
                            </a:solidFill>
                            <a:latin typeface="Cambria Math" panose="02040503050406030204" pitchFamily="18" charset="0"/>
                          </a:rPr>
                          <m:t>𝑝𝑟𝑎</m:t>
                        </m:r>
                        <m:r>
                          <a:rPr lang="fr-FR" sz="1400" i="0" kern="1200">
                            <a:solidFill>
                              <a:schemeClr val="tx2"/>
                            </a:solidFill>
                            <a:latin typeface="Cambria Math" panose="02040503050406030204" pitchFamily="18" charset="0"/>
                          </a:rPr>
                          <m:t>1</m:t>
                        </m:r>
                      </m:sub>
                    </m:sSub>
                    <m:r>
                      <a:rPr lang="fr-FR" sz="1400" i="0" kern="1200">
                        <a:solidFill>
                          <a:schemeClr val="tx2"/>
                        </a:solidFill>
                        <a:latin typeface="Cambria Math" panose="02040503050406030204" pitchFamily="18" charset="0"/>
                      </a:rPr>
                      <m:t>+</m:t>
                    </m:r>
                    <m:sSub>
                      <m:sSubPr>
                        <m:ctrlPr>
                          <a:rPr lang="fr-FR" sz="1400" i="1" kern="1200">
                            <a:solidFill>
                              <a:schemeClr val="tx2"/>
                            </a:solidFill>
                            <a:latin typeface="Cambria Math" panose="02040503050406030204" pitchFamily="18" charset="0"/>
                          </a:rPr>
                        </m:ctrlPr>
                      </m:sSubPr>
                      <m:e>
                        <m:r>
                          <a:rPr lang="fr-FR" sz="1400" i="1" kern="1200">
                            <a:solidFill>
                              <a:schemeClr val="tx2"/>
                            </a:solidFill>
                            <a:latin typeface="Cambria Math" panose="02040503050406030204" pitchFamily="18" charset="0"/>
                          </a:rPr>
                          <m:t>𝑄</m:t>
                        </m:r>
                      </m:e>
                      <m:sub>
                        <m:r>
                          <a:rPr lang="fr-FR" sz="1400" i="1" kern="1200">
                            <a:solidFill>
                              <a:schemeClr val="tx2"/>
                            </a:solidFill>
                            <a:latin typeface="Cambria Math" panose="02040503050406030204" pitchFamily="18" charset="0"/>
                          </a:rPr>
                          <m:t>𝑝𝑟𝑎</m:t>
                        </m:r>
                        <m:r>
                          <a:rPr lang="fr-FR" sz="1400" i="0" kern="1200">
                            <a:solidFill>
                              <a:schemeClr val="tx2"/>
                            </a:solidFill>
                            <a:latin typeface="Cambria Math" panose="02040503050406030204" pitchFamily="18" charset="0"/>
                          </a:rPr>
                          <m:t>2</m:t>
                        </m:r>
                      </m:sub>
                    </m:sSub>
                  </m:e>
                </m:d>
              </m:oMath>
            </m:oMathPara>
          </a14:m>
          <a:endParaRPr lang="fr-FR" sz="1400" kern="1200" dirty="0">
            <a:solidFill>
              <a:schemeClr val="tx2"/>
            </a:solidFill>
          </a:endParaRPr>
        </a:p>
      </dsp:txBody>
      <dsp:txXfrm>
        <a:off x="4762908" y="1988764"/>
        <a:ext cx="6346225" cy="794386"/>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51783D0-916C-4791-85F5-173B5EB65843}"/>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45D06457-A018-4C4D-AD82-4C453BF49BB5}"/>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6864DE82-F55F-44A4-8C1C-8A2440A63B4A}" type="datetimeFigureOut">
              <a:rPr lang="fr-FR" smtClean="0"/>
              <a:t>14/07/2021</a:t>
            </a:fld>
            <a:endParaRPr lang="fr-FR"/>
          </a:p>
        </p:txBody>
      </p:sp>
      <p:sp>
        <p:nvSpPr>
          <p:cNvPr id="4" name="Espace réservé du pied de page 3">
            <a:extLst>
              <a:ext uri="{FF2B5EF4-FFF2-40B4-BE49-F238E27FC236}">
                <a16:creationId xmlns:a16="http://schemas.microsoft.com/office/drawing/2014/main" id="{EA2CE6D8-C450-4B84-96F7-957A065FE2E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FBF3CE28-31CB-4FA5-9016-57FADFB3CE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DD03D3-588E-431F-9627-2B01299E550C}" type="slidenum">
              <a:rPr lang="fr-FR" smtClean="0"/>
              <a:t>‹N°›</a:t>
            </a:fld>
            <a:endParaRPr lang="fr-FR"/>
          </a:p>
        </p:txBody>
      </p:sp>
    </p:spTree>
    <p:extLst>
      <p:ext uri="{BB962C8B-B14F-4D97-AF65-F5344CB8AC3E}">
        <p14:creationId xmlns:p14="http://schemas.microsoft.com/office/powerpoint/2010/main" val="33346346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CAA30396-ED5A-4660-9A04-C4B226F247EC}" type="datetimeFigureOut">
              <a:rPr lang="fr-FR" smtClean="0"/>
              <a:t>14/07/2021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AC9757-EC08-4DDC-B78C-EEB7FDC92DD8}" type="slidenum">
              <a:rPr lang="fr-FR" smtClean="0"/>
              <a:t>‹N°›</a:t>
            </a:fld>
            <a:endParaRPr lang="fr-FR"/>
          </a:p>
        </p:txBody>
      </p:sp>
    </p:spTree>
    <p:extLst>
      <p:ext uri="{BB962C8B-B14F-4D97-AF65-F5344CB8AC3E}">
        <p14:creationId xmlns:p14="http://schemas.microsoft.com/office/powerpoint/2010/main" val="17546856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dirty="0"/>
              <a:t>Bonjour Monsieur le </a:t>
            </a:r>
            <a:r>
              <a:rPr lang="fr-FR" noProof="0" dirty="0" err="1"/>
              <a:t>president</a:t>
            </a:r>
            <a:r>
              <a:rPr lang="fr-FR" noProof="0" dirty="0"/>
              <a:t>, messieurs et mesdames les </a:t>
            </a:r>
            <a:r>
              <a:rPr lang="fr-FR" noProof="0" dirty="0" err="1"/>
              <a:t>members</a:t>
            </a:r>
            <a:r>
              <a:rPr lang="fr-FR" noProof="0" dirty="0"/>
              <a:t> de jury. Je m’appelle fares frikha et je suis un </a:t>
            </a:r>
            <a:r>
              <a:rPr lang="fr-FR" noProof="0" dirty="0" err="1"/>
              <a:t>eleve</a:t>
            </a:r>
            <a:r>
              <a:rPr lang="fr-FR" noProof="0" dirty="0"/>
              <a:t> </a:t>
            </a:r>
            <a:r>
              <a:rPr lang="fr-FR" noProof="0" dirty="0" err="1"/>
              <a:t>ing</a:t>
            </a:r>
            <a:r>
              <a:rPr lang="fr-FR" noProof="0" dirty="0"/>
              <a:t> à l’ENIT. </a:t>
            </a:r>
          </a:p>
          <a:p>
            <a:r>
              <a:rPr lang="fr-FR" noProof="0" dirty="0"/>
              <a:t>Tout d’abord, je tiens à vous remercier pour l’</a:t>
            </a:r>
            <a:r>
              <a:rPr lang="fr-FR" noProof="0" dirty="0" err="1"/>
              <a:t>intéret</a:t>
            </a:r>
            <a:r>
              <a:rPr lang="fr-FR" noProof="0" dirty="0"/>
              <a:t> que vous avez voulu porter à ma soutenance en acceptant de faire partie de ce jury.</a:t>
            </a:r>
          </a:p>
          <a:p>
            <a:r>
              <a:rPr lang="fr-FR" noProof="0" dirty="0"/>
              <a:t>J’ai l’honneur de vous </a:t>
            </a:r>
            <a:r>
              <a:rPr lang="fr-FR" noProof="0" dirty="0" err="1"/>
              <a:t>presenter</a:t>
            </a:r>
            <a:r>
              <a:rPr lang="fr-FR" noProof="0" dirty="0"/>
              <a:t> mon </a:t>
            </a:r>
            <a:r>
              <a:rPr lang="fr-FR" noProof="0" dirty="0" err="1"/>
              <a:t>pfe</a:t>
            </a:r>
            <a:r>
              <a:rPr lang="fr-FR" noProof="0" dirty="0"/>
              <a:t> intitulé “”.</a:t>
            </a:r>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1</a:t>
            </a:fld>
            <a:endParaRPr lang="fr-FR"/>
          </a:p>
        </p:txBody>
      </p:sp>
    </p:spTree>
    <p:extLst>
      <p:ext uri="{BB962C8B-B14F-4D97-AF65-F5344CB8AC3E}">
        <p14:creationId xmlns:p14="http://schemas.microsoft.com/office/powerpoint/2010/main" val="3403399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Passant maintenant à la justification du choix de la variante, et à ce propos, j’ai pensé à faire une comparaison entre les 3 variantes suivantes : </a:t>
            </a:r>
            <a:r>
              <a:rPr lang="fr-FR" sz="1200" b="0" i="0" dirty="0">
                <a:solidFill>
                  <a:srgbClr val="000000"/>
                </a:solidFill>
                <a:effectLst/>
                <a:latin typeface="SFRM1095"/>
              </a:rPr>
              <a:t>***</a:t>
            </a:r>
            <a:endParaRPr lang="fr-FR" dirty="0"/>
          </a:p>
          <a:p>
            <a:r>
              <a:rPr lang="fr-FR" dirty="0"/>
              <a:t>Quant aux critères de choix, ils sont : </a:t>
            </a:r>
            <a:r>
              <a:rPr lang="fr-FR" sz="1200" b="0" i="0" dirty="0">
                <a:solidFill>
                  <a:srgbClr val="000000"/>
                </a:solidFill>
                <a:effectLst/>
                <a:latin typeface="SFRM1095"/>
              </a:rPr>
              <a:t>***</a:t>
            </a:r>
            <a:endParaRPr lang="fr-FR" dirty="0"/>
          </a:p>
          <a:p>
            <a:r>
              <a:rPr lang="fr-FR" dirty="0"/>
              <a:t>L’analyse multicritère est réalisé par l’intermédiaire du logiciel</a:t>
            </a:r>
            <a:r>
              <a:rPr lang="fr-FR" sz="1200" b="0" i="0" dirty="0">
                <a:solidFill>
                  <a:srgbClr val="000000"/>
                </a:solidFill>
                <a:effectLst/>
                <a:latin typeface="SFRM1095"/>
              </a:rPr>
              <a:t>***</a:t>
            </a:r>
            <a:r>
              <a:rPr lang="fr-FR" dirty="0"/>
              <a:t> « ELECTRE 3 », qui nous justifie le choix de la variante.</a:t>
            </a:r>
            <a:r>
              <a:rPr lang="fr-FR" sz="1200" b="0" i="0" dirty="0">
                <a:solidFill>
                  <a:srgbClr val="000000"/>
                </a:solidFill>
                <a:effectLst/>
                <a:latin typeface="SFRM1095"/>
              </a:rPr>
              <a:t> ***</a:t>
            </a:r>
            <a:endParaRPr lang="fr-FR" dirty="0"/>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10</a:t>
            </a:fld>
            <a:endParaRPr lang="fr-FR"/>
          </a:p>
        </p:txBody>
      </p:sp>
    </p:spTree>
    <p:extLst>
      <p:ext uri="{BB962C8B-B14F-4D97-AF65-F5344CB8AC3E}">
        <p14:creationId xmlns:p14="http://schemas.microsoft.com/office/powerpoint/2010/main" val="1107855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dirty="0">
                <a:solidFill>
                  <a:srgbClr val="000000"/>
                </a:solidFill>
                <a:effectLst/>
                <a:latin typeface="SFRM1095"/>
              </a:rPr>
              <a:t>***Le pont étudié est de longueur totale 120m. Il est constitué de trois travées*** : deux travées de rive et une travée principale telle que la longueur des travées de rive doit être 50% à 65% de la longueur de la travée principale.</a:t>
            </a:r>
            <a:r>
              <a:rPr lang="fr-FR" dirty="0"/>
              <a:t>  J’ai choisi comme portée les valeur 55m et 33m &lt;70m donc la hauteur du pont est constante. </a:t>
            </a:r>
          </a:p>
          <a:p>
            <a:r>
              <a:rPr lang="fr-FR" sz="1200" b="0" i="0" dirty="0">
                <a:solidFill>
                  <a:srgbClr val="000000"/>
                </a:solidFill>
                <a:effectLst/>
                <a:latin typeface="SFRM1095"/>
              </a:rPr>
              <a:t>***Le découpage des voussoirs est régi par plusieurs paramètres</a:t>
            </a:r>
            <a:r>
              <a:rPr lang="fr-FR" dirty="0"/>
              <a:t> et plusieurs recommandations. Pour ce pont, j’ai choisi le découpage suivant.</a:t>
            </a:r>
            <a:r>
              <a:rPr lang="fr-FR" sz="1200" b="0" i="0" dirty="0">
                <a:solidFill>
                  <a:srgbClr val="000000"/>
                </a:solidFill>
                <a:effectLst/>
                <a:latin typeface="SFRM1095"/>
              </a:rPr>
              <a:t> ***</a:t>
            </a:r>
            <a:endParaRPr lang="fr-FR" dirty="0"/>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11</a:t>
            </a:fld>
            <a:endParaRPr lang="fr-FR"/>
          </a:p>
        </p:txBody>
      </p:sp>
    </p:spTree>
    <p:extLst>
      <p:ext uri="{BB962C8B-B14F-4D97-AF65-F5344CB8AC3E}">
        <p14:creationId xmlns:p14="http://schemas.microsoft.com/office/powerpoint/2010/main" val="3559865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dirty="0">
                <a:solidFill>
                  <a:srgbClr val="000000"/>
                </a:solidFill>
                <a:effectLst/>
                <a:latin typeface="SFRM1095"/>
              </a:rPr>
              <a:t>***</a:t>
            </a:r>
            <a:r>
              <a:rPr lang="fr-FR" sz="1200" b="0" i="0" dirty="0">
                <a:solidFill>
                  <a:srgbClr val="64676E"/>
                </a:solidFill>
                <a:effectLst/>
                <a:latin typeface="Segoe-UI"/>
              </a:rPr>
              <a:t>Parlons ensuite du profil en travers de l’ouvrage, il est donnée par cette figure. On 4 voies de largeur 3,5 chacune, 2 pistes de révisions de largeur 0,5 chacune et 2 </a:t>
            </a:r>
            <a:r>
              <a:rPr lang="fr-FR" sz="1800" b="0" i="0" dirty="0">
                <a:solidFill>
                  <a:srgbClr val="000000"/>
                </a:solidFill>
                <a:effectLst/>
                <a:latin typeface="SFRM1095"/>
              </a:rPr>
              <a:t>barrières normales BN4 de largeur</a:t>
            </a:r>
            <a:r>
              <a:rPr lang="fr-FR" dirty="0"/>
              <a:t> 0,7m. Ainsi la largeur totale du tablier est 16,4m &lt; 20 m donc la </a:t>
            </a:r>
            <a:r>
              <a:rPr lang="fr-FR" sz="1800" b="0" i="0" dirty="0">
                <a:solidFill>
                  <a:srgbClr val="000000"/>
                </a:solidFill>
                <a:effectLst/>
                <a:latin typeface="SFRM1095"/>
              </a:rPr>
              <a:t>solution la plus économique est d’avoir un tablier construit par un mono-caisson simple***. Ce mono caisson est de hauteur constante de 2,5m donc nous avons la même section tout le long de l’ouvrage. *** Les dimensions du </a:t>
            </a:r>
            <a:r>
              <a:rPr lang="fr-FR" sz="1800" b="0" i="0" dirty="0" err="1">
                <a:solidFill>
                  <a:srgbClr val="000000"/>
                </a:solidFill>
                <a:effectLst/>
                <a:latin typeface="SFRM1095"/>
              </a:rPr>
              <a:t>monocaisson</a:t>
            </a:r>
            <a:r>
              <a:rPr lang="fr-FR" sz="1800" b="0" i="0" dirty="0">
                <a:solidFill>
                  <a:srgbClr val="000000"/>
                </a:solidFill>
                <a:effectLst/>
                <a:latin typeface="SFRM1095"/>
              </a:rPr>
              <a:t> utilisé est </a:t>
            </a:r>
            <a:r>
              <a:rPr lang="fr-FR" sz="1800" b="0" i="0" dirty="0" err="1">
                <a:solidFill>
                  <a:srgbClr val="000000"/>
                </a:solidFill>
                <a:effectLst/>
                <a:latin typeface="SFRM1095"/>
              </a:rPr>
              <a:t>donnee</a:t>
            </a:r>
            <a:r>
              <a:rPr lang="fr-FR" sz="1800" b="0" i="0" dirty="0">
                <a:solidFill>
                  <a:srgbClr val="000000"/>
                </a:solidFill>
                <a:effectLst/>
                <a:latin typeface="SFRM1095"/>
              </a:rPr>
              <a:t> par a figure suivante. Epaisseur de l’</a:t>
            </a:r>
            <a:r>
              <a:rPr lang="fr-FR" sz="1800" b="0" i="0" dirty="0" err="1">
                <a:solidFill>
                  <a:srgbClr val="000000"/>
                </a:solidFill>
                <a:effectLst/>
                <a:latin typeface="SFRM1095"/>
              </a:rPr>
              <a:t>ame</a:t>
            </a:r>
            <a:r>
              <a:rPr lang="fr-FR" sz="1800" b="0" i="0" dirty="0">
                <a:solidFill>
                  <a:srgbClr val="000000"/>
                </a:solidFill>
                <a:effectLst/>
                <a:latin typeface="SFRM1095"/>
              </a:rPr>
              <a:t> 0,45 </a:t>
            </a:r>
            <a:r>
              <a:rPr lang="fr-FR" sz="1800" b="0" i="0" dirty="0" err="1">
                <a:solidFill>
                  <a:srgbClr val="000000"/>
                </a:solidFill>
                <a:effectLst/>
                <a:latin typeface="SFRM1095"/>
              </a:rPr>
              <a:t>houdi</a:t>
            </a:r>
            <a:r>
              <a:rPr lang="fr-FR" sz="1800" b="0" i="0" dirty="0">
                <a:solidFill>
                  <a:srgbClr val="000000"/>
                </a:solidFill>
                <a:effectLst/>
                <a:latin typeface="SFRM1095"/>
              </a:rPr>
              <a:t> </a:t>
            </a:r>
            <a:r>
              <a:rPr lang="fr-FR" sz="1800" b="0" i="0" dirty="0" err="1">
                <a:solidFill>
                  <a:srgbClr val="000000"/>
                </a:solidFill>
                <a:effectLst/>
                <a:latin typeface="SFRM1095"/>
              </a:rPr>
              <a:t>inf</a:t>
            </a:r>
            <a:r>
              <a:rPr lang="fr-FR" sz="1800" b="0" i="0" dirty="0">
                <a:solidFill>
                  <a:srgbClr val="000000"/>
                </a:solidFill>
                <a:effectLst/>
                <a:latin typeface="SFRM1095"/>
              </a:rPr>
              <a:t> 0,45 et hourdi sup 0,25.</a:t>
            </a:r>
            <a:endParaRPr lang="fr-FR" dirty="0"/>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12</a:t>
            </a:fld>
            <a:endParaRPr lang="fr-FR"/>
          </a:p>
        </p:txBody>
      </p:sp>
    </p:spTree>
    <p:extLst>
      <p:ext uri="{BB962C8B-B14F-4D97-AF65-F5344CB8AC3E}">
        <p14:creationId xmlns:p14="http://schemas.microsoft.com/office/powerpoint/2010/main" val="686089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ma modélisation de l’ouvrage, j’ai recouru au </a:t>
            </a:r>
            <a:r>
              <a:rPr lang="fr-FR" dirty="0" err="1"/>
              <a:t>logciel</a:t>
            </a:r>
            <a:r>
              <a:rPr lang="fr-FR" dirty="0"/>
              <a:t> </a:t>
            </a:r>
            <a:r>
              <a:rPr lang="fr-FR" sz="1200" b="0" i="0" dirty="0">
                <a:solidFill>
                  <a:srgbClr val="000000"/>
                </a:solidFill>
                <a:effectLst/>
                <a:latin typeface="SFRM1095"/>
              </a:rPr>
              <a:t>*** </a:t>
            </a:r>
            <a:r>
              <a:rPr lang="fr-FR" dirty="0"/>
              <a:t>« </a:t>
            </a:r>
            <a:r>
              <a:rPr lang="fr-FR" dirty="0" err="1"/>
              <a:t>csi</a:t>
            </a:r>
            <a:r>
              <a:rPr lang="fr-FR" dirty="0"/>
              <a:t> bridge ». L’</a:t>
            </a:r>
            <a:r>
              <a:rPr lang="fr-FR" dirty="0" err="1"/>
              <a:t>aventage</a:t>
            </a:r>
            <a:r>
              <a:rPr lang="fr-FR" dirty="0"/>
              <a:t> de l’utilisation d’un tel logiciel est qu’on puisse </a:t>
            </a:r>
            <a:r>
              <a:rPr lang="fr-FR" sz="1800" b="0" i="0" dirty="0">
                <a:solidFill>
                  <a:srgbClr val="000000"/>
                </a:solidFill>
                <a:effectLst/>
                <a:latin typeface="SFRM1095"/>
              </a:rPr>
              <a:t>prendre en compte tous les charges et les effets appliqués sur l’ouvrage et de calculer les contraintes et les pertes de précontrainte ainsi que de prendre en compte les </a:t>
            </a:r>
            <a:r>
              <a:rPr lang="fr-FR" sz="1800" b="0" i="0" dirty="0" err="1">
                <a:solidFill>
                  <a:srgbClr val="000000"/>
                </a:solidFill>
                <a:effectLst/>
                <a:latin typeface="SFRM1095"/>
              </a:rPr>
              <a:t>phenmene</a:t>
            </a:r>
            <a:r>
              <a:rPr lang="fr-FR" sz="1800" b="0" i="0" dirty="0">
                <a:solidFill>
                  <a:srgbClr val="000000"/>
                </a:solidFill>
                <a:effectLst/>
                <a:latin typeface="SFRM1095"/>
              </a:rPr>
              <a:t> de fluage et de retrait.</a:t>
            </a:r>
            <a:br>
              <a:rPr lang="fr-FR" dirty="0"/>
            </a:br>
            <a:r>
              <a:rPr lang="fr-FR" sz="1200" b="0" i="0" dirty="0">
                <a:solidFill>
                  <a:srgbClr val="000000"/>
                </a:solidFill>
                <a:effectLst/>
                <a:latin typeface="SFRM1095"/>
              </a:rPr>
              <a:t>***</a:t>
            </a:r>
            <a:r>
              <a:rPr lang="fr-FR" dirty="0"/>
              <a:t>Quant à la </a:t>
            </a:r>
            <a:r>
              <a:rPr lang="fr-FR" dirty="0" err="1"/>
              <a:t>cinematique</a:t>
            </a:r>
            <a:r>
              <a:rPr lang="fr-FR" dirty="0"/>
              <a:t> de construction, j’ai débuté par les piles, puis par le voussoir sur piles, ainsi les voussoirs courants sont construits afin de former le 1</a:t>
            </a:r>
            <a:r>
              <a:rPr lang="fr-FR" baseline="30000" dirty="0"/>
              <a:t>er</a:t>
            </a:r>
            <a:r>
              <a:rPr lang="fr-FR" dirty="0"/>
              <a:t> </a:t>
            </a:r>
            <a:r>
              <a:rPr lang="fr-FR" dirty="0" err="1"/>
              <a:t>fleau</a:t>
            </a:r>
            <a:r>
              <a:rPr lang="fr-FR" dirty="0"/>
              <a:t> puis j’ai construit la partie </a:t>
            </a:r>
            <a:r>
              <a:rPr lang="fr-FR" dirty="0" err="1"/>
              <a:t>coulee</a:t>
            </a:r>
            <a:r>
              <a:rPr lang="fr-FR" dirty="0"/>
              <a:t> sur place avec le clavage de rive. Symétriquement, la même chose est faite dans l’autre coté. La dernière est celle de la construction du voussoir de clavage et le clavage centrale, </a:t>
            </a:r>
          </a:p>
          <a:p>
            <a:r>
              <a:rPr lang="fr-FR" dirty="0"/>
              <a:t>Ceci est une vue en 3D de l’</a:t>
            </a:r>
            <a:r>
              <a:rPr lang="fr-FR" dirty="0" err="1"/>
              <a:t>ensemple</a:t>
            </a:r>
            <a:r>
              <a:rPr lang="fr-FR" dirty="0"/>
              <a:t> du pont</a:t>
            </a:r>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13</a:t>
            </a:fld>
            <a:endParaRPr lang="fr-FR"/>
          </a:p>
        </p:txBody>
      </p:sp>
    </p:spTree>
    <p:extLst>
      <p:ext uri="{BB962C8B-B14F-4D97-AF65-F5344CB8AC3E}">
        <p14:creationId xmlns:p14="http://schemas.microsoft.com/office/powerpoint/2010/main" val="961308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maintenant parler de l’</a:t>
            </a:r>
            <a:r>
              <a:rPr lang="fr-FR" dirty="0" err="1"/>
              <a:t>etude</a:t>
            </a:r>
            <a:r>
              <a:rPr lang="fr-FR" dirty="0"/>
              <a:t> de </a:t>
            </a:r>
            <a:r>
              <a:rPr lang="fr-FR" dirty="0" err="1"/>
              <a:t>louvrage</a:t>
            </a:r>
            <a:r>
              <a:rPr lang="fr-FR" dirty="0"/>
              <a:t> en phase de construction mais tout d’abord, je doit nommer </a:t>
            </a:r>
            <a:r>
              <a:rPr lang="fr-FR" sz="1200" b="0" i="0" dirty="0">
                <a:solidFill>
                  <a:srgbClr val="000000"/>
                </a:solidFill>
                <a:effectLst/>
                <a:latin typeface="SFRM1095"/>
              </a:rPr>
              <a:t>***</a:t>
            </a:r>
            <a:r>
              <a:rPr lang="fr-FR" dirty="0"/>
              <a:t>les normes et les règlements de calcul pour l’</a:t>
            </a:r>
            <a:r>
              <a:rPr lang="fr-FR" dirty="0" err="1"/>
              <a:t>etude</a:t>
            </a:r>
            <a:r>
              <a:rPr lang="fr-FR" dirty="0"/>
              <a:t> de ce projet qui est essentiellement l’ EC .</a:t>
            </a:r>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14</a:t>
            </a:fld>
            <a:endParaRPr lang="fr-FR"/>
          </a:p>
        </p:txBody>
      </p:sp>
    </p:spTree>
    <p:extLst>
      <p:ext uri="{BB962C8B-B14F-4D97-AF65-F5344CB8AC3E}">
        <p14:creationId xmlns:p14="http://schemas.microsoft.com/office/powerpoint/2010/main" val="2894470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a:t>
            </a:r>
            <a:r>
              <a:rPr lang="fr-FR" dirty="0" err="1"/>
              <a:t>etude</a:t>
            </a:r>
            <a:r>
              <a:rPr lang="fr-FR" dirty="0"/>
              <a:t> en </a:t>
            </a:r>
            <a:r>
              <a:rPr lang="fr-FR" dirty="0" err="1"/>
              <a:t>fleau</a:t>
            </a:r>
            <a:r>
              <a:rPr lang="fr-FR" dirty="0"/>
              <a:t>, j’ai pris en compte les charges suivant: </a:t>
            </a:r>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15</a:t>
            </a:fld>
            <a:endParaRPr lang="fr-FR"/>
          </a:p>
        </p:txBody>
      </p:sp>
    </p:spTree>
    <p:extLst>
      <p:ext uri="{BB962C8B-B14F-4D97-AF65-F5344CB8AC3E}">
        <p14:creationId xmlns:p14="http://schemas.microsoft.com/office/powerpoint/2010/main" val="3344901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tableau suivant </a:t>
            </a:r>
            <a:r>
              <a:rPr lang="fr-FR" dirty="0" err="1"/>
              <a:t>resume</a:t>
            </a:r>
            <a:r>
              <a:rPr lang="fr-FR" dirty="0"/>
              <a:t> les </a:t>
            </a:r>
            <a:r>
              <a:rPr lang="fr-FR" dirty="0" err="1"/>
              <a:t>valurs</a:t>
            </a:r>
            <a:r>
              <a:rPr lang="fr-FR" dirty="0"/>
              <a:t> des moments des charge. </a:t>
            </a:r>
            <a:r>
              <a:rPr lang="fr-FR" sz="1200" b="0" i="0" dirty="0">
                <a:solidFill>
                  <a:srgbClr val="000000"/>
                </a:solidFill>
                <a:effectLst/>
                <a:latin typeface="SFRM1095"/>
              </a:rPr>
              <a:t>***</a:t>
            </a:r>
            <a:r>
              <a:rPr lang="fr-FR" dirty="0"/>
              <a:t>Pour le calcul de la </a:t>
            </a:r>
            <a:r>
              <a:rPr lang="fr-FR" dirty="0" err="1"/>
              <a:t>precontrainte</a:t>
            </a:r>
            <a:r>
              <a:rPr lang="fr-FR" dirty="0"/>
              <a:t> nécessaire, </a:t>
            </a:r>
            <a:r>
              <a:rPr lang="fr-FR" sz="1200" b="0" i="0" dirty="0">
                <a:solidFill>
                  <a:srgbClr val="000000"/>
                </a:solidFill>
                <a:effectLst/>
                <a:latin typeface="SFRM1095"/>
              </a:rPr>
              <a:t>***</a:t>
            </a:r>
            <a:r>
              <a:rPr lang="fr-FR" dirty="0"/>
              <a:t>j’ai parti de la formule suivante qui </a:t>
            </a:r>
            <a:r>
              <a:rPr lang="fr-FR" dirty="0" err="1"/>
              <a:t>verifie</a:t>
            </a:r>
            <a:r>
              <a:rPr lang="fr-FR" dirty="0"/>
              <a:t> que la contrainte ne </a:t>
            </a:r>
            <a:r>
              <a:rPr lang="fr-FR" dirty="0" err="1"/>
              <a:t>depasse</a:t>
            </a:r>
            <a:r>
              <a:rPr lang="fr-FR" dirty="0"/>
              <a:t> </a:t>
            </a:r>
            <a:r>
              <a:rPr lang="fr-FR" dirty="0" err="1"/>
              <a:t>pa</a:t>
            </a:r>
            <a:r>
              <a:rPr lang="fr-FR" dirty="0"/>
              <a:t> la contrainte limite. D’autre part, </a:t>
            </a:r>
            <a:r>
              <a:rPr lang="fr-FR" sz="1200" b="0" i="0" dirty="0">
                <a:solidFill>
                  <a:srgbClr val="000000"/>
                </a:solidFill>
                <a:effectLst/>
                <a:latin typeface="SFRM1095"/>
              </a:rPr>
              <a:t>***</a:t>
            </a:r>
            <a:r>
              <a:rPr lang="fr-FR" dirty="0"/>
              <a:t>j’ai choisi les </a:t>
            </a:r>
            <a:r>
              <a:rPr lang="fr-FR" dirty="0" err="1"/>
              <a:t>cable</a:t>
            </a:r>
            <a:r>
              <a:rPr lang="fr-FR" dirty="0"/>
              <a:t> 12T15 pour le fléau. Tout calcul fait ,</a:t>
            </a:r>
            <a:r>
              <a:rPr lang="fr-FR" sz="1200" b="0" i="0" dirty="0">
                <a:solidFill>
                  <a:srgbClr val="000000"/>
                </a:solidFill>
                <a:effectLst/>
                <a:latin typeface="SFRM1095"/>
              </a:rPr>
              <a:t> ***</a:t>
            </a:r>
            <a:r>
              <a:rPr lang="fr-FR" dirty="0"/>
              <a:t> nous avons besoin de 18 </a:t>
            </a:r>
            <a:r>
              <a:rPr lang="fr-FR" dirty="0" err="1"/>
              <a:t>cables</a:t>
            </a:r>
            <a:r>
              <a:rPr lang="fr-FR" dirty="0"/>
              <a:t> pour le </a:t>
            </a:r>
            <a:r>
              <a:rPr lang="fr-FR" dirty="0" err="1"/>
              <a:t>fleau</a:t>
            </a:r>
            <a:r>
              <a:rPr lang="fr-FR" dirty="0"/>
              <a:t>.</a:t>
            </a:r>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16</a:t>
            </a:fld>
            <a:endParaRPr lang="fr-FR"/>
          </a:p>
        </p:txBody>
      </p:sp>
    </p:spTree>
    <p:extLst>
      <p:ext uri="{BB962C8B-B14F-4D97-AF65-F5344CB8AC3E}">
        <p14:creationId xmlns:p14="http://schemas.microsoft.com/office/powerpoint/2010/main" val="734375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dirty="0">
                <a:solidFill>
                  <a:srgbClr val="000000"/>
                </a:solidFill>
                <a:effectLst/>
                <a:latin typeface="SFRM1095"/>
              </a:rPr>
              <a:t>***</a:t>
            </a:r>
            <a:r>
              <a:rPr lang="fr-FR" dirty="0"/>
              <a:t>Quant à l’emplacement des </a:t>
            </a:r>
            <a:r>
              <a:rPr lang="fr-FR" dirty="0" err="1"/>
              <a:t>cables</a:t>
            </a:r>
            <a:r>
              <a:rPr lang="fr-FR" dirty="0"/>
              <a:t> de </a:t>
            </a:r>
            <a:r>
              <a:rPr lang="fr-FR" dirty="0" err="1"/>
              <a:t>fleau</a:t>
            </a:r>
            <a:r>
              <a:rPr lang="fr-FR" dirty="0"/>
              <a:t>, les 18 </a:t>
            </a:r>
            <a:r>
              <a:rPr lang="fr-FR" dirty="0" err="1"/>
              <a:t>cable</a:t>
            </a:r>
            <a:r>
              <a:rPr lang="fr-FR" dirty="0"/>
              <a:t> sont divisé en 9 paire de </a:t>
            </a:r>
            <a:r>
              <a:rPr lang="fr-FR" dirty="0" err="1"/>
              <a:t>cable</a:t>
            </a:r>
            <a:r>
              <a:rPr lang="fr-FR" dirty="0"/>
              <a:t>, </a:t>
            </a:r>
            <a:r>
              <a:rPr lang="fr-FR" sz="1200" b="0" i="0" dirty="0">
                <a:solidFill>
                  <a:srgbClr val="000000"/>
                </a:solidFill>
                <a:effectLst/>
                <a:latin typeface="SFRM1095"/>
              </a:rPr>
              <a:t>***</a:t>
            </a:r>
            <a:r>
              <a:rPr lang="fr-FR" dirty="0"/>
              <a:t>chaque 9 </a:t>
            </a:r>
            <a:r>
              <a:rPr lang="fr-FR" dirty="0" err="1"/>
              <a:t>cable</a:t>
            </a:r>
            <a:r>
              <a:rPr lang="fr-FR" dirty="0"/>
              <a:t> passent d’un </a:t>
            </a:r>
            <a:r>
              <a:rPr lang="fr-FR" dirty="0" err="1"/>
              <a:t>gosset</a:t>
            </a:r>
            <a:r>
              <a:rPr lang="fr-FR" dirty="0"/>
              <a:t> </a:t>
            </a:r>
            <a:r>
              <a:rPr lang="fr-FR" dirty="0" err="1"/>
              <a:t>supprieur</a:t>
            </a:r>
            <a:r>
              <a:rPr lang="fr-FR" dirty="0"/>
              <a:t> de chaque </a:t>
            </a:r>
            <a:r>
              <a:rPr lang="fr-FR" dirty="0" err="1"/>
              <a:t>monocaisson</a:t>
            </a:r>
            <a:r>
              <a:rPr lang="fr-FR" dirty="0"/>
              <a:t> de l’ouvrage comme l’</a:t>
            </a:r>
            <a:r>
              <a:rPr lang="fr-FR" dirty="0" err="1"/>
              <a:t>inndique</a:t>
            </a:r>
            <a:r>
              <a:rPr lang="fr-FR" dirty="0"/>
              <a:t> la figure,</a:t>
            </a:r>
            <a:r>
              <a:rPr lang="fr-FR" sz="1200" b="0" i="0" dirty="0">
                <a:solidFill>
                  <a:srgbClr val="000000"/>
                </a:solidFill>
                <a:effectLst/>
                <a:latin typeface="SFRM1095"/>
              </a:rPr>
              <a:t> ***</a:t>
            </a:r>
            <a:r>
              <a:rPr lang="fr-FR" dirty="0"/>
              <a:t> La figure suivante </a:t>
            </a:r>
            <a:r>
              <a:rPr lang="fr-FR" sz="1800" b="0" i="0" dirty="0">
                <a:solidFill>
                  <a:srgbClr val="000000"/>
                </a:solidFill>
                <a:effectLst/>
                <a:latin typeface="SFRM1095"/>
              </a:rPr>
              <a:t>représente le tracé peigné des câbles du fléau étudiés</a:t>
            </a:r>
            <a:r>
              <a:rPr lang="fr-FR" dirty="0"/>
              <a:t> . On </a:t>
            </a:r>
            <a:r>
              <a:rPr lang="fr-FR" dirty="0" err="1"/>
              <a:t>arrete</a:t>
            </a:r>
            <a:r>
              <a:rPr lang="fr-FR" dirty="0"/>
              <a:t> 2 paire de </a:t>
            </a:r>
            <a:r>
              <a:rPr lang="fr-FR" dirty="0" err="1"/>
              <a:t>cable</a:t>
            </a:r>
            <a:r>
              <a:rPr lang="fr-FR" dirty="0"/>
              <a:t> pour les deux premier voussoir courant et un seul pair pour les autres voussoirs</a:t>
            </a:r>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17</a:t>
            </a:fld>
            <a:endParaRPr lang="fr-FR"/>
          </a:p>
        </p:txBody>
      </p:sp>
    </p:spTree>
    <p:extLst>
      <p:ext uri="{BB962C8B-B14F-4D97-AF65-F5344CB8AC3E}">
        <p14:creationId xmlns:p14="http://schemas.microsoft.com/office/powerpoint/2010/main" val="784174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fois le </a:t>
            </a:r>
            <a:r>
              <a:rPr lang="fr-FR" dirty="0" err="1"/>
              <a:t>cablage</a:t>
            </a:r>
            <a:r>
              <a:rPr lang="fr-FR" dirty="0"/>
              <a:t> a été calculé manuellement,</a:t>
            </a:r>
            <a:r>
              <a:rPr lang="fr-FR" sz="1200" b="0" i="0" dirty="0">
                <a:solidFill>
                  <a:srgbClr val="000000"/>
                </a:solidFill>
                <a:effectLst/>
                <a:latin typeface="SFRM1095"/>
              </a:rPr>
              <a:t> ***</a:t>
            </a:r>
            <a:r>
              <a:rPr lang="fr-FR" dirty="0"/>
              <a:t> j’ai introduit les </a:t>
            </a:r>
            <a:r>
              <a:rPr lang="fr-FR" dirty="0" err="1"/>
              <a:t>cable</a:t>
            </a:r>
            <a:r>
              <a:rPr lang="fr-FR" dirty="0"/>
              <a:t> de </a:t>
            </a:r>
            <a:r>
              <a:rPr lang="fr-FR" dirty="0" err="1"/>
              <a:t>fleau</a:t>
            </a:r>
            <a:r>
              <a:rPr lang="fr-FR" dirty="0"/>
              <a:t> au niveau de la structure dans le logiciel afin de vérifier les </a:t>
            </a:r>
            <a:r>
              <a:rPr lang="fr-FR" dirty="0" err="1"/>
              <a:t>contrintes</a:t>
            </a:r>
            <a:r>
              <a:rPr lang="fr-FR" dirty="0"/>
              <a:t> limites. </a:t>
            </a:r>
            <a:r>
              <a:rPr lang="fr-FR" sz="1200" b="0" i="0" dirty="0">
                <a:solidFill>
                  <a:srgbClr val="000000"/>
                </a:solidFill>
                <a:effectLst/>
                <a:latin typeface="SFRM1095"/>
              </a:rPr>
              <a:t>***</a:t>
            </a:r>
            <a:r>
              <a:rPr lang="fr-FR" dirty="0"/>
              <a:t>l figure </a:t>
            </a:r>
            <a:r>
              <a:rPr lang="fr-FR" dirty="0" err="1"/>
              <a:t>presente</a:t>
            </a:r>
            <a:r>
              <a:rPr lang="fr-FR" dirty="0"/>
              <a:t> le diagramme de contrainte des fibre </a:t>
            </a:r>
            <a:r>
              <a:rPr lang="fr-FR" dirty="0" err="1"/>
              <a:t>inf</a:t>
            </a:r>
            <a:r>
              <a:rPr lang="fr-FR" dirty="0"/>
              <a:t> et sup du </a:t>
            </a:r>
            <a:r>
              <a:rPr lang="fr-FR" dirty="0" err="1"/>
              <a:t>fleau</a:t>
            </a:r>
            <a:r>
              <a:rPr lang="fr-FR" dirty="0"/>
              <a:t> . </a:t>
            </a:r>
            <a:r>
              <a:rPr lang="fr-FR" sz="1200" b="0" i="0" dirty="0">
                <a:solidFill>
                  <a:srgbClr val="000000"/>
                </a:solidFill>
                <a:effectLst/>
                <a:latin typeface="SFRM1095"/>
              </a:rPr>
              <a:t>***</a:t>
            </a:r>
            <a:r>
              <a:rPr lang="fr-FR" dirty="0"/>
              <a:t>Les contrainte calculé par le logiciel sont </a:t>
            </a:r>
            <a:r>
              <a:rPr lang="fr-FR" sz="1200" b="0" i="0" dirty="0">
                <a:solidFill>
                  <a:srgbClr val="000000"/>
                </a:solidFill>
                <a:effectLst/>
                <a:latin typeface="SFRM1095"/>
              </a:rPr>
              <a:t>***</a:t>
            </a:r>
            <a:r>
              <a:rPr lang="fr-FR" dirty="0"/>
              <a:t>dans le domaine des contrainte limite donc </a:t>
            </a:r>
            <a:r>
              <a:rPr lang="fr-FR" sz="1200" b="0" i="0" dirty="0">
                <a:solidFill>
                  <a:srgbClr val="000000"/>
                </a:solidFill>
                <a:effectLst/>
                <a:latin typeface="SFRM1095"/>
              </a:rPr>
              <a:t>***</a:t>
            </a:r>
            <a:r>
              <a:rPr lang="fr-FR" dirty="0"/>
              <a:t>le </a:t>
            </a:r>
            <a:r>
              <a:rPr lang="fr-FR" dirty="0" err="1"/>
              <a:t>fleau</a:t>
            </a:r>
            <a:r>
              <a:rPr lang="fr-FR" dirty="0"/>
              <a:t> est </a:t>
            </a:r>
            <a:r>
              <a:rPr lang="fr-FR" dirty="0" err="1"/>
              <a:t>verifié</a:t>
            </a:r>
            <a:endParaRPr lang="fr-FR" dirty="0"/>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18</a:t>
            </a:fld>
            <a:endParaRPr lang="fr-FR"/>
          </a:p>
        </p:txBody>
      </p:sp>
    </p:spTree>
    <p:extLst>
      <p:ext uri="{BB962C8B-B14F-4D97-AF65-F5344CB8AC3E}">
        <p14:creationId xmlns:p14="http://schemas.microsoft.com/office/powerpoint/2010/main" val="3411693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3200" b="0" i="0" dirty="0">
                <a:solidFill>
                  <a:schemeClr val="tx2"/>
                </a:solidFill>
              </a:rPr>
              <a:t>***</a:t>
            </a:r>
            <a:r>
              <a:rPr lang="fr-FR" dirty="0"/>
              <a:t>Quant à la stabilité du </a:t>
            </a:r>
            <a:r>
              <a:rPr lang="fr-FR" dirty="0" err="1"/>
              <a:t>fleau</a:t>
            </a:r>
            <a:r>
              <a:rPr lang="fr-FR" dirty="0"/>
              <a:t>, j’ai adapté </a:t>
            </a:r>
            <a:r>
              <a:rPr lang="fr-FR" sz="1800" b="0" i="0" dirty="0">
                <a:solidFill>
                  <a:srgbClr val="000000"/>
                </a:solidFill>
                <a:effectLst/>
                <a:latin typeface="SFRM1095"/>
              </a:rPr>
              <a:t>la solution </a:t>
            </a:r>
            <a:r>
              <a:rPr lang="fr-FR" sz="1800" b="0" i="0" dirty="0">
                <a:solidFill>
                  <a:schemeClr val="tx2"/>
                </a:solidFill>
              </a:rPr>
              <a:t>***</a:t>
            </a:r>
            <a:r>
              <a:rPr lang="fr-FR" sz="1800" b="0" i="0" dirty="0">
                <a:solidFill>
                  <a:srgbClr val="000000"/>
                </a:solidFill>
                <a:effectLst/>
                <a:latin typeface="SFRM1095"/>
              </a:rPr>
              <a:t>de clouage par précontrainte pour stabiliser les fléaux en phase provisoire de construction</a:t>
            </a:r>
            <a:r>
              <a:rPr lang="fr-FR" dirty="0"/>
              <a:t>. Cette </a:t>
            </a:r>
            <a:r>
              <a:rPr lang="fr-FR" dirty="0" err="1"/>
              <a:t>methode</a:t>
            </a:r>
            <a:r>
              <a:rPr lang="fr-FR" dirty="0"/>
              <a:t> </a:t>
            </a:r>
            <a:r>
              <a:rPr lang="fr-FR" sz="1800" b="0" i="0" dirty="0">
                <a:solidFill>
                  <a:srgbClr val="000000"/>
                </a:solidFill>
                <a:effectLst/>
                <a:latin typeface="SFRM1095"/>
              </a:rPr>
              <a:t>consiste à tendre des armatures verticales pour plaquer le voussoir sur pile sur ses pile. Pour dimensionner le câble de clouage, il faut tenir compte de plusieurs charges </a:t>
            </a:r>
            <a:r>
              <a:rPr lang="fr-FR" sz="1800" dirty="0"/>
              <a:t>: </a:t>
            </a:r>
            <a:endParaRPr lang="fr-FR" dirty="0"/>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19</a:t>
            </a:fld>
            <a:endParaRPr lang="fr-FR"/>
          </a:p>
        </p:txBody>
      </p:sp>
    </p:spTree>
    <p:extLst>
      <p:ext uri="{BB962C8B-B14F-4D97-AF65-F5344CB8AC3E}">
        <p14:creationId xmlns:p14="http://schemas.microsoft.com/office/powerpoint/2010/main" val="3987324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Afin de bien valoriser mon projet, j’ai choisi le plan suivant :</a:t>
            </a:r>
          </a:p>
          <a:p>
            <a:pPr marL="228600" indent="-228600">
              <a:buAutoNum type="arabicParenR"/>
            </a:pPr>
            <a:r>
              <a:rPr lang="fr-FR" dirty="0"/>
              <a:t>Je commence par une </a:t>
            </a:r>
            <a:r>
              <a:rPr lang="fr-FR" dirty="0" err="1"/>
              <a:t>presentation</a:t>
            </a:r>
            <a:r>
              <a:rPr lang="fr-FR" dirty="0"/>
              <a:t> du projet</a:t>
            </a:r>
          </a:p>
          <a:p>
            <a:pPr marL="228600" indent="-228600">
              <a:buAutoNum type="arabicParenR"/>
            </a:pPr>
            <a:r>
              <a:rPr lang="fr-FR" dirty="0"/>
              <a:t>Ensuite je vais présenter </a:t>
            </a:r>
            <a:r>
              <a:rPr lang="fr-FR" sz="1200" b="0" i="0" dirty="0">
                <a:solidFill>
                  <a:srgbClr val="000000"/>
                </a:solidFill>
                <a:effectLst/>
                <a:latin typeface="SFRM1095"/>
              </a:rPr>
              <a:t>l’étude hydrologique et hydraulique qui permettant la détermination du PHE ainsi que le calage du pont.</a:t>
            </a:r>
            <a:r>
              <a:rPr lang="fr-FR" dirty="0"/>
              <a:t> </a:t>
            </a:r>
          </a:p>
          <a:p>
            <a:pPr marL="228600" indent="-228600">
              <a:buAutoNum type="arabicParenR"/>
            </a:pPr>
            <a:r>
              <a:rPr lang="fr-FR" sz="1200" b="0" i="0" dirty="0">
                <a:solidFill>
                  <a:srgbClr val="000000"/>
                </a:solidFill>
                <a:effectLst/>
                <a:latin typeface="SFRM1095"/>
              </a:rPr>
              <a:t>Dans un troisième temp, je vais parler de l’étude et la conception du tronçon de la route.</a:t>
            </a:r>
            <a:r>
              <a:rPr lang="fr-FR" dirty="0"/>
              <a:t> </a:t>
            </a:r>
          </a:p>
          <a:p>
            <a:pPr marL="228600" indent="-228600">
              <a:buAutoNum type="arabicParenR"/>
            </a:pPr>
            <a:r>
              <a:rPr lang="fr-FR" sz="1200" b="0" i="0" dirty="0">
                <a:solidFill>
                  <a:srgbClr val="000000"/>
                </a:solidFill>
                <a:effectLst/>
                <a:latin typeface="SFRM1095"/>
              </a:rPr>
              <a:t>Aussi, je vais m’intéresser à l’analyse multicritère et à la justification de la variante retenue.</a:t>
            </a:r>
            <a:r>
              <a:rPr lang="fr-FR" dirty="0"/>
              <a:t> </a:t>
            </a:r>
          </a:p>
          <a:p>
            <a:pPr marL="228600" lvl="0" indent="-228600">
              <a:buAutoNum type="arabicParenR"/>
            </a:pPr>
            <a:r>
              <a:rPr lang="fr-FR" sz="1200" b="0" i="0" dirty="0">
                <a:solidFill>
                  <a:srgbClr val="000000"/>
                </a:solidFill>
                <a:effectLst/>
                <a:latin typeface="SFRM1095"/>
              </a:rPr>
              <a:t>Je vais consacrer une partie à la conception de l’ouvrage et pour parler de la modélisation du tablier </a:t>
            </a:r>
          </a:p>
          <a:p>
            <a:pPr marL="228600" lvl="0" indent="-228600">
              <a:buAutoNum type="arabicParenR"/>
            </a:pPr>
            <a:r>
              <a:rPr lang="fr-FR" sz="1200" b="0" i="0" dirty="0">
                <a:solidFill>
                  <a:srgbClr val="000000"/>
                </a:solidFill>
                <a:effectLst/>
                <a:latin typeface="SFRM1095"/>
              </a:rPr>
              <a:t>Après, je procède par l’étude de l’ouvrage en phase de construction</a:t>
            </a:r>
          </a:p>
          <a:p>
            <a:pPr marL="228600" lvl="0" indent="-228600">
              <a:buAutoNum type="arabicParenR"/>
            </a:pPr>
            <a:r>
              <a:rPr lang="fr-FR" sz="1200" b="0" i="0" dirty="0">
                <a:solidFill>
                  <a:srgbClr val="000000"/>
                </a:solidFill>
                <a:effectLst/>
                <a:latin typeface="SFRM1095"/>
              </a:rPr>
              <a:t>Et ainsi à l’</a:t>
            </a:r>
            <a:r>
              <a:rPr lang="fr-FR" sz="1200" b="0" i="0" dirty="0" err="1">
                <a:solidFill>
                  <a:srgbClr val="000000"/>
                </a:solidFill>
                <a:effectLst/>
                <a:latin typeface="SFRM1095"/>
              </a:rPr>
              <a:t>etude</a:t>
            </a:r>
            <a:r>
              <a:rPr lang="fr-FR" sz="1200" b="0" i="0" dirty="0">
                <a:solidFill>
                  <a:srgbClr val="000000"/>
                </a:solidFill>
                <a:effectLst/>
                <a:latin typeface="SFRM1095"/>
              </a:rPr>
              <a:t> de l’ouvrage en phase d’exploitation</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fr-FR" sz="1800" b="0" i="0" dirty="0">
                <a:solidFill>
                  <a:srgbClr val="000000"/>
                </a:solidFill>
                <a:effectLst/>
                <a:latin typeface="SFRM1095"/>
              </a:rPr>
              <a:t>Et je termine par une </a:t>
            </a:r>
            <a:r>
              <a:rPr lang="fr-FR" sz="1800" b="0" i="0" dirty="0" err="1">
                <a:solidFill>
                  <a:srgbClr val="000000"/>
                </a:solidFill>
                <a:effectLst/>
                <a:latin typeface="SFRM1095"/>
              </a:rPr>
              <a:t>conlusion</a:t>
            </a:r>
            <a:r>
              <a:rPr lang="fr-FR" sz="1800" b="0" i="0" dirty="0">
                <a:solidFill>
                  <a:srgbClr val="000000"/>
                </a:solidFill>
                <a:effectLst/>
                <a:latin typeface="SFRM1095"/>
              </a:rPr>
              <a:t> ou </a:t>
            </a:r>
            <a:r>
              <a:rPr lang="fr-FR" dirty="0"/>
              <a:t>je </a:t>
            </a:r>
            <a:r>
              <a:rPr lang="fr-FR" dirty="0" err="1"/>
              <a:t>vai</a:t>
            </a:r>
            <a:r>
              <a:rPr lang="fr-FR" dirty="0"/>
              <a:t> récapituler les grands lignes du projet</a:t>
            </a:r>
          </a:p>
        </p:txBody>
      </p:sp>
      <p:sp>
        <p:nvSpPr>
          <p:cNvPr id="4" name="Espace réservé du numéro de diapositive 3"/>
          <p:cNvSpPr>
            <a:spLocks noGrp="1"/>
          </p:cNvSpPr>
          <p:nvPr>
            <p:ph type="sldNum" sz="quarter" idx="5"/>
          </p:nvPr>
        </p:nvSpPr>
        <p:spPr/>
        <p:txBody>
          <a:bodyPr/>
          <a:lstStyle/>
          <a:p>
            <a:fld id="{AEDC95CE-8A23-48E2-879E-10EDE6290F54}" type="slidenum">
              <a:rPr lang="fr-FR" smtClean="0"/>
              <a:t>2</a:t>
            </a:fld>
            <a:endParaRPr lang="fr-FR"/>
          </a:p>
        </p:txBody>
      </p:sp>
    </p:spTree>
    <p:extLst>
      <p:ext uri="{BB962C8B-B14F-4D97-AF65-F5344CB8AC3E}">
        <p14:creationId xmlns:p14="http://schemas.microsoft.com/office/powerpoint/2010/main" val="3861141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SFRM1095"/>
              </a:rPr>
              <a:t>La justification des fléaux doit être effectuée vis-à-vis de l’ELU. Elle se fait sous les deux type combinaisons </a:t>
            </a:r>
            <a:r>
              <a:rPr lang="fr-FR" sz="1800" b="0" i="0" dirty="0" err="1">
                <a:solidFill>
                  <a:srgbClr val="000000"/>
                </a:solidFill>
                <a:effectLst/>
                <a:latin typeface="SFRM1095"/>
              </a:rPr>
              <a:t>suivate</a:t>
            </a:r>
            <a:r>
              <a:rPr lang="fr-FR" sz="1800" b="0" i="0" dirty="0">
                <a:solidFill>
                  <a:srgbClr val="000000"/>
                </a:solidFill>
                <a:effectLst/>
                <a:latin typeface="SFRM1095"/>
              </a:rPr>
              <a:t>*** : </a:t>
            </a:r>
            <a:r>
              <a:rPr lang="fr-FR" sz="1800" b="0" i="0" dirty="0" err="1">
                <a:solidFill>
                  <a:srgbClr val="000000"/>
                </a:solidFill>
                <a:effectLst/>
                <a:latin typeface="SFRM1095"/>
              </a:rPr>
              <a:t>comb</a:t>
            </a:r>
            <a:r>
              <a:rPr lang="fr-FR" sz="1800" b="0" i="0" dirty="0">
                <a:solidFill>
                  <a:srgbClr val="000000"/>
                </a:solidFill>
                <a:effectLst/>
                <a:latin typeface="SFRM1095"/>
              </a:rPr>
              <a:t> A : Le fléau ne doit pas décoller. La précontrainte doit donc compenser la réaction de soulèvement de la cale </a:t>
            </a:r>
            <a:r>
              <a:rPr lang="fr-FR" sz="1800" dirty="0">
                <a:effectLst/>
                <a:latin typeface="Times New Roman" panose="02020603050405020304" pitchFamily="18" charset="0"/>
                <a:ea typeface="Calibri" panose="020F0502020204030204" pitchFamily="34" charset="0"/>
                <a:cs typeface="Arial" panose="020B0604020202020204" pitchFamily="34" charset="0"/>
              </a:rPr>
              <a:t>sous l'action des sollicitations N et M </a:t>
            </a:r>
            <a:r>
              <a:rPr lang="fr-FR" sz="1800" b="0" i="0" dirty="0">
                <a:solidFill>
                  <a:srgbClr val="000000"/>
                </a:solidFill>
                <a:effectLst/>
                <a:latin typeface="SFRM1095"/>
              </a:rPr>
              <a:t>. </a:t>
            </a:r>
            <a:r>
              <a:rPr lang="fr-FR" sz="1800" b="0" i="0" dirty="0" err="1">
                <a:solidFill>
                  <a:srgbClr val="000000"/>
                </a:solidFill>
                <a:effectLst/>
                <a:latin typeface="SFRM1095"/>
              </a:rPr>
              <a:t>Comb</a:t>
            </a:r>
            <a:r>
              <a:rPr lang="fr-FR" sz="1800" b="0" i="0" dirty="0">
                <a:solidFill>
                  <a:srgbClr val="000000"/>
                </a:solidFill>
                <a:effectLst/>
                <a:latin typeface="SFRM1095"/>
              </a:rPr>
              <a:t> B : le voussoir sur pile doit rester en équilibre </a:t>
            </a:r>
            <a:r>
              <a:rPr lang="fr-FR" sz="1800" dirty="0">
                <a:effectLst/>
                <a:latin typeface="Times New Roman" panose="02020603050405020304" pitchFamily="18" charset="0"/>
                <a:ea typeface="Calibri" panose="020F0502020204030204" pitchFamily="34" charset="0"/>
                <a:cs typeface="Arial" panose="020B0604020202020204" pitchFamily="34" charset="0"/>
              </a:rPr>
              <a:t>sous l'action des sollicitations N et M</a:t>
            </a:r>
            <a:r>
              <a:rPr lang="fr-FR" sz="1800" b="0" i="0" dirty="0">
                <a:solidFill>
                  <a:srgbClr val="000000"/>
                </a:solidFill>
                <a:effectLst/>
                <a:latin typeface="SFRM1095"/>
              </a:rPr>
              <a:t> par surtension des câbles de clouage</a:t>
            </a:r>
          </a:p>
          <a:p>
            <a:r>
              <a:rPr lang="fr-FR" sz="1800" b="0" i="0" dirty="0">
                <a:solidFill>
                  <a:srgbClr val="000000"/>
                </a:solidFill>
                <a:effectLst/>
                <a:latin typeface="SFRM1095"/>
              </a:rPr>
              <a:t>Le valeur des forces normale et des moments de chaque combinaisons sont </a:t>
            </a:r>
            <a:r>
              <a:rPr lang="fr-FR" sz="1800" b="0" i="0" dirty="0" err="1">
                <a:solidFill>
                  <a:srgbClr val="000000"/>
                </a:solidFill>
                <a:effectLst/>
                <a:latin typeface="SFRM1095"/>
              </a:rPr>
              <a:t>resumé</a:t>
            </a:r>
            <a:r>
              <a:rPr lang="fr-FR" sz="1800" b="0" i="0" dirty="0">
                <a:solidFill>
                  <a:srgbClr val="000000"/>
                </a:solidFill>
                <a:effectLst/>
                <a:latin typeface="SFRM1095"/>
              </a:rPr>
              <a:t> dans le tableau ***</a:t>
            </a:r>
            <a:r>
              <a:rPr lang="fr-FR" sz="1800" b="0" i="0" dirty="0" err="1">
                <a:solidFill>
                  <a:srgbClr val="000000"/>
                </a:solidFill>
                <a:effectLst/>
                <a:latin typeface="SFRM1095"/>
              </a:rPr>
              <a:t>suivatn</a:t>
            </a:r>
            <a:r>
              <a:rPr lang="fr-FR" sz="1800" b="0" i="0" dirty="0">
                <a:solidFill>
                  <a:srgbClr val="000000"/>
                </a:solidFill>
                <a:effectLst/>
                <a:latin typeface="SFRM1095"/>
              </a:rPr>
              <a:t> :</a:t>
            </a:r>
            <a:r>
              <a:rPr lang="fr-FR" dirty="0"/>
              <a:t> </a:t>
            </a:r>
          </a:p>
          <a:p>
            <a:r>
              <a:rPr lang="fr-FR" dirty="0"/>
              <a:t>Ainsi, le calcul nous a mené à utilisé</a:t>
            </a:r>
            <a:r>
              <a:rPr lang="fr-FR" sz="1200" b="0" i="0" dirty="0">
                <a:solidFill>
                  <a:srgbClr val="000000"/>
                </a:solidFill>
                <a:effectLst/>
                <a:latin typeface="SFRM1095"/>
              </a:rPr>
              <a:t>***</a:t>
            </a:r>
            <a:r>
              <a:rPr lang="fr-FR" dirty="0"/>
              <a:t> 4 </a:t>
            </a:r>
            <a:r>
              <a:rPr lang="fr-FR" dirty="0" err="1"/>
              <a:t>cable</a:t>
            </a:r>
            <a:r>
              <a:rPr lang="fr-FR" dirty="0"/>
              <a:t> 24T15S</a:t>
            </a:r>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20</a:t>
            </a:fld>
            <a:endParaRPr lang="fr-FR"/>
          </a:p>
        </p:txBody>
      </p:sp>
    </p:spTree>
    <p:extLst>
      <p:ext uri="{BB962C8B-B14F-4D97-AF65-F5344CB8AC3E}">
        <p14:creationId xmlns:p14="http://schemas.microsoft.com/office/powerpoint/2010/main" val="1721564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dirty="0">
                <a:solidFill>
                  <a:srgbClr val="000000"/>
                </a:solidFill>
                <a:effectLst/>
                <a:latin typeface="SFRM1095"/>
              </a:rPr>
              <a:t>***Pour les cales provisoires qu’on prévoit lors de la phase de construction, elles </a:t>
            </a:r>
            <a:r>
              <a:rPr lang="fr-FR" sz="1800" b="0" i="0" dirty="0" err="1">
                <a:solidFill>
                  <a:srgbClr val="000000"/>
                </a:solidFill>
                <a:effectLst/>
                <a:latin typeface="SFRM1095"/>
              </a:rPr>
              <a:t>asurent</a:t>
            </a:r>
            <a:r>
              <a:rPr lang="fr-FR" sz="1800" b="0" i="0" dirty="0">
                <a:solidFill>
                  <a:srgbClr val="000000"/>
                </a:solidFill>
                <a:effectLst/>
                <a:latin typeface="SFRM1095"/>
              </a:rPr>
              <a:t> l’encastrement du </a:t>
            </a:r>
            <a:r>
              <a:rPr lang="fr-FR" sz="1800" b="0" i="0" dirty="0" err="1">
                <a:solidFill>
                  <a:srgbClr val="000000"/>
                </a:solidFill>
                <a:effectLst/>
                <a:latin typeface="SFRM1095"/>
              </a:rPr>
              <a:t>fleau</a:t>
            </a:r>
            <a:r>
              <a:rPr lang="fr-FR" sz="1800" b="0" i="0" dirty="0">
                <a:solidFill>
                  <a:srgbClr val="000000"/>
                </a:solidFill>
                <a:effectLst/>
                <a:latin typeface="SFRM1095"/>
              </a:rPr>
              <a:t> avec la pile.</a:t>
            </a:r>
          </a:p>
          <a:p>
            <a:r>
              <a:rPr lang="fr-FR" sz="1800" b="0" i="0" dirty="0">
                <a:solidFill>
                  <a:srgbClr val="000000"/>
                </a:solidFill>
                <a:effectLst/>
                <a:latin typeface="SFRM1095"/>
              </a:rPr>
              <a:t>Ayant calculé la valeur de la précontrainte*** appliquée au niveau de chaque cale, on peut maintenant déterminer les dimensions finales des cales en utilisant la </a:t>
            </a:r>
            <a:r>
              <a:rPr lang="fr-FR" sz="1800" b="0" i="0" dirty="0" err="1">
                <a:solidFill>
                  <a:srgbClr val="000000"/>
                </a:solidFill>
                <a:effectLst/>
                <a:latin typeface="SFRM1095"/>
              </a:rPr>
              <a:t>fomule</a:t>
            </a:r>
            <a:r>
              <a:rPr lang="fr-FR" sz="1800" b="0" i="0" dirty="0">
                <a:solidFill>
                  <a:srgbClr val="000000"/>
                </a:solidFill>
                <a:effectLst/>
                <a:latin typeface="SFRM1095"/>
              </a:rPr>
              <a:t> suivante. Par suite , on obtient les dimensions des cales a*b. Dans ce cas , *** on choisit des cales de dimensions 0,7*0,7.</a:t>
            </a:r>
            <a:endParaRPr lang="fr-FR" dirty="0"/>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21</a:t>
            </a:fld>
            <a:endParaRPr lang="fr-FR"/>
          </a:p>
        </p:txBody>
      </p:sp>
    </p:spTree>
    <p:extLst>
      <p:ext uri="{BB962C8B-B14F-4D97-AF65-F5344CB8AC3E}">
        <p14:creationId xmlns:p14="http://schemas.microsoft.com/office/powerpoint/2010/main" val="1998832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***Pour l’</a:t>
            </a:r>
            <a:r>
              <a:rPr lang="fr-FR" dirty="0" err="1"/>
              <a:t>etude</a:t>
            </a:r>
            <a:r>
              <a:rPr lang="fr-FR" dirty="0"/>
              <a:t> des clavages de rive, il suffit d’en vérifier seulement un , j’ai pris en compte les charges suivant***: </a:t>
            </a:r>
          </a:p>
          <a:p>
            <a:endParaRPr lang="fr-FR" dirty="0"/>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22</a:t>
            </a:fld>
            <a:endParaRPr lang="fr-FR"/>
          </a:p>
        </p:txBody>
      </p:sp>
    </p:spTree>
    <p:extLst>
      <p:ext uri="{BB962C8B-B14F-4D97-AF65-F5344CB8AC3E}">
        <p14:creationId xmlns:p14="http://schemas.microsoft.com/office/powerpoint/2010/main" val="25352337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a:t>
            </a:r>
            <a:r>
              <a:rPr lang="fr-FR" dirty="0" err="1"/>
              <a:t>diagrame</a:t>
            </a:r>
            <a:r>
              <a:rPr lang="fr-FR" dirty="0"/>
              <a:t> </a:t>
            </a:r>
            <a:r>
              <a:rPr lang="fr-FR" dirty="0" err="1"/>
              <a:t>suiant</a:t>
            </a:r>
            <a:r>
              <a:rPr lang="fr-FR" dirty="0"/>
              <a:t> </a:t>
            </a:r>
            <a:r>
              <a:rPr lang="fr-FR" dirty="0" err="1"/>
              <a:t>represente</a:t>
            </a:r>
            <a:r>
              <a:rPr lang="fr-FR" dirty="0"/>
              <a:t> le diagramme des sommes des </a:t>
            </a:r>
            <a:r>
              <a:rPr lang="fr-FR" dirty="0" err="1"/>
              <a:t>moements</a:t>
            </a:r>
            <a:r>
              <a:rPr lang="fr-FR" dirty="0"/>
              <a:t> des action***. ***Pour le calcul de la </a:t>
            </a:r>
            <a:r>
              <a:rPr lang="fr-FR" dirty="0" err="1"/>
              <a:t>precontrainte</a:t>
            </a:r>
            <a:r>
              <a:rPr lang="fr-FR" dirty="0"/>
              <a:t> nécessaire, j’ai </a:t>
            </a:r>
            <a:r>
              <a:rPr lang="fr-FR" dirty="0" err="1"/>
              <a:t>procedee</a:t>
            </a:r>
            <a:r>
              <a:rPr lang="fr-FR" dirty="0"/>
              <a:t> comme pour le </a:t>
            </a:r>
            <a:r>
              <a:rPr lang="fr-FR" dirty="0" err="1"/>
              <a:t>cable</a:t>
            </a:r>
            <a:r>
              <a:rPr lang="fr-FR" dirty="0"/>
              <a:t> de </a:t>
            </a:r>
            <a:r>
              <a:rPr lang="fr-FR" dirty="0" err="1"/>
              <a:t>fleau</a:t>
            </a:r>
            <a:r>
              <a:rPr lang="fr-FR" dirty="0"/>
              <a:t>. Tout calcul fait , nous avons besoin de 6 </a:t>
            </a:r>
            <a:r>
              <a:rPr lang="fr-FR" dirty="0" err="1"/>
              <a:t>cables</a:t>
            </a:r>
            <a:r>
              <a:rPr lang="fr-FR" dirty="0"/>
              <a:t> pour le clavage de rive.</a:t>
            </a:r>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23</a:t>
            </a:fld>
            <a:endParaRPr lang="fr-FR"/>
          </a:p>
        </p:txBody>
      </p:sp>
    </p:spTree>
    <p:extLst>
      <p:ext uri="{BB962C8B-B14F-4D97-AF65-F5344CB8AC3E}">
        <p14:creationId xmlns:p14="http://schemas.microsoft.com/office/powerpoint/2010/main" val="1089428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***Quant à l’emplacement des </a:t>
            </a:r>
            <a:r>
              <a:rPr lang="fr-FR" dirty="0" err="1"/>
              <a:t>cables</a:t>
            </a:r>
            <a:r>
              <a:rPr lang="fr-FR" dirty="0"/>
              <a:t> de clave de rive , les 6 </a:t>
            </a:r>
            <a:r>
              <a:rPr lang="fr-FR" dirty="0" err="1"/>
              <a:t>cable</a:t>
            </a:r>
            <a:r>
              <a:rPr lang="fr-FR" dirty="0"/>
              <a:t> sont divisé en 3 paire de </a:t>
            </a:r>
            <a:r>
              <a:rPr lang="fr-FR" dirty="0" err="1"/>
              <a:t>cable</a:t>
            </a:r>
            <a:r>
              <a:rPr lang="fr-FR" dirty="0"/>
              <a:t>, chaque paire de </a:t>
            </a:r>
            <a:r>
              <a:rPr lang="fr-FR" dirty="0" err="1"/>
              <a:t>cable</a:t>
            </a:r>
            <a:r>
              <a:rPr lang="fr-FR" dirty="0"/>
              <a:t> passent par un coté ***l’</a:t>
            </a:r>
            <a:r>
              <a:rPr lang="fr-FR" dirty="0" err="1"/>
              <a:t>houdi</a:t>
            </a:r>
            <a:r>
              <a:rPr lang="fr-FR" dirty="0"/>
              <a:t> </a:t>
            </a:r>
            <a:r>
              <a:rPr lang="fr-FR" dirty="0" err="1"/>
              <a:t>inf</a:t>
            </a:r>
            <a:r>
              <a:rPr lang="fr-FR" dirty="0"/>
              <a:t> du </a:t>
            </a:r>
            <a:r>
              <a:rPr lang="fr-FR" dirty="0" err="1"/>
              <a:t>monocaisson</a:t>
            </a:r>
            <a:r>
              <a:rPr lang="fr-FR" dirty="0"/>
              <a:t> de l’ouvrage comme l’</a:t>
            </a:r>
            <a:r>
              <a:rPr lang="fr-FR" dirty="0" err="1"/>
              <a:t>inndique</a:t>
            </a:r>
            <a:r>
              <a:rPr lang="fr-FR" dirty="0"/>
              <a:t> la figure, La figure suivante*** </a:t>
            </a:r>
            <a:r>
              <a:rPr lang="fr-FR" sz="1800" b="0" i="0" dirty="0">
                <a:solidFill>
                  <a:srgbClr val="000000"/>
                </a:solidFill>
                <a:effectLst/>
                <a:latin typeface="SFRM1095"/>
              </a:rPr>
              <a:t>représente le tracé peigné des câbles de clavage de rive</a:t>
            </a:r>
            <a:r>
              <a:rPr lang="fr-FR" dirty="0"/>
              <a:t>. On </a:t>
            </a:r>
            <a:r>
              <a:rPr lang="fr-FR" dirty="0" err="1"/>
              <a:t>arrete</a:t>
            </a:r>
            <a:r>
              <a:rPr lang="fr-FR" dirty="0"/>
              <a:t> 1 paire de </a:t>
            </a:r>
            <a:r>
              <a:rPr lang="fr-FR" dirty="0" err="1"/>
              <a:t>cable</a:t>
            </a:r>
            <a:r>
              <a:rPr lang="fr-FR" dirty="0"/>
              <a:t> pour les 3 premier voussoir courant du </a:t>
            </a:r>
            <a:r>
              <a:rPr lang="fr-FR" dirty="0" err="1"/>
              <a:t>cotee</a:t>
            </a:r>
            <a:r>
              <a:rPr lang="fr-FR" dirty="0"/>
              <a:t> de la partie coule sur cintre</a:t>
            </a:r>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24</a:t>
            </a:fld>
            <a:endParaRPr lang="fr-FR"/>
          </a:p>
        </p:txBody>
      </p:sp>
    </p:spTree>
    <p:extLst>
      <p:ext uri="{BB962C8B-B14F-4D97-AF65-F5344CB8AC3E}">
        <p14:creationId xmlns:p14="http://schemas.microsoft.com/office/powerpoint/2010/main" val="1956993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fois le </a:t>
            </a:r>
            <a:r>
              <a:rPr lang="fr-FR" dirty="0" err="1"/>
              <a:t>cablage</a:t>
            </a:r>
            <a:r>
              <a:rPr lang="fr-FR" dirty="0"/>
              <a:t> a été calculé manuellement,*** j’ai introduit les </a:t>
            </a:r>
            <a:r>
              <a:rPr lang="fr-FR" dirty="0" err="1"/>
              <a:t>cable</a:t>
            </a:r>
            <a:r>
              <a:rPr lang="fr-FR" dirty="0"/>
              <a:t> de clavage du rive C0-P1 au niveau de la structure dans le logiciel afin de vérifier les </a:t>
            </a:r>
            <a:r>
              <a:rPr lang="fr-FR" dirty="0" err="1"/>
              <a:t>contrintes</a:t>
            </a:r>
            <a:r>
              <a:rPr lang="fr-FR" dirty="0"/>
              <a:t> limites. ***l figure </a:t>
            </a:r>
            <a:r>
              <a:rPr lang="fr-FR" dirty="0" err="1"/>
              <a:t>presente</a:t>
            </a:r>
            <a:r>
              <a:rPr lang="fr-FR" dirty="0"/>
              <a:t> le diagramme de contrainte des fibre </a:t>
            </a:r>
            <a:r>
              <a:rPr lang="fr-FR" dirty="0" err="1"/>
              <a:t>inf</a:t>
            </a:r>
            <a:r>
              <a:rPr lang="fr-FR" dirty="0"/>
              <a:t> et sup.et on </a:t>
            </a:r>
            <a:r>
              <a:rPr lang="fr-FR" dirty="0" err="1"/>
              <a:t>verifie</a:t>
            </a:r>
            <a:r>
              <a:rPr lang="fr-FR" dirty="0"/>
              <a:t> le clavage de rive .</a:t>
            </a:r>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25</a:t>
            </a:fld>
            <a:endParaRPr lang="fr-FR"/>
          </a:p>
        </p:txBody>
      </p:sp>
    </p:spTree>
    <p:extLst>
      <p:ext uri="{BB962C8B-B14F-4D97-AF65-F5344CB8AC3E}">
        <p14:creationId xmlns:p14="http://schemas.microsoft.com/office/powerpoint/2010/main" val="2094664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Pour l’</a:t>
            </a:r>
            <a:r>
              <a:rPr lang="fr-FR" dirty="0" err="1"/>
              <a:t>etude</a:t>
            </a:r>
            <a:r>
              <a:rPr lang="fr-FR" dirty="0"/>
              <a:t> </a:t>
            </a:r>
            <a:r>
              <a:rPr lang="fr-FR" dirty="0" err="1"/>
              <a:t>deu</a:t>
            </a:r>
            <a:r>
              <a:rPr lang="fr-FR" dirty="0"/>
              <a:t> clavages centrale, j’ai pris en compte les charges suivant: </a:t>
            </a:r>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26</a:t>
            </a:fld>
            <a:endParaRPr lang="fr-FR"/>
          </a:p>
        </p:txBody>
      </p:sp>
    </p:spTree>
    <p:extLst>
      <p:ext uri="{BB962C8B-B14F-4D97-AF65-F5344CB8AC3E}">
        <p14:creationId xmlns:p14="http://schemas.microsoft.com/office/powerpoint/2010/main" val="1330171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a:t>
            </a:r>
            <a:r>
              <a:rPr lang="fr-FR" dirty="0" err="1"/>
              <a:t>diagrame</a:t>
            </a:r>
            <a:r>
              <a:rPr lang="fr-FR" dirty="0"/>
              <a:t> </a:t>
            </a:r>
            <a:r>
              <a:rPr lang="fr-FR" dirty="0" err="1"/>
              <a:t>suiant</a:t>
            </a:r>
            <a:r>
              <a:rPr lang="fr-FR" dirty="0"/>
              <a:t> </a:t>
            </a:r>
            <a:r>
              <a:rPr lang="fr-FR" dirty="0" err="1"/>
              <a:t>represente</a:t>
            </a:r>
            <a:r>
              <a:rPr lang="fr-FR" dirty="0"/>
              <a:t> le diagramme des sommes des </a:t>
            </a:r>
            <a:r>
              <a:rPr lang="fr-FR" dirty="0" err="1"/>
              <a:t>moements</a:t>
            </a:r>
            <a:r>
              <a:rPr lang="fr-FR" dirty="0"/>
              <a:t> des actions. ***Pour le calcul de la </a:t>
            </a:r>
            <a:r>
              <a:rPr lang="fr-FR" dirty="0" err="1"/>
              <a:t>precontrainte</a:t>
            </a:r>
            <a:r>
              <a:rPr lang="fr-FR" dirty="0"/>
              <a:t> nécessaire, j’ai parti de ***la formule suivante qui </a:t>
            </a:r>
            <a:r>
              <a:rPr lang="fr-FR" dirty="0" err="1"/>
              <a:t>verifie</a:t>
            </a:r>
            <a:r>
              <a:rPr lang="fr-FR" dirty="0"/>
              <a:t> que la contrainte ne </a:t>
            </a:r>
            <a:r>
              <a:rPr lang="fr-FR" dirty="0" err="1"/>
              <a:t>depasse</a:t>
            </a:r>
            <a:r>
              <a:rPr lang="fr-FR" dirty="0"/>
              <a:t> </a:t>
            </a:r>
            <a:r>
              <a:rPr lang="fr-FR" dirty="0" err="1"/>
              <a:t>pa</a:t>
            </a:r>
            <a:r>
              <a:rPr lang="fr-FR" dirty="0"/>
              <a:t> la contrainte limite, pour le clavage centrale, on doit tenir compte d’un moment hyperstatique engendré par</a:t>
            </a:r>
            <a:r>
              <a:rPr lang="fr-FR" sz="1800" b="0" i="0" dirty="0">
                <a:solidFill>
                  <a:srgbClr val="000000"/>
                </a:solidFill>
                <a:effectLst/>
                <a:latin typeface="SFRM1095"/>
              </a:rPr>
              <a:t> la répartition des câbles de la précontrainte</a:t>
            </a:r>
            <a:r>
              <a:rPr lang="fr-FR" dirty="0"/>
              <a:t>. D’autre part, *** j’ai choisi les </a:t>
            </a:r>
            <a:r>
              <a:rPr lang="fr-FR" dirty="0" err="1"/>
              <a:t>cable</a:t>
            </a:r>
            <a:r>
              <a:rPr lang="fr-FR" dirty="0"/>
              <a:t> 12T15 pour le clavage . Tout calcul fait , nous avons besoin de 4 </a:t>
            </a:r>
            <a:r>
              <a:rPr lang="fr-FR" dirty="0" err="1"/>
              <a:t>cables</a:t>
            </a:r>
            <a:r>
              <a:rPr lang="fr-FR" dirty="0"/>
              <a:t> pour le clavage centrale.</a:t>
            </a:r>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27</a:t>
            </a:fld>
            <a:endParaRPr lang="fr-FR"/>
          </a:p>
        </p:txBody>
      </p:sp>
    </p:spTree>
    <p:extLst>
      <p:ext uri="{BB962C8B-B14F-4D97-AF65-F5344CB8AC3E}">
        <p14:creationId xmlns:p14="http://schemas.microsoft.com/office/powerpoint/2010/main" val="2532781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***Quant à l’emplacement des </a:t>
            </a:r>
            <a:r>
              <a:rPr lang="fr-FR" dirty="0" err="1"/>
              <a:t>cables</a:t>
            </a:r>
            <a:r>
              <a:rPr lang="fr-FR" dirty="0"/>
              <a:t> de clave centrale , ***les 4 </a:t>
            </a:r>
            <a:r>
              <a:rPr lang="fr-FR" dirty="0" err="1"/>
              <a:t>cable</a:t>
            </a:r>
            <a:r>
              <a:rPr lang="fr-FR" dirty="0"/>
              <a:t> sont divisé en 2 paire de </a:t>
            </a:r>
            <a:r>
              <a:rPr lang="fr-FR" dirty="0" err="1"/>
              <a:t>cable</a:t>
            </a:r>
            <a:r>
              <a:rPr lang="fr-FR" dirty="0"/>
              <a:t>, chaque </a:t>
            </a:r>
            <a:r>
              <a:rPr lang="fr-FR" dirty="0" err="1"/>
              <a:t>cable</a:t>
            </a:r>
            <a:r>
              <a:rPr lang="fr-FR" dirty="0"/>
              <a:t> passent par l’</a:t>
            </a:r>
            <a:r>
              <a:rPr lang="fr-FR" dirty="0" err="1"/>
              <a:t>houdi</a:t>
            </a:r>
            <a:r>
              <a:rPr lang="fr-FR" dirty="0"/>
              <a:t> </a:t>
            </a:r>
            <a:r>
              <a:rPr lang="fr-FR" dirty="0" err="1"/>
              <a:t>inf</a:t>
            </a:r>
            <a:r>
              <a:rPr lang="fr-FR" dirty="0"/>
              <a:t> du </a:t>
            </a:r>
            <a:r>
              <a:rPr lang="fr-FR" dirty="0" err="1"/>
              <a:t>monocaisson</a:t>
            </a:r>
            <a:r>
              <a:rPr lang="fr-FR" dirty="0"/>
              <a:t> de l’ouvrage comme l’</a:t>
            </a:r>
            <a:r>
              <a:rPr lang="fr-FR" dirty="0" err="1"/>
              <a:t>inndique</a:t>
            </a:r>
            <a:r>
              <a:rPr lang="fr-FR" dirty="0"/>
              <a:t> la figure, *** La figure suivante </a:t>
            </a:r>
            <a:r>
              <a:rPr lang="fr-FR" sz="1800" b="0" i="0" dirty="0">
                <a:solidFill>
                  <a:srgbClr val="000000"/>
                </a:solidFill>
                <a:effectLst/>
                <a:latin typeface="SFRM1095"/>
              </a:rPr>
              <a:t>représente le tracé peigné des câbles de clavage centrale</a:t>
            </a:r>
            <a:r>
              <a:rPr lang="fr-FR" dirty="0"/>
              <a:t>. On </a:t>
            </a:r>
            <a:r>
              <a:rPr lang="fr-FR" dirty="0" err="1"/>
              <a:t>arrete</a:t>
            </a:r>
            <a:r>
              <a:rPr lang="fr-FR" dirty="0"/>
              <a:t> 1 paire de </a:t>
            </a:r>
            <a:r>
              <a:rPr lang="fr-FR" dirty="0" err="1"/>
              <a:t>cable</a:t>
            </a:r>
            <a:r>
              <a:rPr lang="fr-FR" dirty="0"/>
              <a:t> pour les 2 voussoir courant du chaque </a:t>
            </a:r>
            <a:r>
              <a:rPr lang="fr-FR" dirty="0" err="1"/>
              <a:t>cotee</a:t>
            </a:r>
            <a:r>
              <a:rPr lang="fr-FR" dirty="0"/>
              <a:t> du voussoir de clavage.</a:t>
            </a:r>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28</a:t>
            </a:fld>
            <a:endParaRPr lang="fr-FR"/>
          </a:p>
        </p:txBody>
      </p:sp>
    </p:spTree>
    <p:extLst>
      <p:ext uri="{BB962C8B-B14F-4D97-AF65-F5344CB8AC3E}">
        <p14:creationId xmlns:p14="http://schemas.microsoft.com/office/powerpoint/2010/main" val="1763454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fois le </a:t>
            </a:r>
            <a:r>
              <a:rPr lang="fr-FR" dirty="0" err="1"/>
              <a:t>cablage</a:t>
            </a:r>
            <a:r>
              <a:rPr lang="fr-FR" dirty="0"/>
              <a:t> a été calculé manuellement, *** j’ai introduit les </a:t>
            </a:r>
            <a:r>
              <a:rPr lang="fr-FR" dirty="0" err="1"/>
              <a:t>cable</a:t>
            </a:r>
            <a:r>
              <a:rPr lang="fr-FR" dirty="0"/>
              <a:t> de clavage centrale au niveau de la structure dans le logiciel afin de vérifier les </a:t>
            </a:r>
            <a:r>
              <a:rPr lang="fr-FR" dirty="0" err="1"/>
              <a:t>contrintes</a:t>
            </a:r>
            <a:r>
              <a:rPr lang="fr-FR" dirty="0"/>
              <a:t> limites. ***l figure </a:t>
            </a:r>
            <a:r>
              <a:rPr lang="fr-FR" dirty="0" err="1"/>
              <a:t>presente</a:t>
            </a:r>
            <a:r>
              <a:rPr lang="fr-FR" dirty="0"/>
              <a:t> le diagramme de contrainte des fibre </a:t>
            </a:r>
            <a:r>
              <a:rPr lang="fr-FR" dirty="0" err="1"/>
              <a:t>inf</a:t>
            </a:r>
            <a:r>
              <a:rPr lang="fr-FR" dirty="0"/>
              <a:t> et sup. et on </a:t>
            </a:r>
            <a:r>
              <a:rPr lang="fr-FR" dirty="0" err="1"/>
              <a:t>verifie</a:t>
            </a:r>
            <a:r>
              <a:rPr lang="fr-FR" dirty="0"/>
              <a:t> le clavage centrale.</a:t>
            </a:r>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29</a:t>
            </a:fld>
            <a:endParaRPr lang="fr-FR"/>
          </a:p>
        </p:txBody>
      </p:sp>
    </p:spTree>
    <p:extLst>
      <p:ext uri="{BB962C8B-B14F-4D97-AF65-F5344CB8AC3E}">
        <p14:creationId xmlns:p14="http://schemas.microsoft.com/office/powerpoint/2010/main" val="1893842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dirty="0">
                <a:solidFill>
                  <a:srgbClr val="000000"/>
                </a:solidFill>
                <a:effectLst/>
                <a:latin typeface="SFRM1095"/>
              </a:rPr>
              <a:t>***Le projet étudié se situe au Sud de Brazzaville sur la berge du fleuve Congo ,</a:t>
            </a:r>
          </a:p>
          <a:p>
            <a:r>
              <a:rPr lang="fr-FR" sz="1200" b="0" i="0" dirty="0">
                <a:solidFill>
                  <a:srgbClr val="000000"/>
                </a:solidFill>
                <a:effectLst/>
                <a:latin typeface="SFRM1095"/>
              </a:rPr>
              <a:t>***Le Pont du </a:t>
            </a:r>
            <a:r>
              <a:rPr lang="fr-FR" sz="1200" b="0" i="0" dirty="0" err="1">
                <a:solidFill>
                  <a:srgbClr val="000000"/>
                </a:solidFill>
                <a:effectLst/>
                <a:latin typeface="SFRM1095"/>
              </a:rPr>
              <a:t>Djoué</a:t>
            </a:r>
            <a:r>
              <a:rPr lang="fr-FR" sz="1200" b="0" i="0" dirty="0">
                <a:solidFill>
                  <a:srgbClr val="000000"/>
                </a:solidFill>
                <a:effectLst/>
                <a:latin typeface="SFRM1095"/>
              </a:rPr>
              <a:t> constitue la porte d’entrée ouest de la ville de Brazzaville où il y a un croisement de grandes infrastructures et routes,</a:t>
            </a:r>
            <a:endParaRPr lang="fr-FR" dirty="0"/>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3</a:t>
            </a:fld>
            <a:endParaRPr lang="fr-FR"/>
          </a:p>
        </p:txBody>
      </p:sp>
    </p:spTree>
    <p:extLst>
      <p:ext uri="{BB962C8B-B14F-4D97-AF65-F5344CB8AC3E}">
        <p14:creationId xmlns:p14="http://schemas.microsoft.com/office/powerpoint/2010/main" val="63852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***Quant à la </a:t>
            </a:r>
            <a:r>
              <a:rPr lang="fr-FR" dirty="0" err="1"/>
              <a:t>verification</a:t>
            </a:r>
            <a:r>
              <a:rPr lang="fr-FR" dirty="0"/>
              <a:t> des contrainte limite le long du pont à la fin de la </a:t>
            </a:r>
            <a:r>
              <a:rPr lang="fr-FR" dirty="0" err="1"/>
              <a:t>pase</a:t>
            </a:r>
            <a:r>
              <a:rPr lang="fr-FR" dirty="0"/>
              <a:t> de construction, ***l figure </a:t>
            </a:r>
            <a:r>
              <a:rPr lang="fr-FR" dirty="0" err="1"/>
              <a:t>presente</a:t>
            </a:r>
            <a:r>
              <a:rPr lang="fr-FR" dirty="0"/>
              <a:t> le diagramme de contrainte des fibre </a:t>
            </a:r>
            <a:r>
              <a:rPr lang="fr-FR" dirty="0" err="1"/>
              <a:t>inf</a:t>
            </a:r>
            <a:r>
              <a:rPr lang="fr-FR" dirty="0"/>
              <a:t> et sup après l’introduction des </a:t>
            </a:r>
            <a:r>
              <a:rPr lang="fr-FR" dirty="0" err="1"/>
              <a:t>cables</a:t>
            </a:r>
            <a:r>
              <a:rPr lang="fr-FR" dirty="0"/>
              <a:t> d’</a:t>
            </a:r>
            <a:r>
              <a:rPr lang="fr-FR" dirty="0" err="1"/>
              <a:t>eclisses</a:t>
            </a:r>
            <a:r>
              <a:rPr lang="fr-FR" dirty="0"/>
              <a:t> et les </a:t>
            </a:r>
            <a:r>
              <a:rPr lang="fr-FR" dirty="0" err="1"/>
              <a:t>cable</a:t>
            </a:r>
            <a:r>
              <a:rPr lang="fr-FR" dirty="0"/>
              <a:t> de </a:t>
            </a:r>
            <a:r>
              <a:rPr lang="fr-FR" dirty="0" err="1"/>
              <a:t>fleau</a:t>
            </a:r>
            <a:r>
              <a:rPr lang="fr-FR" dirty="0"/>
              <a:t>. ***Les contrainte calculé par le logiciel sont ***dans le domaine des contrainte limite donc*** les contrainte sont </a:t>
            </a:r>
            <a:r>
              <a:rPr lang="fr-FR" dirty="0" err="1"/>
              <a:t>verifié</a:t>
            </a:r>
            <a:r>
              <a:rPr lang="fr-FR" dirty="0"/>
              <a:t> pour la phase de construction</a:t>
            </a:r>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30</a:t>
            </a:fld>
            <a:endParaRPr lang="fr-FR"/>
          </a:p>
        </p:txBody>
      </p:sp>
    </p:spTree>
    <p:extLst>
      <p:ext uri="{BB962C8B-B14F-4D97-AF65-F5344CB8AC3E}">
        <p14:creationId xmlns:p14="http://schemas.microsoft.com/office/powerpoint/2010/main" val="1953358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fois l’</a:t>
            </a:r>
            <a:r>
              <a:rPr lang="fr-FR" dirty="0" err="1"/>
              <a:t>ouvrge</a:t>
            </a:r>
            <a:r>
              <a:rPr lang="fr-FR" dirty="0"/>
              <a:t> est </a:t>
            </a:r>
            <a:r>
              <a:rPr lang="fr-FR" dirty="0" err="1"/>
              <a:t>verifie</a:t>
            </a:r>
            <a:r>
              <a:rPr lang="fr-FR" dirty="0"/>
              <a:t> </a:t>
            </a:r>
            <a:r>
              <a:rPr lang="fr-FR" dirty="0" err="1"/>
              <a:t>enphase</a:t>
            </a:r>
            <a:r>
              <a:rPr lang="fr-FR" dirty="0"/>
              <a:t> de construction , Je passe à l’</a:t>
            </a:r>
            <a:r>
              <a:rPr lang="fr-FR" dirty="0" err="1"/>
              <a:t>etude</a:t>
            </a:r>
            <a:r>
              <a:rPr lang="fr-FR" dirty="0"/>
              <a:t> de l’ouvrage en phase d’exploitation. Pour </a:t>
            </a:r>
            <a:r>
              <a:rPr lang="fr-FR" dirty="0" err="1"/>
              <a:t>calculr</a:t>
            </a:r>
            <a:r>
              <a:rPr lang="fr-FR" dirty="0"/>
              <a:t> la </a:t>
            </a:r>
            <a:r>
              <a:rPr lang="fr-FR" dirty="0" err="1"/>
              <a:t>precontrainte</a:t>
            </a:r>
            <a:r>
              <a:rPr lang="fr-FR" dirty="0"/>
              <a:t> de </a:t>
            </a:r>
            <a:r>
              <a:rPr lang="fr-FR" dirty="0" err="1"/>
              <a:t>cté</a:t>
            </a:r>
            <a:r>
              <a:rPr lang="fr-FR" dirty="0"/>
              <a:t> ex, l’ai pris ***en compte les charges suivant : </a:t>
            </a:r>
          </a:p>
          <a:p>
            <a:r>
              <a:rPr lang="fr-FR" dirty="0"/>
              <a:t>***</a:t>
            </a:r>
            <a:r>
              <a:rPr lang="fr-FR" sz="1200" dirty="0"/>
              <a:t>LM1 qui est composé par une charge répartie UDL et un tandem TS formé de 2 essieux et de charge concentré. La valeur de TS et UDL varie selon la classe du pont et l’ordre du voie et </a:t>
            </a:r>
            <a:r>
              <a:rPr lang="fr-FR" dirty="0"/>
              <a:t>***</a:t>
            </a:r>
            <a:r>
              <a:rPr lang="fr-FR" sz="1200" dirty="0"/>
              <a:t>LM2 qui est </a:t>
            </a:r>
            <a:r>
              <a:rPr lang="fr-FR" sz="1200" dirty="0">
                <a:effectLst/>
                <a:latin typeface="Calibri" panose="020F0502020204030204" pitchFamily="34" charset="0"/>
                <a:ea typeface="Calibri" panose="020F0502020204030204" pitchFamily="34" charset="0"/>
                <a:cs typeface="Arial" panose="020B0604020202020204" pitchFamily="34" charset="0"/>
              </a:rPr>
              <a:t>un modèle à une charge d’essieu unique appliquée à des surfaces spécifiques de contact des pneumatiques courts de valeur égale à 400 kN.</a:t>
            </a:r>
            <a:r>
              <a:rPr lang="fr-FR" dirty="0"/>
              <a:t> ***</a:t>
            </a:r>
            <a:endParaRPr lang="fr-FR" sz="1200" dirty="0">
              <a:effectLst/>
              <a:latin typeface="Calibri" panose="020F0502020204030204" pitchFamily="34" charset="0"/>
              <a:ea typeface="Calibri" panose="020F0502020204030204" pitchFamily="34" charset="0"/>
              <a:cs typeface="Arial" panose="020B0604020202020204" pitchFamily="34" charset="0"/>
            </a:endParaRPr>
          </a:p>
          <a:p>
            <a:r>
              <a:rPr lang="fr-FR" sz="1200" dirty="0">
                <a:effectLst/>
                <a:latin typeface="Calibri" panose="020F0502020204030204" pitchFamily="34" charset="0"/>
                <a:ea typeface="Calibri" panose="020F0502020204030204" pitchFamily="34" charset="0"/>
                <a:cs typeface="Arial" panose="020B0604020202020204" pitchFamily="34" charset="0"/>
              </a:rPr>
              <a:t> Et le  gradient thermique. </a:t>
            </a:r>
          </a:p>
          <a:p>
            <a:r>
              <a:rPr lang="fr-FR" sz="1200" dirty="0">
                <a:effectLst/>
                <a:latin typeface="Calibri" panose="020F0502020204030204" pitchFamily="34" charset="0"/>
                <a:ea typeface="Calibri" panose="020F0502020204030204" pitchFamily="34" charset="0"/>
                <a:cs typeface="Arial" panose="020B0604020202020204" pitchFamily="34" charset="0"/>
              </a:rPr>
              <a:t>On note que les </a:t>
            </a:r>
            <a:r>
              <a:rPr lang="fr-FR" sz="1200" dirty="0" err="1">
                <a:effectLst/>
                <a:latin typeface="Calibri" panose="020F0502020204030204" pitchFamily="34" charset="0"/>
                <a:ea typeface="Calibri" panose="020F0502020204030204" pitchFamily="34" charset="0"/>
                <a:cs typeface="Arial" panose="020B0604020202020204" pitchFamily="34" charset="0"/>
              </a:rPr>
              <a:t>modele</a:t>
            </a:r>
            <a:r>
              <a:rPr lang="fr-FR" sz="1200" dirty="0">
                <a:effectLst/>
                <a:latin typeface="Calibri" panose="020F0502020204030204" pitchFamily="34" charset="0"/>
                <a:ea typeface="Calibri" panose="020F0502020204030204" pitchFamily="34" charset="0"/>
                <a:cs typeface="Arial" panose="020B0604020202020204" pitchFamily="34" charset="0"/>
              </a:rPr>
              <a:t> de charge LM1 et LM2 sont des charges calculés par l’</a:t>
            </a:r>
            <a:r>
              <a:rPr lang="fr-FR" sz="1200" dirty="0" err="1">
                <a:effectLst/>
                <a:latin typeface="Calibri" panose="020F0502020204030204" pitchFamily="34" charset="0"/>
                <a:ea typeface="Calibri" panose="020F0502020204030204" pitchFamily="34" charset="0"/>
                <a:cs typeface="Arial" panose="020B0604020202020204" pitchFamily="34" charset="0"/>
              </a:rPr>
              <a:t>intermédiere</a:t>
            </a:r>
            <a:r>
              <a:rPr lang="fr-FR" sz="1200" dirty="0">
                <a:effectLst/>
                <a:latin typeface="Calibri" panose="020F0502020204030204" pitchFamily="34" charset="0"/>
                <a:ea typeface="Calibri" panose="020F0502020204030204" pitchFamily="34" charset="0"/>
                <a:cs typeface="Arial" panose="020B0604020202020204" pitchFamily="34" charset="0"/>
              </a:rPr>
              <a:t> du logiciel sous forme de charge roulante.</a:t>
            </a:r>
            <a:endParaRPr lang="fr-FR" dirty="0"/>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31</a:t>
            </a:fld>
            <a:endParaRPr lang="fr-FR"/>
          </a:p>
        </p:txBody>
      </p:sp>
    </p:spTree>
    <p:extLst>
      <p:ext uri="{BB962C8B-B14F-4D97-AF65-F5344CB8AC3E}">
        <p14:creationId xmlns:p14="http://schemas.microsoft.com/office/powerpoint/2010/main" val="3765663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a une structure hyperstatique, donc ***pour le calcul de cette </a:t>
            </a:r>
            <a:r>
              <a:rPr lang="fr-FR" dirty="0" err="1"/>
              <a:t>precontrainte</a:t>
            </a:r>
            <a:r>
              <a:rPr lang="fr-FR" dirty="0"/>
              <a:t>, j’ai fait un calcul </a:t>
            </a:r>
            <a:r>
              <a:rPr lang="fr-FR" dirty="0" err="1"/>
              <a:t>iteratif</a:t>
            </a:r>
            <a:r>
              <a:rPr lang="fr-FR" dirty="0"/>
              <a:t> avec le logiciel </a:t>
            </a:r>
            <a:r>
              <a:rPr lang="fr-FR" dirty="0" err="1"/>
              <a:t>csi</a:t>
            </a:r>
            <a:r>
              <a:rPr lang="fr-FR" dirty="0"/>
              <a:t> en essayant d’avoir la répartition la plus </a:t>
            </a:r>
            <a:r>
              <a:rPr lang="fr-FR" dirty="0" err="1"/>
              <a:t>economique</a:t>
            </a:r>
            <a:r>
              <a:rPr lang="fr-FR" dirty="0"/>
              <a:t> possible. Ainsi, ***on a </a:t>
            </a:r>
            <a:r>
              <a:rPr lang="fr-FR" dirty="0" err="1"/>
              <a:t>bessoin</a:t>
            </a:r>
            <a:r>
              <a:rPr lang="fr-FR" dirty="0"/>
              <a:t> de …. Et donc j’ai adopté la répartition suivante ***</a:t>
            </a:r>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32</a:t>
            </a:fld>
            <a:endParaRPr lang="fr-FR"/>
          </a:p>
        </p:txBody>
      </p:sp>
    </p:spTree>
    <p:extLst>
      <p:ext uri="{BB962C8B-B14F-4D97-AF65-F5344CB8AC3E}">
        <p14:creationId xmlns:p14="http://schemas.microsoft.com/office/powerpoint/2010/main" val="39100890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***Quant à l’emplacement des </a:t>
            </a:r>
            <a:r>
              <a:rPr lang="fr-FR" dirty="0" err="1"/>
              <a:t>cable</a:t>
            </a:r>
            <a:r>
              <a:rPr lang="fr-FR" dirty="0"/>
              <a:t> de </a:t>
            </a:r>
            <a:r>
              <a:rPr lang="fr-FR" dirty="0" err="1"/>
              <a:t>pre</a:t>
            </a:r>
            <a:r>
              <a:rPr lang="fr-FR" dirty="0"/>
              <a:t> </a:t>
            </a:r>
            <a:r>
              <a:rPr lang="fr-FR" dirty="0" err="1"/>
              <a:t>ext</a:t>
            </a:r>
            <a:r>
              <a:rPr lang="fr-FR" dirty="0"/>
              <a:t>, </a:t>
            </a:r>
            <a:r>
              <a:rPr lang="fr-FR" sz="1800" dirty="0"/>
              <a:t>***</a:t>
            </a:r>
            <a:r>
              <a:rPr lang="fr-FR" sz="1800" b="0" i="0" dirty="0">
                <a:solidFill>
                  <a:srgbClr val="000000"/>
                </a:solidFill>
                <a:effectLst/>
                <a:latin typeface="SFRM1095"/>
              </a:rPr>
              <a:t>Longitudinalement, les entretoises sur pile positionnent les câbles de continuité extérieurs près de la fibre supérieure du, alors que les déviateurs intermédiaires placent ces câbles vers le </a:t>
            </a:r>
            <a:r>
              <a:rPr lang="fr-FR" sz="1800" b="0" i="0" dirty="0" err="1">
                <a:solidFill>
                  <a:srgbClr val="000000"/>
                </a:solidFill>
                <a:effectLst/>
                <a:latin typeface="SFRM1095"/>
              </a:rPr>
              <a:t>ba</a:t>
            </a:r>
            <a:r>
              <a:rPr lang="fr-FR" sz="1800" b="0" i="0" dirty="0">
                <a:solidFill>
                  <a:srgbClr val="000000"/>
                </a:solidFill>
                <a:effectLst/>
                <a:latin typeface="SFRM1095"/>
              </a:rPr>
              <a:t>. Ces déviateurs sont placés à 1/3 et 2/3 de la longueur des travées à partir de chaque axe des voussoirs sur pile comme l’indique la Figure</a:t>
            </a:r>
            <a:r>
              <a:rPr lang="fr-FR" dirty="0"/>
              <a:t> .</a:t>
            </a:r>
          </a:p>
          <a:p>
            <a:r>
              <a:rPr lang="fr-FR" sz="1800" dirty="0"/>
              <a:t>***</a:t>
            </a:r>
            <a:r>
              <a:rPr lang="fr-FR" sz="1800" b="0" i="0" dirty="0">
                <a:solidFill>
                  <a:srgbClr val="000000"/>
                </a:solidFill>
                <a:effectLst/>
                <a:latin typeface="SFRM1095"/>
              </a:rPr>
              <a:t>Transversalement, les </a:t>
            </a:r>
            <a:r>
              <a:rPr lang="fr-FR" sz="1800" b="0" i="0" dirty="0" err="1">
                <a:solidFill>
                  <a:srgbClr val="000000"/>
                </a:solidFill>
                <a:effectLst/>
                <a:latin typeface="SFRM1095"/>
              </a:rPr>
              <a:t>cables</a:t>
            </a:r>
            <a:r>
              <a:rPr lang="fr-FR" sz="1800" b="0" i="0" dirty="0">
                <a:solidFill>
                  <a:srgbClr val="000000"/>
                </a:solidFill>
                <a:effectLst/>
                <a:latin typeface="SFRM1095"/>
              </a:rPr>
              <a:t> sont disposé comme l’indique les </a:t>
            </a:r>
            <a:r>
              <a:rPr lang="fr-FR" sz="1800" b="0" i="0" dirty="0" err="1">
                <a:solidFill>
                  <a:srgbClr val="000000"/>
                </a:solidFill>
                <a:effectLst/>
                <a:latin typeface="SFRM1095"/>
              </a:rPr>
              <a:t>fidures</a:t>
            </a:r>
            <a:endParaRPr lang="fr-FR" dirty="0"/>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33</a:t>
            </a:fld>
            <a:endParaRPr lang="fr-FR"/>
          </a:p>
        </p:txBody>
      </p:sp>
    </p:spTree>
    <p:extLst>
      <p:ext uri="{BB962C8B-B14F-4D97-AF65-F5344CB8AC3E}">
        <p14:creationId xmlns:p14="http://schemas.microsoft.com/office/powerpoint/2010/main" val="13869422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***Je </a:t>
            </a:r>
            <a:r>
              <a:rPr lang="fr-FR" dirty="0" err="1"/>
              <a:t>pase</a:t>
            </a:r>
            <a:r>
              <a:rPr lang="fr-FR" dirty="0"/>
              <a:t> maintenant à la </a:t>
            </a:r>
            <a:r>
              <a:rPr lang="fr-FR" dirty="0" err="1"/>
              <a:t>verification</a:t>
            </a:r>
            <a:r>
              <a:rPr lang="fr-FR" dirty="0"/>
              <a:t> des contrainte </a:t>
            </a:r>
            <a:r>
              <a:rPr lang="fr-FR" dirty="0" err="1"/>
              <a:t>limite,on</a:t>
            </a:r>
            <a:r>
              <a:rPr lang="fr-FR" dirty="0"/>
              <a:t> </a:t>
            </a:r>
            <a:r>
              <a:rPr lang="fr-FR" dirty="0" err="1"/>
              <a:t>considere</a:t>
            </a:r>
            <a:r>
              <a:rPr lang="fr-FR" dirty="0"/>
              <a:t> 3 combinaisons de charge, ***pour la combinaison </a:t>
            </a:r>
            <a:r>
              <a:rPr lang="fr-FR" dirty="0" err="1"/>
              <a:t>carac</a:t>
            </a:r>
            <a:r>
              <a:rPr lang="fr-FR" dirty="0"/>
              <a:t> ***l figure </a:t>
            </a:r>
            <a:r>
              <a:rPr lang="fr-FR" dirty="0" err="1"/>
              <a:t>presente</a:t>
            </a:r>
            <a:r>
              <a:rPr lang="fr-FR" dirty="0"/>
              <a:t> le diagramme de contrainte des fibre </a:t>
            </a:r>
            <a:r>
              <a:rPr lang="fr-FR" dirty="0" err="1"/>
              <a:t>inf</a:t>
            </a:r>
            <a:r>
              <a:rPr lang="fr-FR" dirty="0"/>
              <a:t> et sup après l’introduction des </a:t>
            </a:r>
            <a:r>
              <a:rPr lang="fr-FR" dirty="0" err="1"/>
              <a:t>cables</a:t>
            </a:r>
            <a:r>
              <a:rPr lang="fr-FR" dirty="0"/>
              <a:t> de </a:t>
            </a:r>
            <a:r>
              <a:rPr lang="fr-FR" dirty="0" err="1"/>
              <a:t>cté</a:t>
            </a:r>
            <a:r>
              <a:rPr lang="fr-FR" dirty="0"/>
              <a:t> </a:t>
            </a:r>
            <a:r>
              <a:rPr lang="fr-FR" dirty="0" err="1"/>
              <a:t>ext</a:t>
            </a:r>
            <a:r>
              <a:rPr lang="fr-FR" dirty="0"/>
              <a:t>. ***Les contrainte calculé par le logiciel sont ***dans le domaine des contrainte limite donc ***les …</a:t>
            </a:r>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34</a:t>
            </a:fld>
            <a:endParaRPr lang="fr-FR"/>
          </a:p>
        </p:txBody>
      </p:sp>
    </p:spTree>
    <p:extLst>
      <p:ext uri="{BB962C8B-B14F-4D97-AF65-F5344CB8AC3E}">
        <p14:creationId xmlns:p14="http://schemas.microsoft.com/office/powerpoint/2010/main" val="14854729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 même chose pour la </a:t>
            </a:r>
            <a:r>
              <a:rPr lang="fr-FR" dirty="0" err="1"/>
              <a:t>comb</a:t>
            </a:r>
            <a:r>
              <a:rPr lang="fr-FR" dirty="0"/>
              <a:t> ….</a:t>
            </a:r>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35</a:t>
            </a:fld>
            <a:endParaRPr lang="fr-FR"/>
          </a:p>
        </p:txBody>
      </p:sp>
    </p:spTree>
    <p:extLst>
      <p:ext uri="{BB962C8B-B14F-4D97-AF65-F5344CB8AC3E}">
        <p14:creationId xmlns:p14="http://schemas.microsoft.com/office/powerpoint/2010/main" val="28533931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 même chose pour la </a:t>
            </a:r>
            <a:r>
              <a:rPr lang="fr-FR" dirty="0" err="1"/>
              <a:t>comb</a:t>
            </a:r>
            <a:r>
              <a:rPr lang="fr-FR" dirty="0"/>
              <a:t> ….</a:t>
            </a:r>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36</a:t>
            </a:fld>
            <a:endParaRPr lang="fr-FR"/>
          </a:p>
        </p:txBody>
      </p:sp>
    </p:spTree>
    <p:extLst>
      <p:ext uri="{BB962C8B-B14F-4D97-AF65-F5344CB8AC3E}">
        <p14:creationId xmlns:p14="http://schemas.microsoft.com/office/powerpoint/2010/main" val="9366125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Maintenant, j’aboutit ***à la </a:t>
            </a:r>
            <a:r>
              <a:rPr lang="fr-FR" dirty="0" err="1"/>
              <a:t>verification</a:t>
            </a:r>
            <a:r>
              <a:rPr lang="fr-FR" dirty="0"/>
              <a:t> … , </a:t>
            </a:r>
          </a:p>
          <a:p>
            <a:r>
              <a:rPr lang="fr-FR" dirty="0"/>
              <a:t>***sur appui, on a une supériorité du moment résistante sur moment sollicitant donc  c’est </a:t>
            </a:r>
            <a:r>
              <a:rPr lang="fr-FR" dirty="0" err="1"/>
              <a:t>verifié</a:t>
            </a:r>
            <a:r>
              <a:rPr lang="fr-FR" dirty="0"/>
              <a:t>. ***mais, pour la section en </a:t>
            </a:r>
            <a:r>
              <a:rPr lang="fr-FR" dirty="0" err="1"/>
              <a:t>travee</a:t>
            </a:r>
            <a:r>
              <a:rPr lang="fr-FR" dirty="0"/>
              <a:t>, cette </a:t>
            </a:r>
            <a:r>
              <a:rPr lang="fr-FR" dirty="0" err="1"/>
              <a:t>cond</a:t>
            </a:r>
            <a:r>
              <a:rPr lang="fr-FR" dirty="0"/>
              <a:t> n’est </a:t>
            </a:r>
            <a:r>
              <a:rPr lang="fr-FR" dirty="0" err="1"/>
              <a:t>pa</a:t>
            </a:r>
            <a:r>
              <a:rPr lang="fr-FR" dirty="0"/>
              <a:t> </a:t>
            </a:r>
            <a:r>
              <a:rPr lang="fr-FR" dirty="0" err="1"/>
              <a:t>verifié</a:t>
            </a:r>
            <a:r>
              <a:rPr lang="fr-FR" dirty="0"/>
              <a:t> donc ***on a </a:t>
            </a:r>
            <a:r>
              <a:rPr lang="fr-FR" dirty="0" err="1"/>
              <a:t>bessoin</a:t>
            </a:r>
            <a:r>
              <a:rPr lang="fr-FR" dirty="0"/>
              <a:t> d’ajouter des aciers passifs.</a:t>
            </a:r>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37</a:t>
            </a:fld>
            <a:endParaRPr lang="fr-FR"/>
          </a:p>
        </p:txBody>
      </p:sp>
    </p:spTree>
    <p:extLst>
      <p:ext uri="{BB962C8B-B14F-4D97-AF65-F5344CB8AC3E}">
        <p14:creationId xmlns:p14="http://schemas.microsoft.com/office/powerpoint/2010/main" val="2194498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Dernièrement, ***j’ai fait une </a:t>
            </a:r>
            <a:r>
              <a:rPr lang="fr-FR" dirty="0" err="1"/>
              <a:t>verif</a:t>
            </a:r>
            <a:r>
              <a:rPr lang="fr-FR" dirty="0"/>
              <a:t> … , donc on recours au </a:t>
            </a:r>
            <a:r>
              <a:rPr lang="fr-FR" dirty="0" err="1"/>
              <a:t>csi</a:t>
            </a:r>
            <a:r>
              <a:rPr lang="fr-FR" dirty="0"/>
              <a:t> pour les diagramme de l’effort </a:t>
            </a:r>
            <a:r>
              <a:rPr lang="fr-FR" dirty="0" err="1"/>
              <a:t>tranchatnt</a:t>
            </a:r>
            <a:r>
              <a:rPr lang="fr-FR" dirty="0"/>
              <a:t> </a:t>
            </a:r>
            <a:r>
              <a:rPr lang="fr-FR" dirty="0" err="1"/>
              <a:t>tranchat</a:t>
            </a:r>
            <a:r>
              <a:rPr lang="fr-FR" dirty="0"/>
              <a:t> et de la torsion en ***</a:t>
            </a:r>
            <a:r>
              <a:rPr lang="fr-FR" dirty="0" err="1"/>
              <a:t>comb</a:t>
            </a:r>
            <a:r>
              <a:rPr lang="fr-FR" dirty="0"/>
              <a:t> </a:t>
            </a:r>
            <a:r>
              <a:rPr lang="fr-FR" dirty="0" err="1"/>
              <a:t>carac</a:t>
            </a:r>
            <a:r>
              <a:rPr lang="fr-FR" dirty="0"/>
              <a:t> et ***fond.</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 l’ELS ,la contrainte limite de traction est bien vérifié</a:t>
            </a:r>
            <a:br>
              <a:rPr lang="fr-FR" dirty="0"/>
            </a:br>
            <a:r>
              <a:rPr lang="fr-FR" dirty="0"/>
              <a:t>***À l’ELU, l’effort tranchant </a:t>
            </a:r>
            <a:r>
              <a:rPr lang="fr-FR" dirty="0" err="1"/>
              <a:t>resistant</a:t>
            </a:r>
            <a:r>
              <a:rPr lang="fr-FR" dirty="0"/>
              <a:t> est bien vérifié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donc </a:t>
            </a:r>
            <a:r>
              <a:rPr lang="fr-FR" sz="1200" b="0" i="0" dirty="0">
                <a:solidFill>
                  <a:srgbClr val="000000"/>
                </a:solidFill>
                <a:effectLst/>
                <a:latin typeface="SFRM1095"/>
              </a:rPr>
              <a:t>la section est bien justifiée à l’effort tranchant et à la torsion vis-à-vis de l’élu </a:t>
            </a:r>
            <a:r>
              <a:rPr lang="fr-FR" sz="1200" b="0" i="0" err="1">
                <a:solidFill>
                  <a:srgbClr val="000000"/>
                </a:solidFill>
                <a:effectLst/>
                <a:latin typeface="SFRM1095"/>
              </a:rPr>
              <a:t>ey</a:t>
            </a:r>
            <a:r>
              <a:rPr lang="fr-FR" sz="1200" b="0" i="0">
                <a:solidFill>
                  <a:srgbClr val="000000"/>
                </a:solidFill>
                <a:effectLst/>
                <a:latin typeface="SFRM1095"/>
              </a:rPr>
              <a:t> l'els</a:t>
            </a:r>
            <a:r>
              <a:rPr lang="fr-FR" sz="1200" b="0" i="0" dirty="0">
                <a:solidFill>
                  <a:srgbClr val="000000"/>
                </a:solidFill>
                <a:effectLst/>
                <a:latin typeface="SFRM1095"/>
              </a:rPr>
              <a:t>.</a:t>
            </a:r>
            <a:r>
              <a:rPr lang="fr-FR" dirty="0"/>
              <a:t> </a:t>
            </a:r>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38</a:t>
            </a:fld>
            <a:endParaRPr lang="fr-FR"/>
          </a:p>
        </p:txBody>
      </p:sp>
    </p:spTree>
    <p:extLst>
      <p:ext uri="{BB962C8B-B14F-4D97-AF65-F5344CB8AC3E}">
        <p14:creationId xmlns:p14="http://schemas.microsoft.com/office/powerpoint/2010/main" val="35169395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t>
            </a:r>
            <a:r>
              <a:rPr lang="fr-FR" sz="1200" b="0" i="0" dirty="0">
                <a:solidFill>
                  <a:srgbClr val="000000"/>
                </a:solidFill>
                <a:effectLst/>
                <a:latin typeface="SFRM1095"/>
              </a:rPr>
              <a:t>Au cours de ce projet de fin d’études, j’ai réalisé la conception et l’étude de la route de la Corniche ainsi que le dimensionnement et l’étude du pont caisson de </a:t>
            </a:r>
            <a:r>
              <a:rPr lang="fr-FR" sz="1200" b="0" i="0" dirty="0" err="1">
                <a:solidFill>
                  <a:srgbClr val="000000"/>
                </a:solidFill>
                <a:effectLst/>
                <a:latin typeface="SFRM1095"/>
              </a:rPr>
              <a:t>Djoué</a:t>
            </a:r>
            <a:r>
              <a:rPr lang="fr-FR" sz="1200" b="0" i="0" dirty="0">
                <a:solidFill>
                  <a:srgbClr val="000000"/>
                </a:solidFill>
                <a:effectLst/>
                <a:latin typeface="SFRM1095"/>
              </a:rPr>
              <a:t> construit par encorbellements successives.</a:t>
            </a:r>
            <a:r>
              <a:rPr lang="fr-FR" dirty="0"/>
              <a:t> </a:t>
            </a:r>
          </a:p>
          <a:p>
            <a:r>
              <a:rPr lang="fr-FR" sz="1200" b="0" i="0" dirty="0">
                <a:solidFill>
                  <a:srgbClr val="000000"/>
                </a:solidFill>
                <a:effectLst/>
                <a:latin typeface="SFRM1095"/>
              </a:rPr>
              <a:t>La première partie de ce travail relative à l’étude hydrologique et hydraulique a permis le calage de l’ouvrage. Ensuite, j’ai fait la conception de la route de la Corniche tout en justifiant son aménagement en 2x2 voies.</a:t>
            </a:r>
            <a:r>
              <a:rPr lang="fr-FR" dirty="0"/>
              <a:t> </a:t>
            </a:r>
          </a:p>
          <a:p>
            <a:r>
              <a:rPr lang="fr-FR" dirty="0"/>
              <a:t>Ensuite j’ai justifié le choix de la variante.</a:t>
            </a:r>
            <a:br>
              <a:rPr lang="fr-FR" dirty="0"/>
            </a:br>
            <a:r>
              <a:rPr lang="fr-FR" sz="1200" b="0" i="0" dirty="0">
                <a:solidFill>
                  <a:srgbClr val="000000"/>
                </a:solidFill>
                <a:effectLst/>
                <a:latin typeface="SFRM1095"/>
              </a:rPr>
              <a:t>Dans la partie suivante, j’ai présenté la conception longitudinale et transversale de l’ouvrage en </a:t>
            </a:r>
            <a:r>
              <a:rPr lang="fr-FR" sz="1200" b="0" i="0" dirty="0" err="1">
                <a:solidFill>
                  <a:srgbClr val="000000"/>
                </a:solidFill>
                <a:effectLst/>
                <a:latin typeface="SFRM1095"/>
              </a:rPr>
              <a:t>monocaisson</a:t>
            </a:r>
            <a:r>
              <a:rPr lang="fr-FR" dirty="0"/>
              <a:t> qui est de longueur 120m, de largeur 16,4m et de hauteur constant 2,5m. </a:t>
            </a:r>
          </a:p>
          <a:p>
            <a:r>
              <a:rPr lang="fr-FR" sz="1200" b="0" i="0" dirty="0">
                <a:solidFill>
                  <a:srgbClr val="000000"/>
                </a:solidFill>
                <a:effectLst/>
                <a:latin typeface="SFRM1095"/>
              </a:rPr>
              <a:t>Par la suite, je me suis consacré à l’étude de la variante retenue en commençant par l’étude de fléau et de sa stabilité, puis l’étude de la précontrainte d’éclissage en arrivant à l’étude de l’ouvrage en phase d’exploitation en dimensionnant la précontrainte extérieure et en vérifiant le tablier.</a:t>
            </a:r>
            <a:endParaRPr lang="fr-FR" dirty="0"/>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39</a:t>
            </a:fld>
            <a:endParaRPr lang="fr-FR"/>
          </a:p>
        </p:txBody>
      </p:sp>
    </p:spTree>
    <p:extLst>
      <p:ext uri="{BB962C8B-B14F-4D97-AF65-F5344CB8AC3E}">
        <p14:creationId xmlns:p14="http://schemas.microsoft.com/office/powerpoint/2010/main" val="1998413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dirty="0">
                <a:solidFill>
                  <a:srgbClr val="000000"/>
                </a:solidFill>
                <a:effectLst/>
                <a:latin typeface="SFRM1095"/>
              </a:rPr>
              <a:t>***En raison des évolutions observées sur le trafic routier au niveau du Pont du </a:t>
            </a:r>
            <a:r>
              <a:rPr lang="fr-FR" sz="1200" b="0" i="0" dirty="0" err="1">
                <a:solidFill>
                  <a:srgbClr val="000000"/>
                </a:solidFill>
                <a:effectLst/>
                <a:latin typeface="SFRM1095"/>
              </a:rPr>
              <a:t>Djoué</a:t>
            </a:r>
            <a:r>
              <a:rPr lang="fr-FR" sz="1200" b="0" i="0" dirty="0">
                <a:solidFill>
                  <a:srgbClr val="000000"/>
                </a:solidFill>
                <a:effectLst/>
                <a:latin typeface="SFRM1095"/>
              </a:rPr>
              <a:t>, la république de Congo a décidé de faire une étude du tronçon allant ***du Giratoire Fulbert </a:t>
            </a:r>
            <a:r>
              <a:rPr lang="fr-FR" sz="1200" b="0" i="0" dirty="0" err="1">
                <a:solidFill>
                  <a:srgbClr val="000000"/>
                </a:solidFill>
                <a:effectLst/>
                <a:latin typeface="SFRM1095"/>
              </a:rPr>
              <a:t>Youlou</a:t>
            </a:r>
            <a:r>
              <a:rPr lang="fr-FR" sz="1200" b="0" i="0" dirty="0">
                <a:solidFill>
                  <a:srgbClr val="000000"/>
                </a:solidFill>
                <a:effectLst/>
                <a:latin typeface="SFRM1095"/>
              </a:rPr>
              <a:t> au ***Pont existant . </a:t>
            </a:r>
            <a:r>
              <a:rPr lang="fr-FR" dirty="0"/>
              <a:t> </a:t>
            </a:r>
          </a:p>
          <a:p>
            <a:r>
              <a:rPr lang="fr-FR" sz="1200" b="0" i="0" dirty="0">
                <a:solidFill>
                  <a:srgbClr val="000000"/>
                </a:solidFill>
                <a:effectLst/>
                <a:latin typeface="SFRM1095"/>
              </a:rPr>
              <a:t>A l’issue de cette étude, nous avons retenu : — La reconstruction du Pont du </a:t>
            </a:r>
            <a:r>
              <a:rPr lang="fr-FR" sz="1200" b="0" i="0" dirty="0" err="1">
                <a:solidFill>
                  <a:srgbClr val="000000"/>
                </a:solidFill>
                <a:effectLst/>
                <a:latin typeface="SFRM1095"/>
              </a:rPr>
              <a:t>Djoué</a:t>
            </a:r>
            <a:r>
              <a:rPr lang="fr-FR" sz="1200" b="0" i="0" dirty="0">
                <a:solidFill>
                  <a:srgbClr val="000000"/>
                </a:solidFill>
                <a:effectLst/>
                <a:latin typeface="SFRM1095"/>
              </a:rPr>
              <a:t>. — ***La prolongation de la route de la Corniche le long de la berge du fleuve Congo,</a:t>
            </a:r>
          </a:p>
          <a:p>
            <a:r>
              <a:rPr lang="fr-FR" sz="1200" b="0" i="0" dirty="0">
                <a:solidFill>
                  <a:srgbClr val="000000"/>
                </a:solidFill>
                <a:effectLst/>
                <a:latin typeface="SFRM1095"/>
              </a:rPr>
              <a:t>Cette étude est importante voir essentiel vu que la route de la Corniche et le Pont du </a:t>
            </a:r>
            <a:r>
              <a:rPr lang="fr-FR" sz="1200" b="0" i="0" dirty="0" err="1">
                <a:solidFill>
                  <a:srgbClr val="000000"/>
                </a:solidFill>
                <a:effectLst/>
                <a:latin typeface="SFRM1095"/>
              </a:rPr>
              <a:t>Djoué</a:t>
            </a:r>
            <a:r>
              <a:rPr lang="fr-FR" sz="1200" b="0" i="0" dirty="0">
                <a:solidFill>
                  <a:srgbClr val="000000"/>
                </a:solidFill>
                <a:effectLst/>
                <a:latin typeface="SFRM1095"/>
              </a:rPr>
              <a:t> </a:t>
            </a:r>
            <a:r>
              <a:rPr lang="fr-FR" sz="1200" b="0" i="0" dirty="0" err="1">
                <a:solidFill>
                  <a:srgbClr val="000000"/>
                </a:solidFill>
                <a:effectLst/>
                <a:latin typeface="SFRM1095"/>
              </a:rPr>
              <a:t>permettrent</a:t>
            </a:r>
            <a:r>
              <a:rPr lang="fr-FR" sz="1200" b="0" i="0" dirty="0">
                <a:solidFill>
                  <a:srgbClr val="000000"/>
                </a:solidFill>
                <a:effectLst/>
                <a:latin typeface="SFRM1095"/>
              </a:rPr>
              <a:t> de capter l’ensemble du trafic entre le centre-ville de Brazzaville, le sud de Brazzaville et le nord de Brazzaville en évitant les zones très congestionnées.</a:t>
            </a:r>
            <a:r>
              <a:rPr lang="fr-FR" dirty="0"/>
              <a:t> </a:t>
            </a:r>
          </a:p>
          <a:p>
            <a:r>
              <a:rPr lang="fr-FR" sz="1200" b="0" i="0" dirty="0">
                <a:solidFill>
                  <a:srgbClr val="000000"/>
                </a:solidFill>
                <a:effectLst/>
                <a:latin typeface="SFRM1095"/>
              </a:rPr>
              <a:t>La longueur totale du projet est de 993m.</a:t>
            </a:r>
            <a:r>
              <a:rPr lang="fr-FR" dirty="0"/>
              <a:t> </a:t>
            </a:r>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4</a:t>
            </a:fld>
            <a:endParaRPr lang="fr-FR"/>
          </a:p>
        </p:txBody>
      </p:sp>
    </p:spTree>
    <p:extLst>
      <p:ext uri="{BB962C8B-B14F-4D97-AF65-F5344CB8AC3E}">
        <p14:creationId xmlns:p14="http://schemas.microsoft.com/office/powerpoint/2010/main" val="15238694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40</a:t>
            </a:fld>
            <a:endParaRPr lang="fr-FR"/>
          </a:p>
        </p:txBody>
      </p:sp>
    </p:spTree>
    <p:extLst>
      <p:ext uri="{BB962C8B-B14F-4D97-AF65-F5344CB8AC3E}">
        <p14:creationId xmlns:p14="http://schemas.microsoft.com/office/powerpoint/2010/main" val="868379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dirty="0">
                <a:solidFill>
                  <a:srgbClr val="000000"/>
                </a:solidFill>
                <a:effectLst/>
                <a:latin typeface="SFRM1095"/>
              </a:rPr>
              <a:t>Pour les ponts à franchissement d’un fleuve, une étude hydrologique et hydraulique s’impose.</a:t>
            </a:r>
            <a:br>
              <a:rPr lang="fr-FR" sz="1200" b="0" i="0" dirty="0">
                <a:solidFill>
                  <a:srgbClr val="000000"/>
                </a:solidFill>
                <a:effectLst/>
                <a:latin typeface="SFRM1095"/>
              </a:rPr>
            </a:br>
            <a:r>
              <a:rPr lang="fr-FR" sz="1200" b="0" i="0" dirty="0">
                <a:solidFill>
                  <a:srgbClr val="000000"/>
                </a:solidFill>
                <a:effectLst/>
                <a:latin typeface="SFRM1095"/>
              </a:rPr>
              <a:t>***Pour la partie hydrologique, l’objectif est d’évaluer les débits des bassins versants.</a:t>
            </a:r>
            <a:r>
              <a:rPr lang="fr-FR" dirty="0"/>
              <a:t> </a:t>
            </a:r>
          </a:p>
          <a:p>
            <a:r>
              <a:rPr lang="fr-FR" dirty="0"/>
              <a:t>Pour se faire, j’ai utilisé le logiciel </a:t>
            </a:r>
            <a:r>
              <a:rPr lang="fr-FR" sz="1200" b="0" i="0" dirty="0">
                <a:solidFill>
                  <a:srgbClr val="000000"/>
                </a:solidFill>
                <a:effectLst/>
                <a:latin typeface="SFRM1095"/>
              </a:rPr>
              <a:t>***</a:t>
            </a:r>
            <a:r>
              <a:rPr lang="fr-FR" dirty="0"/>
              <a:t>Global Mapper afin d’extraire </a:t>
            </a:r>
            <a:r>
              <a:rPr lang="fr-FR" sz="1200" b="0" i="0" dirty="0">
                <a:solidFill>
                  <a:srgbClr val="000000"/>
                </a:solidFill>
                <a:effectLst/>
                <a:latin typeface="SFRM1095"/>
              </a:rPr>
              <a:t>***</a:t>
            </a:r>
            <a:r>
              <a:rPr lang="fr-FR" dirty="0"/>
              <a:t>le modèle numérique du terrain et de délimiter le bassin versant à</a:t>
            </a:r>
            <a:r>
              <a:rPr lang="fr-FR" sz="1200" b="0" i="0" dirty="0">
                <a:solidFill>
                  <a:srgbClr val="000000"/>
                </a:solidFill>
                <a:effectLst/>
                <a:latin typeface="SFRM1095"/>
              </a:rPr>
              <a:t> proximité du projet. Dans le but de déterminer les ***caractéristique de ce bassin et ainsi calculer ***le débit </a:t>
            </a:r>
            <a:r>
              <a:rPr lang="fr-FR" sz="1200" b="0" i="0" dirty="0" err="1">
                <a:solidFill>
                  <a:srgbClr val="000000"/>
                </a:solidFill>
                <a:effectLst/>
                <a:latin typeface="SFRM1095"/>
              </a:rPr>
              <a:t>centinentale</a:t>
            </a:r>
            <a:r>
              <a:rPr lang="fr-FR" sz="1200" b="0" i="0" dirty="0">
                <a:solidFill>
                  <a:srgbClr val="000000"/>
                </a:solidFill>
                <a:effectLst/>
                <a:latin typeface="SFRM1095"/>
              </a:rPr>
              <a:t> des écoulements sous l’ouvrage en utilisant la méthode rationnelle.</a:t>
            </a:r>
            <a:endParaRPr lang="fr-FR" dirty="0"/>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5</a:t>
            </a:fld>
            <a:endParaRPr lang="fr-FR"/>
          </a:p>
        </p:txBody>
      </p:sp>
    </p:spTree>
    <p:extLst>
      <p:ext uri="{BB962C8B-B14F-4D97-AF65-F5344CB8AC3E}">
        <p14:creationId xmlns:p14="http://schemas.microsoft.com/office/powerpoint/2010/main" val="4057095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dirty="0">
                <a:solidFill>
                  <a:srgbClr val="000000"/>
                </a:solidFill>
                <a:effectLst/>
                <a:latin typeface="SFRM1095"/>
              </a:rPr>
              <a:t>***Le but de l’étude hydraulique est de déterminer le niveau des plus hautes eaux « PHE » qui nous permet de calculer le calage de l’ouvrage.</a:t>
            </a:r>
            <a:r>
              <a:rPr lang="fr-FR" dirty="0"/>
              <a:t> </a:t>
            </a:r>
            <a:br>
              <a:rPr lang="fr-FR" dirty="0"/>
            </a:br>
            <a:r>
              <a:rPr lang="fr-FR" sz="1200" b="0" i="0" dirty="0">
                <a:solidFill>
                  <a:srgbClr val="000000"/>
                </a:solidFill>
                <a:effectLst/>
                <a:latin typeface="SFRM1095"/>
              </a:rPr>
              <a:t>Le calcul de niveau des plus hautes eaux a pour objectif de fixer la hauteur du tablier par rapport au sol pour le mettre loin de contact avec d’eau.</a:t>
            </a:r>
            <a:r>
              <a:rPr lang="fr-FR" dirty="0"/>
              <a:t> </a:t>
            </a:r>
          </a:p>
          <a:p>
            <a:r>
              <a:rPr lang="fr-FR" dirty="0"/>
              <a:t>Tout d’abord, </a:t>
            </a:r>
            <a:r>
              <a:rPr lang="fr-FR" sz="1200" b="0" i="0" dirty="0">
                <a:solidFill>
                  <a:srgbClr val="000000"/>
                </a:solidFill>
                <a:effectLst/>
                <a:latin typeface="SFRM1095"/>
              </a:rPr>
              <a:t>***après l’extraction du terrain naturel au zone du projet avec le logiciel « Piste », j’ai varié le tirant en eau en augmentant la hauteur dans la région de la rivière et ***j’ai tracé la courbe de tarage avec « </a:t>
            </a:r>
            <a:r>
              <a:rPr lang="fr-FR" sz="1200" b="0" i="0" dirty="0" err="1">
                <a:solidFill>
                  <a:srgbClr val="000000"/>
                </a:solidFill>
                <a:effectLst/>
                <a:latin typeface="SFRM1095"/>
              </a:rPr>
              <a:t>excel</a:t>
            </a:r>
            <a:r>
              <a:rPr lang="fr-FR" sz="1200" b="0" i="0" dirty="0">
                <a:solidFill>
                  <a:srgbClr val="000000"/>
                </a:solidFill>
                <a:effectLst/>
                <a:latin typeface="SFRM1095"/>
              </a:rPr>
              <a:t> ». ***Le PHE est obtenu en projetant la valeur du débit déjà calculé. ***Le calage est calculé en ajoutant la valeur du revanche qui est égale à 4m. ***Ainsi j’ai obtenu le calage de ce projet.</a:t>
            </a:r>
            <a:endParaRPr lang="fr-FR" dirty="0"/>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6</a:t>
            </a:fld>
            <a:endParaRPr lang="fr-FR"/>
          </a:p>
        </p:txBody>
      </p:sp>
    </p:spTree>
    <p:extLst>
      <p:ext uri="{BB962C8B-B14F-4D97-AF65-F5344CB8AC3E}">
        <p14:creationId xmlns:p14="http://schemas.microsoft.com/office/powerpoint/2010/main" val="3837039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dirty="0">
                <a:solidFill>
                  <a:srgbClr val="000000"/>
                </a:solidFill>
                <a:effectLst/>
                <a:latin typeface="SFRM1095"/>
              </a:rPr>
              <a:t>Parmi les tâches de ce projet, j’ai fait aussi l’étude et la conception d’une nouvelle route, la route de la Corniche.</a:t>
            </a:r>
          </a:p>
          <a:p>
            <a:r>
              <a:rPr lang="fr-FR" sz="1200" b="0" i="0" dirty="0">
                <a:solidFill>
                  <a:srgbClr val="000000"/>
                </a:solidFill>
                <a:effectLst/>
                <a:latin typeface="SFRM1095"/>
              </a:rPr>
              <a:t>***Une enquête origine-destination au niveau du pont du </a:t>
            </a:r>
            <a:r>
              <a:rPr lang="fr-FR" sz="1200" b="0" i="0" dirty="0" err="1">
                <a:solidFill>
                  <a:srgbClr val="000000"/>
                </a:solidFill>
                <a:effectLst/>
                <a:latin typeface="SFRM1095"/>
              </a:rPr>
              <a:t>Djoué</a:t>
            </a:r>
            <a:r>
              <a:rPr lang="fr-FR" dirty="0"/>
              <a:t> a été faite en 2017 (l’année de comptage) pour calculer le </a:t>
            </a:r>
            <a:r>
              <a:rPr lang="fr-FR" sz="1200" dirty="0">
                <a:effectLst/>
                <a:latin typeface="Calibri" panose="020F0502020204030204" pitchFamily="34" charset="0"/>
                <a:ea typeface="Calibri" panose="020F0502020204030204" pitchFamily="34" charset="0"/>
                <a:cs typeface="Arial" panose="020B0604020202020204" pitchFamily="34" charset="0"/>
              </a:rPr>
              <a:t>trafic moyen journalier</a:t>
            </a:r>
            <a:r>
              <a:rPr lang="fr-FR" dirty="0"/>
              <a:t> et nous a parmi de conclure que nous avons un trafic relativement dense de 9764 par unité de véhicule particulière. Ainsi,</a:t>
            </a:r>
            <a:r>
              <a:rPr lang="fr-FR" sz="1200" b="0" i="0" dirty="0">
                <a:solidFill>
                  <a:srgbClr val="000000"/>
                </a:solidFill>
                <a:effectLst/>
                <a:latin typeface="SFRM1095"/>
              </a:rPr>
              <a:t> ***</a:t>
            </a:r>
            <a:r>
              <a:rPr lang="fr-FR" dirty="0"/>
              <a:t> après l’application de la formule afin de projeter le trafic à l’année de fin de service 2043, on conclut que la route</a:t>
            </a:r>
            <a:r>
              <a:rPr lang="fr-FR" sz="1200" b="0" i="0" dirty="0">
                <a:solidFill>
                  <a:srgbClr val="000000"/>
                </a:solidFill>
                <a:effectLst/>
                <a:latin typeface="SFRM1095"/>
              </a:rPr>
              <a:t>***</a:t>
            </a:r>
            <a:r>
              <a:rPr lang="fr-FR" dirty="0"/>
              <a:t> est de type 2*2 voies. </a:t>
            </a:r>
          </a:p>
          <a:p>
            <a:r>
              <a:rPr lang="fr-FR" sz="1200" b="0" i="0" dirty="0">
                <a:solidFill>
                  <a:srgbClr val="000000"/>
                </a:solidFill>
                <a:effectLst/>
                <a:latin typeface="SFRM1095"/>
              </a:rPr>
              <a:t>***</a:t>
            </a:r>
            <a:r>
              <a:rPr lang="fr-FR" dirty="0"/>
              <a:t>Pour l’étude géotechnique, 4 </a:t>
            </a:r>
            <a:r>
              <a:rPr lang="fr-FR" sz="1200" b="0" i="0" dirty="0">
                <a:solidFill>
                  <a:srgbClr val="000000"/>
                </a:solidFill>
                <a:effectLst/>
                <a:latin typeface="SFRM1095"/>
              </a:rPr>
              <a:t>puits manuels ont été réalisés sur l’ensemble du projet. ***Les matériaux prélevés au niveau des quatre puits manuels ont été acheminés au laboratoire pour l’analyse en laboratoire et la détermination de le California </a:t>
            </a:r>
            <a:r>
              <a:rPr lang="fr-FR" sz="1200" b="0" i="0" dirty="0" err="1">
                <a:solidFill>
                  <a:srgbClr val="000000"/>
                </a:solidFill>
                <a:effectLst/>
                <a:latin typeface="SFRM1095"/>
              </a:rPr>
              <a:t>Bearing</a:t>
            </a:r>
            <a:r>
              <a:rPr lang="fr-FR" sz="1200" b="0" i="0" dirty="0">
                <a:solidFill>
                  <a:srgbClr val="000000"/>
                </a:solidFill>
                <a:effectLst/>
                <a:latin typeface="SFRM1095"/>
              </a:rPr>
              <a:t> Ratio « CBR » du sol. ***</a:t>
            </a:r>
            <a:r>
              <a:rPr lang="fr-FR" dirty="0"/>
              <a:t> La valeur retenu pour le CBR dimensionner la chaussée doit être le plus défavorable est donc </a:t>
            </a:r>
            <a:r>
              <a:rPr lang="fr-FR" sz="1200" b="0" i="0" dirty="0">
                <a:solidFill>
                  <a:srgbClr val="000000"/>
                </a:solidFill>
                <a:effectLst/>
                <a:latin typeface="SFRM1095"/>
              </a:rPr>
              <a:t>***</a:t>
            </a:r>
            <a:r>
              <a:rPr lang="fr-FR" dirty="0"/>
              <a:t>CBR = 11.</a:t>
            </a:r>
          </a:p>
          <a:p>
            <a:endParaRPr lang="fr-FR" dirty="0"/>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7</a:t>
            </a:fld>
            <a:endParaRPr lang="fr-FR"/>
          </a:p>
        </p:txBody>
      </p:sp>
    </p:spTree>
    <p:extLst>
      <p:ext uri="{BB962C8B-B14F-4D97-AF65-F5344CB8AC3E}">
        <p14:creationId xmlns:p14="http://schemas.microsoft.com/office/powerpoint/2010/main" val="1279036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dirty="0">
                <a:solidFill>
                  <a:srgbClr val="000000"/>
                </a:solidFill>
                <a:effectLst/>
                <a:latin typeface="SFRM1095"/>
              </a:rPr>
              <a:t>***</a:t>
            </a:r>
            <a:r>
              <a:rPr lang="fr-FR" dirty="0"/>
              <a:t>Quant à la </a:t>
            </a:r>
            <a:r>
              <a:rPr lang="fr-FR" sz="1200" dirty="0">
                <a:effectLst/>
                <a:latin typeface="Calibri" panose="020F0502020204030204" pitchFamily="34" charset="0"/>
                <a:ea typeface="Calibri" panose="020F0502020204030204" pitchFamily="34" charset="0"/>
                <a:cs typeface="Arial" panose="020B0604020202020204" pitchFamily="34" charset="0"/>
              </a:rPr>
              <a:t>structure de la chaussée, </a:t>
            </a:r>
            <a:r>
              <a:rPr lang="fr-FR" sz="1200" b="0" i="0" dirty="0">
                <a:solidFill>
                  <a:srgbClr val="000000"/>
                </a:solidFill>
                <a:effectLst/>
                <a:latin typeface="SFRM1095"/>
              </a:rPr>
              <a:t>***</a:t>
            </a:r>
            <a:r>
              <a:rPr lang="fr-FR" sz="1200" dirty="0">
                <a:effectLst/>
                <a:latin typeface="Calibri" panose="020F0502020204030204" pitchFamily="34" charset="0"/>
                <a:ea typeface="Calibri" panose="020F0502020204030204" pitchFamily="34" charset="0"/>
                <a:cs typeface="Arial" panose="020B0604020202020204" pitchFamily="34" charset="0"/>
              </a:rPr>
              <a:t> et en se référant du guide pratique de dimensionnent </a:t>
            </a:r>
            <a:r>
              <a:rPr lang="fr-FR" dirty="0">
                <a:solidFill>
                  <a:schemeClr val="tx2"/>
                </a:solidFill>
              </a:rPr>
              <a:t>des chaussées pour les pays tropicaux, elle est composé</a:t>
            </a:r>
            <a:r>
              <a:rPr lang="fr-FR" sz="1200" b="0" i="0" dirty="0">
                <a:solidFill>
                  <a:srgbClr val="000000"/>
                </a:solidFill>
                <a:effectLst/>
                <a:latin typeface="SFRM1095"/>
              </a:rPr>
              <a:t>***</a:t>
            </a:r>
            <a:r>
              <a:rPr lang="fr-FR" dirty="0">
                <a:solidFill>
                  <a:schemeClr val="tx2"/>
                </a:solidFill>
              </a:rPr>
              <a:t> d’une couche de roulement en BB, d’une couche de base en GB et d’une couche de fondation en GC. Pour les épaisseur,</a:t>
            </a:r>
            <a:r>
              <a:rPr lang="fr-FR" sz="1200" b="0" i="0" dirty="0">
                <a:solidFill>
                  <a:srgbClr val="000000"/>
                </a:solidFill>
                <a:effectLst/>
                <a:latin typeface="SFRM1095"/>
              </a:rPr>
              <a:t> ***</a:t>
            </a:r>
            <a:r>
              <a:rPr lang="fr-FR" dirty="0">
                <a:solidFill>
                  <a:schemeClr val="tx2"/>
                </a:solidFill>
              </a:rPr>
              <a:t> la couche de roulement est fixée à 6cm, la couche de fondation est aussi fixée à 30cm et pour la couche de base, on fait varier son </a:t>
            </a:r>
            <a:r>
              <a:rPr lang="fr-FR" dirty="0" err="1">
                <a:solidFill>
                  <a:schemeClr val="tx2"/>
                </a:solidFill>
              </a:rPr>
              <a:t>epaisseur</a:t>
            </a:r>
            <a:r>
              <a:rPr lang="fr-FR" dirty="0">
                <a:solidFill>
                  <a:schemeClr val="tx2"/>
                </a:solidFill>
              </a:rPr>
              <a:t> dont le but d’avoir la plus mince couche qui </a:t>
            </a:r>
            <a:r>
              <a:rPr lang="fr-FR" sz="1800" b="0" i="0" dirty="0">
                <a:solidFill>
                  <a:srgbClr val="000000"/>
                </a:solidFill>
                <a:effectLst/>
                <a:latin typeface="SFRM1095"/>
              </a:rPr>
              <a:t>vérifient les valeurs des déformations admissibles déjà calculés avec *** « Alizé ». Cette valeur est ***16cm.</a:t>
            </a:r>
            <a:endParaRPr lang="fr-FR" dirty="0"/>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8</a:t>
            </a:fld>
            <a:endParaRPr lang="fr-FR"/>
          </a:p>
        </p:txBody>
      </p:sp>
    </p:spTree>
    <p:extLst>
      <p:ext uri="{BB962C8B-B14F-4D97-AF65-F5344CB8AC3E}">
        <p14:creationId xmlns:p14="http://schemas.microsoft.com/office/powerpoint/2010/main" val="1959210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 conception de la route a été faite par le logiciel </a:t>
            </a:r>
            <a:r>
              <a:rPr lang="fr-FR" sz="1200" b="0" i="0" dirty="0">
                <a:solidFill>
                  <a:srgbClr val="000000"/>
                </a:solidFill>
                <a:effectLst/>
                <a:latin typeface="SFRM1095"/>
              </a:rPr>
              <a:t>*** </a:t>
            </a:r>
            <a:r>
              <a:rPr lang="fr-FR" dirty="0"/>
              <a:t>« Piste ». Cette conception </a:t>
            </a:r>
            <a:r>
              <a:rPr lang="fr-FR" sz="1200" b="0" i="0" dirty="0">
                <a:solidFill>
                  <a:srgbClr val="000000"/>
                </a:solidFill>
                <a:effectLst/>
                <a:latin typeface="SFRM1095"/>
              </a:rPr>
              <a:t>a été établit selon la catégorie R80 de la norme ARP puisque nous avons 80Km/h comme vitesse de référence. Les plans illustrés par « Piste » sont les suivants :*** Pour le tracé en plan, on remarque que*** le pont se trouve en alignement droite. Ensuite, j’ai établit*** le profil en long où j’ai tenu compte du PHE déjà calculé dans l’</a:t>
            </a:r>
            <a:r>
              <a:rPr lang="fr-FR" sz="1200" b="0" i="0" dirty="0" err="1">
                <a:solidFill>
                  <a:srgbClr val="000000"/>
                </a:solidFill>
                <a:effectLst/>
                <a:latin typeface="SFRM1095"/>
              </a:rPr>
              <a:t>etude</a:t>
            </a:r>
            <a:r>
              <a:rPr lang="fr-FR" sz="1200" b="0" i="0" dirty="0">
                <a:solidFill>
                  <a:srgbClr val="000000"/>
                </a:solidFill>
                <a:effectLst/>
                <a:latin typeface="SFRM1095"/>
              </a:rPr>
              <a:t> hydraulique pour caler l’ouvrage. Et enfin ***le 1</a:t>
            </a:r>
            <a:r>
              <a:rPr lang="fr-FR" sz="1200" b="0" i="0" baseline="30000" dirty="0">
                <a:solidFill>
                  <a:srgbClr val="000000"/>
                </a:solidFill>
                <a:effectLst/>
                <a:latin typeface="SFRM1095"/>
              </a:rPr>
              <a:t>er</a:t>
            </a:r>
            <a:r>
              <a:rPr lang="fr-FR" sz="1200" b="0" i="0" dirty="0">
                <a:solidFill>
                  <a:srgbClr val="000000"/>
                </a:solidFill>
                <a:effectLst/>
                <a:latin typeface="SFRM1095"/>
              </a:rPr>
              <a:t> et le dernier profil en travers.</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29AC9757-EC08-4DDC-B78C-EEB7FDC92DD8}" type="slidenum">
              <a:rPr lang="fr-FR" smtClean="0"/>
              <a:t>9</a:t>
            </a:fld>
            <a:endParaRPr lang="fr-FR"/>
          </a:p>
        </p:txBody>
      </p:sp>
    </p:spTree>
    <p:extLst>
      <p:ext uri="{BB962C8B-B14F-4D97-AF65-F5344CB8AC3E}">
        <p14:creationId xmlns:p14="http://schemas.microsoft.com/office/powerpoint/2010/main" val="4071932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mj-lt"/>
                <a:ea typeface="+mn-ea"/>
                <a:cs typeface="+mn-cs"/>
              </a:defRPr>
            </a:lvl1pPr>
          </a:lstStyle>
          <a:p>
            <a:r>
              <a:rPr lang="fr-FR"/>
              <a:t>Modifiez le style du titre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accent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lvl1pPr>
              <a:defRPr>
                <a:solidFill>
                  <a:schemeClr val="accent1"/>
                </a:solidFill>
              </a:defRPr>
            </a:lvl1pPr>
          </a:lstStyle>
          <a:p>
            <a:fld id="{109A15BF-A03D-4E8B-AE27-52CB7D6F2055}" type="datetime1">
              <a:rPr lang="fr-FR" smtClean="0"/>
              <a:t>14/07/2021</a:t>
            </a:fld>
            <a:endParaRPr lang="fr-FR"/>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fr-FR"/>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58F2FCE9-68E9-448D-8B8F-6CFB95690F4A}" type="slidenum">
              <a:rPr lang="fr-FR" smtClean="0"/>
              <a:t>‹N°›</a:t>
            </a:fld>
            <a:endParaRPr lang="fr-FR"/>
          </a:p>
        </p:txBody>
      </p:sp>
      <p:cxnSp>
        <p:nvCxnSpPr>
          <p:cNvPr id="8" name="Straight Connector 7"/>
          <p:cNvCxnSpPr/>
          <p:nvPr/>
        </p:nvCxnSpPr>
        <p:spPr>
          <a:xfrm>
            <a:off x="1978660" y="3733800"/>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1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0948F75-0A9A-4FF9-8248-7CADA047E775}" type="datetime1">
              <a:rPr lang="fr-FR" smtClean="0"/>
              <a:t>14/07/2021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8F2FCE9-68E9-448D-8B8F-6CFB95690F4A}" type="slidenum">
              <a:rPr lang="fr-FR" smtClean="0"/>
              <a:t>‹N°›</a:t>
            </a:fld>
            <a:endParaRPr lang="fr-FR"/>
          </a:p>
        </p:txBody>
      </p:sp>
    </p:spTree>
    <p:extLst>
      <p:ext uri="{BB962C8B-B14F-4D97-AF65-F5344CB8AC3E}">
        <p14:creationId xmlns:p14="http://schemas.microsoft.com/office/powerpoint/2010/main" val="2929755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B4C8533-292C-4A25-A6CA-4D0E9D045DA1}" type="datetime1">
              <a:rPr lang="fr-FR" smtClean="0"/>
              <a:t>14/07/2021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8F2FCE9-68E9-448D-8B8F-6CFB95690F4A}" type="slidenum">
              <a:rPr lang="fr-FR" smtClean="0"/>
              <a:t>‹N°›</a:t>
            </a:fld>
            <a:endParaRPr lang="fr-FR"/>
          </a:p>
        </p:txBody>
      </p:sp>
    </p:spTree>
    <p:extLst>
      <p:ext uri="{BB962C8B-B14F-4D97-AF65-F5344CB8AC3E}">
        <p14:creationId xmlns:p14="http://schemas.microsoft.com/office/powerpoint/2010/main" val="3911211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672578-5B28-4864-8FCE-C8481F773305}" type="datetime1">
              <a:rPr lang="fr-FR" smtClean="0"/>
              <a:t>14/07/2021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8F2FCE9-68E9-448D-8B8F-6CFB95690F4A}" type="slidenum">
              <a:rPr lang="fr-FR" smtClean="0"/>
              <a:t>‹N°›</a:t>
            </a:fld>
            <a:endParaRPr lang="fr-FR"/>
          </a:p>
        </p:txBody>
      </p:sp>
    </p:spTree>
    <p:extLst>
      <p:ext uri="{BB962C8B-B14F-4D97-AF65-F5344CB8AC3E}">
        <p14:creationId xmlns:p14="http://schemas.microsoft.com/office/powerpoint/2010/main" val="2372422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marL="0" algn="ctr" defTabSz="914400" rtl="0" eaLnBrk="1" latinLnBrk="0" hangingPunct="1">
              <a:lnSpc>
                <a:spcPct val="85000"/>
              </a:lnSpc>
              <a:spcBef>
                <a:spcPct val="0"/>
              </a:spcBef>
              <a:buNone/>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Corbel" pitchFamily="34" charset="0"/>
                <a:ea typeface="+mn-ea"/>
                <a:cs typeface="+mn-cs"/>
              </a:defRPr>
            </a:lvl1pPr>
          </a:lstStyle>
          <a:p>
            <a:r>
              <a:rPr lang="fr-FR"/>
              <a:t>Modifiez le style du titre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B2F0F41-9DF0-4A7E-8EA7-B90119AF541A}" type="datetime1">
              <a:rPr lang="fr-FR" smtClean="0"/>
              <a:t>14/07/2021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8F2FCE9-68E9-448D-8B8F-6CFB95690F4A}" type="slidenum">
              <a:rPr lang="fr-FR" smtClean="0"/>
              <a:t>‹N°›</a:t>
            </a:fld>
            <a:endParaRPr lang="fr-FR"/>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17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26E51730-D849-4404-9BE8-1ED30344C231}" type="datetime1">
              <a:rPr lang="fr-FR" smtClean="0"/>
              <a:t>14/07/2021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8F2FCE9-68E9-448D-8B8F-6CFB95690F4A}" type="slidenum">
              <a:rPr lang="fr-FR" smtClean="0"/>
              <a:t>‹N°›</a:t>
            </a:fld>
            <a:endParaRPr lang="fr-FR"/>
          </a:p>
        </p:txBody>
      </p:sp>
    </p:spTree>
    <p:extLst>
      <p:ext uri="{BB962C8B-B14F-4D97-AF65-F5344CB8AC3E}">
        <p14:creationId xmlns:p14="http://schemas.microsoft.com/office/powerpoint/2010/main" val="3703005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B076B27-77F4-404A-9654-44DB5E102776}" type="datetime1">
              <a:rPr lang="fr-FR" smtClean="0"/>
              <a:t>14/07/2021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58F2FCE9-68E9-448D-8B8F-6CFB95690F4A}" type="slidenum">
              <a:rPr lang="fr-FR" smtClean="0"/>
              <a:t>‹N°›</a:t>
            </a:fld>
            <a:endParaRPr lang="fr-FR"/>
          </a:p>
        </p:txBody>
      </p:sp>
    </p:spTree>
    <p:extLst>
      <p:ext uri="{BB962C8B-B14F-4D97-AF65-F5344CB8AC3E}">
        <p14:creationId xmlns:p14="http://schemas.microsoft.com/office/powerpoint/2010/main" val="2534508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2ECC6115-57A1-45CB-BB6B-0C1D5AB29B59}" type="datetime1">
              <a:rPr lang="fr-FR" smtClean="0"/>
              <a:t>14/07/2021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8F2FCE9-68E9-448D-8B8F-6CFB95690F4A}" type="slidenum">
              <a:rPr lang="fr-FR" smtClean="0"/>
              <a:t>‹N°›</a:t>
            </a:fld>
            <a:endParaRPr lang="fr-FR"/>
          </a:p>
        </p:txBody>
      </p:sp>
    </p:spTree>
    <p:extLst>
      <p:ext uri="{BB962C8B-B14F-4D97-AF65-F5344CB8AC3E}">
        <p14:creationId xmlns:p14="http://schemas.microsoft.com/office/powerpoint/2010/main" val="285143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43C32F-8EAB-453D-9E61-6DF9DA499C81}" type="datetime1">
              <a:rPr lang="fr-FR" smtClean="0"/>
              <a:t>14/07/2021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58F2FCE9-68E9-448D-8B8F-6CFB95690F4A}" type="slidenum">
              <a:rPr lang="fr-FR" smtClean="0"/>
              <a:t>‹N°›</a:t>
            </a:fld>
            <a:endParaRPr lang="fr-FR"/>
          </a:p>
        </p:txBody>
      </p:sp>
    </p:spTree>
    <p:extLst>
      <p:ext uri="{BB962C8B-B14F-4D97-AF65-F5344CB8AC3E}">
        <p14:creationId xmlns:p14="http://schemas.microsoft.com/office/powerpoint/2010/main" val="209750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fr-FR"/>
              <a:t>Modifiez le style du titre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DD03D1D-F1CD-4450-A4F0-784403CDAF25}" type="datetime1">
              <a:rPr lang="fr-FR" smtClean="0"/>
              <a:t>14/07/2021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8F2FCE9-68E9-448D-8B8F-6CFB95690F4A}" type="slidenum">
              <a:rPr lang="fr-FR" smtClean="0"/>
              <a:t>‹N°›</a:t>
            </a:fld>
            <a:endParaRPr lang="fr-FR"/>
          </a:p>
        </p:txBody>
      </p:sp>
    </p:spTree>
    <p:extLst>
      <p:ext uri="{BB962C8B-B14F-4D97-AF65-F5344CB8AC3E}">
        <p14:creationId xmlns:p14="http://schemas.microsoft.com/office/powerpoint/2010/main" val="3017111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fr-FR"/>
              <a:t>Modifiez le style du titre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3892325-8F6B-423A-8B6C-6EAD5394C0C9}" type="datetime1">
              <a:rPr lang="fr-FR" smtClean="0"/>
              <a:t>14/07/2021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8F2FCE9-68E9-448D-8B8F-6CFB95690F4A}" type="slidenum">
              <a:rPr lang="fr-FR" smtClean="0"/>
              <a:t>‹N°›</a:t>
            </a:fld>
            <a:endParaRPr lang="fr-FR"/>
          </a:p>
        </p:txBody>
      </p:sp>
    </p:spTree>
    <p:extLst>
      <p:ext uri="{BB962C8B-B14F-4D97-AF65-F5344CB8AC3E}">
        <p14:creationId xmlns:p14="http://schemas.microsoft.com/office/powerpoint/2010/main" val="3457756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AEA18269-7C47-4E2B-B497-795B35A921D0}" type="datetime1">
              <a:rPr lang="fr-FR" smtClean="0"/>
              <a:t>14/07/2021</a:t>
            </a:fld>
            <a:endParaRPr lang="fr-FR"/>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fr-F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58F2FCE9-68E9-448D-8B8F-6CFB95690F4A}" type="slidenum">
              <a:rPr lang="fr-FR" smtClean="0"/>
              <a:t>‹N°›</a:t>
            </a:fld>
            <a:endParaRPr lang="fr-FR"/>
          </a:p>
        </p:txBody>
      </p:sp>
    </p:spTree>
    <p:extLst>
      <p:ext uri="{BB962C8B-B14F-4D97-AF65-F5344CB8AC3E}">
        <p14:creationId xmlns:p14="http://schemas.microsoft.com/office/powerpoint/2010/main" val="33217890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24.jp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png"/><Relationship Id="rId7" Type="http://schemas.openxmlformats.org/officeDocument/2006/relationships/image" Target="../media/image29.jpg"/><Relationship Id="rId12"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8.png"/><Relationship Id="rId11" Type="http://schemas.openxmlformats.org/officeDocument/2006/relationships/image" Target="../media/image33.jpg"/><Relationship Id="rId5" Type="http://schemas.openxmlformats.org/officeDocument/2006/relationships/image" Target="../media/image27.jpg"/><Relationship Id="rId10" Type="http://schemas.openxmlformats.org/officeDocument/2006/relationships/image" Target="../media/image32.jpg"/><Relationship Id="rId4" Type="http://schemas.openxmlformats.org/officeDocument/2006/relationships/image" Target="../media/image26.jpg"/><Relationship Id="rId9" Type="http://schemas.openxmlformats.org/officeDocument/2006/relationships/image" Target="../media/image31.jp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7.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7.xml"/><Relationship Id="rId13" Type="http://schemas.openxmlformats.org/officeDocument/2006/relationships/diagramColors" Target="../diagrams/colors7.xml"/><Relationship Id="rId18" Type="http://schemas.openxmlformats.org/officeDocument/2006/relationships/image" Target="../media/image40.wmf"/><Relationship Id="rId3" Type="http://schemas.openxmlformats.org/officeDocument/2006/relationships/image" Target="../media/image36.png"/><Relationship Id="rId21" Type="http://schemas.openxmlformats.org/officeDocument/2006/relationships/image" Target="../media/image43.png"/><Relationship Id="rId7" Type="http://schemas.openxmlformats.org/officeDocument/2006/relationships/diagramQuickStyle" Target="../diagrams/quickStyle7.xml"/><Relationship Id="rId12" Type="http://schemas.openxmlformats.org/officeDocument/2006/relationships/diagramQuickStyle" Target="../diagrams/quickStyle7.xml"/><Relationship Id="rId17" Type="http://schemas.openxmlformats.org/officeDocument/2006/relationships/oleObject" Target="../embeddings/oleObject1.bin"/><Relationship Id="rId2" Type="http://schemas.openxmlformats.org/officeDocument/2006/relationships/notesSlide" Target="../notesSlides/notesSlide16.xml"/><Relationship Id="rId16" Type="http://schemas.openxmlformats.org/officeDocument/2006/relationships/image" Target="../media/image470.png"/><Relationship Id="rId20" Type="http://schemas.openxmlformats.org/officeDocument/2006/relationships/image" Target="../media/image40.wmf"/><Relationship Id="rId1" Type="http://schemas.openxmlformats.org/officeDocument/2006/relationships/slideLayout" Target="../slideLayouts/slideLayout8.xml"/><Relationship Id="rId6" Type="http://schemas.openxmlformats.org/officeDocument/2006/relationships/diagramLayout" Target="../diagrams/layout7.xml"/><Relationship Id="rId11" Type="http://schemas.openxmlformats.org/officeDocument/2006/relationships/diagramLayout" Target="../diagrams/layout7.xml"/><Relationship Id="rId5" Type="http://schemas.openxmlformats.org/officeDocument/2006/relationships/diagramData" Target="../diagrams/data8.xml"/><Relationship Id="rId15" Type="http://schemas.openxmlformats.org/officeDocument/2006/relationships/image" Target="../media/image39.svg"/><Relationship Id="rId10" Type="http://schemas.openxmlformats.org/officeDocument/2006/relationships/diagramData" Target="../diagrams/data9.xml"/><Relationship Id="rId19" Type="http://schemas.openxmlformats.org/officeDocument/2006/relationships/oleObject" Target="../embeddings/oleObject1.bin"/><Relationship Id="rId4" Type="http://schemas.openxmlformats.org/officeDocument/2006/relationships/image" Target="../media/image37.svg"/><Relationship Id="rId9" Type="http://schemas.microsoft.com/office/2007/relationships/diagramDrawing" Target="../diagrams/drawing7.xml"/><Relationship Id="rId1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540.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530.PNG"/><Relationship Id="rId5" Type="http://schemas.openxmlformats.org/officeDocument/2006/relationships/image" Target="../media/image46.sv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47.PNG"/><Relationship Id="rId7" Type="http://schemas.openxmlformats.org/officeDocument/2006/relationships/diagramColors" Target="../diagrams/colors8.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10.xml"/><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12.xml"/><Relationship Id="rId13" Type="http://schemas.openxmlformats.org/officeDocument/2006/relationships/image" Target="../media/image50.svg"/><Relationship Id="rId3" Type="http://schemas.openxmlformats.org/officeDocument/2006/relationships/diagramData" Target="../diagrams/data11.xml"/><Relationship Id="rId7" Type="http://schemas.microsoft.com/office/2007/relationships/diagramDrawing" Target="../diagrams/drawing9.xml"/><Relationship Id="rId12"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9.xml"/><Relationship Id="rId11" Type="http://schemas.openxmlformats.org/officeDocument/2006/relationships/diagramColors" Target="../diagrams/colors9.xml"/><Relationship Id="rId5" Type="http://schemas.openxmlformats.org/officeDocument/2006/relationships/diagramQuickStyle" Target="../diagrams/quickStyle9.xml"/><Relationship Id="rId10"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13.xml"/><Relationship Id="rId7" Type="http://schemas.microsoft.com/office/2007/relationships/diagramDrawing" Target="../diagrams/drawing10.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18" Type="http://schemas.openxmlformats.org/officeDocument/2006/relationships/image" Target="../media/image470.png"/><Relationship Id="rId26" Type="http://schemas.openxmlformats.org/officeDocument/2006/relationships/diagramQuickStyle" Target="../diagrams/quickStyle11.xml"/><Relationship Id="rId3" Type="http://schemas.openxmlformats.org/officeDocument/2006/relationships/image" Target="../media/image52.PNG"/><Relationship Id="rId21" Type="http://schemas.openxmlformats.org/officeDocument/2006/relationships/oleObject" Target="../embeddings/oleObject2.bin"/><Relationship Id="rId7" Type="http://schemas.openxmlformats.org/officeDocument/2006/relationships/image" Target="../media/image37.svg"/><Relationship Id="rId25" Type="http://schemas.openxmlformats.org/officeDocument/2006/relationships/diagramLayout" Target="../diagrams/layout11.xml"/><Relationship Id="rId2" Type="http://schemas.openxmlformats.org/officeDocument/2006/relationships/notesSlide" Target="../notesSlides/notesSlide23.xml"/><Relationship Id="rId20" Type="http://schemas.openxmlformats.org/officeDocument/2006/relationships/image" Target="../media/image40.wmf"/><Relationship Id="rId29" Type="http://schemas.openxmlformats.org/officeDocument/2006/relationships/diagramData" Target="../diagrams/data17.xml"/><Relationship Id="rId1" Type="http://schemas.openxmlformats.org/officeDocument/2006/relationships/slideLayout" Target="../slideLayouts/slideLayout8.xml"/><Relationship Id="rId6" Type="http://schemas.openxmlformats.org/officeDocument/2006/relationships/image" Target="../media/image36.png"/><Relationship Id="rId24" Type="http://schemas.openxmlformats.org/officeDocument/2006/relationships/diagramData" Target="../diagrams/data14.xml"/><Relationship Id="rId32" Type="http://schemas.openxmlformats.org/officeDocument/2006/relationships/diagramColors" Target="../diagrams/colors11.xml"/><Relationship Id="rId5" Type="http://schemas.openxmlformats.org/officeDocument/2006/relationships/image" Target="../media/image54.svg"/><Relationship Id="rId23" Type="http://schemas.openxmlformats.org/officeDocument/2006/relationships/image" Target="../media/image66.png"/><Relationship Id="rId28" Type="http://schemas.microsoft.com/office/2007/relationships/diagramDrawing" Target="../diagrams/drawing11.xml"/><Relationship Id="rId19" Type="http://schemas.openxmlformats.org/officeDocument/2006/relationships/oleObject" Target="../embeddings/oleObject2.bin"/><Relationship Id="rId31" Type="http://schemas.openxmlformats.org/officeDocument/2006/relationships/diagramQuickStyle" Target="../diagrams/quickStyle11.xml"/><Relationship Id="rId4" Type="http://schemas.openxmlformats.org/officeDocument/2006/relationships/image" Target="../media/image53.png"/><Relationship Id="rId9" Type="http://schemas.openxmlformats.org/officeDocument/2006/relationships/image" Target="../media/image39.svg"/><Relationship Id="rId22" Type="http://schemas.openxmlformats.org/officeDocument/2006/relationships/image" Target="../media/image40.wmf"/><Relationship Id="rId27" Type="http://schemas.openxmlformats.org/officeDocument/2006/relationships/diagramColors" Target="../diagrams/colors11.xml"/><Relationship Id="rId30" Type="http://schemas.openxmlformats.org/officeDocument/2006/relationships/diagramLayout" Target="../diagrams/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670.PNG"/><Relationship Id="rId5" Type="http://schemas.openxmlformats.org/officeDocument/2006/relationships/image" Target="../media/image46.sv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16.xml"/><Relationship Id="rId3" Type="http://schemas.openxmlformats.org/officeDocument/2006/relationships/diagramData" Target="../diagrams/data15.xml"/><Relationship Id="rId7" Type="http://schemas.microsoft.com/office/2007/relationships/diagramDrawing" Target="../diagrams/drawing12.xm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diagramColors" Target="../diagrams/colors12.xml"/><Relationship Id="rId5" Type="http://schemas.openxmlformats.org/officeDocument/2006/relationships/diagramQuickStyle" Target="../diagrams/quickStyle12.xml"/><Relationship Id="rId10" Type="http://schemas.openxmlformats.org/officeDocument/2006/relationships/image" Target="../media/image60.PNG"/><Relationship Id="rId4" Type="http://schemas.openxmlformats.org/officeDocument/2006/relationships/diagramLayout" Target="../diagrams/layout12.xml"/><Relationship Id="rId9" Type="http://schemas.openxmlformats.org/officeDocument/2006/relationships/image" Target="../media/image59.PNG"/></Relationships>
</file>

<file path=ppt/slides/_rels/slide27.xml.rels><?xml version="1.0" encoding="UTF-8" standalone="yes"?>
<Relationships xmlns="http://schemas.openxmlformats.org/package/2006/relationships"><Relationship Id="rId18" Type="http://schemas.openxmlformats.org/officeDocument/2006/relationships/image" Target="../media/image54.svg"/><Relationship Id="rId26" Type="http://schemas.openxmlformats.org/officeDocument/2006/relationships/diagramData" Target="../diagrams/data20.xml"/><Relationship Id="rId3" Type="http://schemas.openxmlformats.org/officeDocument/2006/relationships/image" Target="../media/image62.PNG"/><Relationship Id="rId21" Type="http://schemas.openxmlformats.org/officeDocument/2006/relationships/diagramData" Target="../diagrams/data18.xml"/><Relationship Id="rId7" Type="http://schemas.openxmlformats.org/officeDocument/2006/relationships/image" Target="../media/image39.svg"/><Relationship Id="rId17" Type="http://schemas.openxmlformats.org/officeDocument/2006/relationships/image" Target="../media/image53.png"/><Relationship Id="rId25" Type="http://schemas.microsoft.com/office/2007/relationships/diagramDrawing" Target="../diagrams/drawing13.xml"/><Relationship Id="rId2" Type="http://schemas.openxmlformats.org/officeDocument/2006/relationships/notesSlide" Target="../notesSlides/notesSlide27.xml"/><Relationship Id="rId16" Type="http://schemas.openxmlformats.org/officeDocument/2006/relationships/image" Target="../media/image470.png"/><Relationship Id="rId20" Type="http://schemas.openxmlformats.org/officeDocument/2006/relationships/image" Target="../media/image75.png"/><Relationship Id="rId29" Type="http://schemas.openxmlformats.org/officeDocument/2006/relationships/diagramColors" Target="../diagrams/colors13.xml"/><Relationship Id="rId1" Type="http://schemas.openxmlformats.org/officeDocument/2006/relationships/slideLayout" Target="../slideLayouts/slideLayout8.xml"/><Relationship Id="rId6" Type="http://schemas.openxmlformats.org/officeDocument/2006/relationships/image" Target="../media/image38.png"/><Relationship Id="rId24" Type="http://schemas.openxmlformats.org/officeDocument/2006/relationships/diagramColors" Target="../diagrams/colors13.xml"/><Relationship Id="rId5" Type="http://schemas.openxmlformats.org/officeDocument/2006/relationships/image" Target="../media/image37.svg"/><Relationship Id="rId23" Type="http://schemas.openxmlformats.org/officeDocument/2006/relationships/diagramQuickStyle" Target="../diagrams/quickStyle13.xml"/><Relationship Id="rId28" Type="http://schemas.openxmlformats.org/officeDocument/2006/relationships/diagramQuickStyle" Target="../diagrams/quickStyle13.xml"/><Relationship Id="rId19" Type="http://schemas.openxmlformats.org/officeDocument/2006/relationships/image" Target="../media/image74.png"/><Relationship Id="rId4" Type="http://schemas.openxmlformats.org/officeDocument/2006/relationships/image" Target="../media/image36.png"/><Relationship Id="rId22" Type="http://schemas.openxmlformats.org/officeDocument/2006/relationships/diagramLayout" Target="../diagrams/layout13.xml"/><Relationship Id="rId27" Type="http://schemas.openxmlformats.org/officeDocument/2006/relationships/diagramLayout" Target="../diagrams/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780.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46.sv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800.PNG"/><Relationship Id="rId5" Type="http://schemas.openxmlformats.org/officeDocument/2006/relationships/image" Target="../media/image46.sv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21.xml"/><Relationship Id="rId13" Type="http://schemas.openxmlformats.org/officeDocument/2006/relationships/image" Target="../media/image70.png"/><Relationship Id="rId3" Type="http://schemas.openxmlformats.org/officeDocument/2006/relationships/diagramData" Target="../diagrams/data19.xml"/><Relationship Id="rId7" Type="http://schemas.microsoft.com/office/2007/relationships/diagramDrawing" Target="../diagrams/drawing14.xml"/><Relationship Id="rId12" Type="http://schemas.openxmlformats.org/officeDocument/2006/relationships/image" Target="../media/image69.png"/><Relationship Id="rId17" Type="http://schemas.openxmlformats.org/officeDocument/2006/relationships/image" Target="../media/image76.PNG"/><Relationship Id="rId2" Type="http://schemas.openxmlformats.org/officeDocument/2006/relationships/notesSlide" Target="../notesSlides/notesSlide31.xml"/><Relationship Id="rId16"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diagramColors" Target="../diagrams/colors15.xml"/><Relationship Id="rId11" Type="http://schemas.openxmlformats.org/officeDocument/2006/relationships/diagramColors" Target="../diagrams/colors15.xml"/><Relationship Id="rId5" Type="http://schemas.openxmlformats.org/officeDocument/2006/relationships/diagramQuickStyle" Target="../diagrams/quickStyle15.xml"/><Relationship Id="rId15" Type="http://schemas.openxmlformats.org/officeDocument/2006/relationships/image" Target="../media/image72.png"/><Relationship Id="rId10"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diagramLayout" Target="../diagrams/layout15.xml"/><Relationship Id="rId1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79.svg"/></Relationships>
</file>

<file path=ppt/slides/_rels/slide3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83.PNG"/><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4.PNG"/><Relationship Id="rId7"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940.PNG"/><Relationship Id="rId5" Type="http://schemas.openxmlformats.org/officeDocument/2006/relationships/image" Target="../media/image46.sv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85.PNG"/><Relationship Id="rId7" Type="http://schemas.openxmlformats.org/officeDocument/2006/relationships/image" Target="../media/image99.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46.sv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86.PNG"/><Relationship Id="rId7" Type="http://schemas.openxmlformats.org/officeDocument/2006/relationships/image" Target="../media/image103.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102.png"/><Relationship Id="rId5" Type="http://schemas.openxmlformats.org/officeDocument/2006/relationships/image" Target="../media/image46.sv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105.png"/><Relationship Id="rId7"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108.png"/><Relationship Id="rId5" Type="http://schemas.openxmlformats.org/officeDocument/2006/relationships/image" Target="../media/image88.svg"/><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1.PNG"/><Relationship Id="rId7" Type="http://schemas.openxmlformats.org/officeDocument/2006/relationships/image" Target="../media/image93.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88.svg"/><Relationship Id="rId5" Type="http://schemas.openxmlformats.org/officeDocument/2006/relationships/image" Target="../media/image87.png"/><Relationship Id="rId10" Type="http://schemas.openxmlformats.org/officeDocument/2006/relationships/image" Target="../media/image112.png"/><Relationship Id="rId4" Type="http://schemas.openxmlformats.org/officeDocument/2006/relationships/image" Target="../media/image92.PNG"/><Relationship Id="rId9" Type="http://schemas.openxmlformats.org/officeDocument/2006/relationships/image" Target="../media/image111.png"/></Relationships>
</file>

<file path=ppt/slides/_rels/slide39.xml.rels><?xml version="1.0" encoding="UTF-8" standalone="yes"?>
<Relationships xmlns="http://schemas.openxmlformats.org/package/2006/relationships"><Relationship Id="rId8" Type="http://schemas.openxmlformats.org/officeDocument/2006/relationships/diagramData" Target="../diagrams/data23.xml"/><Relationship Id="rId3" Type="http://schemas.openxmlformats.org/officeDocument/2006/relationships/diagramData" Target="../diagrams/data22.xml"/><Relationship Id="rId7" Type="http://schemas.microsoft.com/office/2007/relationships/diagramDrawing" Target="../diagrams/drawing15.xml"/><Relationship Id="rId12" Type="http://schemas.microsoft.com/office/2007/relationships/diagramDrawing" Target="../diagrams/drawing16.xml"/><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3.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6EA6F29-B158-4B84-9D0D-DB244D41780D}"/>
              </a:ext>
            </a:extLst>
          </p:cNvPr>
          <p:cNvSpPr>
            <a:spLocks noGrp="1"/>
          </p:cNvSpPr>
          <p:nvPr>
            <p:ph type="subTitle" idx="1"/>
          </p:nvPr>
        </p:nvSpPr>
        <p:spPr>
          <a:xfrm>
            <a:off x="1709530" y="3822009"/>
            <a:ext cx="8767860" cy="724999"/>
          </a:xfrm>
        </p:spPr>
        <p:txBody>
          <a:bodyPr>
            <a:normAutofit/>
          </a:bodyPr>
          <a:lstStyle/>
          <a:p>
            <a:pPr>
              <a:spcBef>
                <a:spcPts val="600"/>
              </a:spcBef>
            </a:pPr>
            <a:r>
              <a:rPr lang="fr-FR" sz="1800" dirty="0"/>
              <a:t>Présenté par :</a:t>
            </a:r>
          </a:p>
          <a:p>
            <a:pPr>
              <a:spcBef>
                <a:spcPts val="600"/>
              </a:spcBef>
            </a:pPr>
            <a:r>
              <a:rPr lang="fr-FR" sz="2000" b="1" spc="300" dirty="0"/>
              <a:t>Fares FRIKHA</a:t>
            </a:r>
          </a:p>
        </p:txBody>
      </p:sp>
      <p:sp>
        <p:nvSpPr>
          <p:cNvPr id="4" name="ZoneTexte 3">
            <a:extLst>
              <a:ext uri="{FF2B5EF4-FFF2-40B4-BE49-F238E27FC236}">
                <a16:creationId xmlns:a16="http://schemas.microsoft.com/office/drawing/2014/main" id="{EF12F904-4D86-41C7-A6C2-8B47AF8ADE90}"/>
              </a:ext>
            </a:extLst>
          </p:cNvPr>
          <p:cNvSpPr txBox="1"/>
          <p:nvPr/>
        </p:nvSpPr>
        <p:spPr>
          <a:xfrm>
            <a:off x="3484516" y="451256"/>
            <a:ext cx="5283819" cy="1169551"/>
          </a:xfrm>
          <a:prstGeom prst="rect">
            <a:avLst/>
          </a:prstGeom>
          <a:noFill/>
        </p:spPr>
        <p:txBody>
          <a:bodyPr wrap="none" rtlCol="0">
            <a:spAutoFit/>
          </a:bodyPr>
          <a:lstStyle/>
          <a:p>
            <a:pPr algn="ctr"/>
            <a:r>
              <a:rPr lang="fr-FR" sz="1400" dirty="0">
                <a:latin typeface="Times New Roman" panose="02020603050405020304" pitchFamily="18" charset="0"/>
                <a:cs typeface="Times New Roman" panose="02020603050405020304" pitchFamily="18" charset="0"/>
              </a:rPr>
              <a:t>République Tunisienne</a:t>
            </a:r>
          </a:p>
          <a:p>
            <a:pPr algn="ctr"/>
            <a:r>
              <a:rPr lang="fr-FR" sz="1400" dirty="0">
                <a:latin typeface="Times New Roman" panose="02020603050405020304" pitchFamily="18" charset="0"/>
                <a:cs typeface="Times New Roman" panose="02020603050405020304" pitchFamily="18" charset="0"/>
              </a:rPr>
              <a:t>Ministère de l’Enseignement Supérieur et de la Recherche Scientifique</a:t>
            </a:r>
          </a:p>
          <a:p>
            <a:pPr algn="ctr"/>
            <a:r>
              <a:rPr lang="fr-FR" sz="1400" dirty="0">
                <a:latin typeface="Times New Roman" panose="02020603050405020304" pitchFamily="18" charset="0"/>
                <a:cs typeface="Times New Roman" panose="02020603050405020304" pitchFamily="18" charset="0"/>
              </a:rPr>
              <a:t>Université de Tunis El Manar</a:t>
            </a:r>
          </a:p>
          <a:p>
            <a:pPr algn="ctr"/>
            <a:r>
              <a:rPr lang="fr-FR" sz="1400" dirty="0">
                <a:latin typeface="Times New Roman" panose="02020603050405020304" pitchFamily="18" charset="0"/>
                <a:cs typeface="Times New Roman" panose="02020603050405020304" pitchFamily="18" charset="0"/>
              </a:rPr>
              <a:t>Ecole Nationale d’Ingénieurs de Tunis</a:t>
            </a:r>
          </a:p>
          <a:p>
            <a:pPr algn="ctr"/>
            <a:r>
              <a:rPr lang="fr-FR" sz="1400" dirty="0">
                <a:latin typeface="Times New Roman" panose="02020603050405020304" pitchFamily="18" charset="0"/>
                <a:cs typeface="Times New Roman" panose="02020603050405020304" pitchFamily="18" charset="0"/>
              </a:rPr>
              <a:t>Département de Génie Civil</a:t>
            </a:r>
          </a:p>
        </p:txBody>
      </p:sp>
      <p:pic>
        <p:nvPicPr>
          <p:cNvPr id="5" name="Image 4">
            <a:extLst>
              <a:ext uri="{FF2B5EF4-FFF2-40B4-BE49-F238E27FC236}">
                <a16:creationId xmlns:a16="http://schemas.microsoft.com/office/drawing/2014/main" id="{1B1302BB-DEE5-4936-8A0C-E11D9CA3C493}"/>
              </a:ext>
            </a:extLst>
          </p:cNvPr>
          <p:cNvPicPr>
            <a:picLocks noChangeAspect="1"/>
          </p:cNvPicPr>
          <p:nvPr/>
        </p:nvPicPr>
        <p:blipFill>
          <a:blip r:embed="rId3"/>
          <a:stretch>
            <a:fillRect/>
          </a:stretch>
        </p:blipFill>
        <p:spPr>
          <a:xfrm>
            <a:off x="735283" y="312276"/>
            <a:ext cx="1378082" cy="1447507"/>
          </a:xfrm>
          <a:prstGeom prst="rect">
            <a:avLst/>
          </a:prstGeom>
        </p:spPr>
      </p:pic>
      <p:pic>
        <p:nvPicPr>
          <p:cNvPr id="6" name="Image 5">
            <a:extLst>
              <a:ext uri="{FF2B5EF4-FFF2-40B4-BE49-F238E27FC236}">
                <a16:creationId xmlns:a16="http://schemas.microsoft.com/office/drawing/2014/main" id="{C7FAA7D2-89DD-4482-A3FF-33B92EB77FA8}"/>
              </a:ext>
            </a:extLst>
          </p:cNvPr>
          <p:cNvPicPr>
            <a:picLocks noChangeAspect="1"/>
          </p:cNvPicPr>
          <p:nvPr/>
        </p:nvPicPr>
        <p:blipFill>
          <a:blip r:embed="rId4"/>
          <a:stretch>
            <a:fillRect/>
          </a:stretch>
        </p:blipFill>
        <p:spPr>
          <a:xfrm>
            <a:off x="10003040" y="312277"/>
            <a:ext cx="1317231" cy="1447507"/>
          </a:xfrm>
          <a:prstGeom prst="rect">
            <a:avLst/>
          </a:prstGeom>
        </p:spPr>
      </p:pic>
      <p:sp>
        <p:nvSpPr>
          <p:cNvPr id="7" name="Title 1">
            <a:extLst>
              <a:ext uri="{FF2B5EF4-FFF2-40B4-BE49-F238E27FC236}">
                <a16:creationId xmlns:a16="http://schemas.microsoft.com/office/drawing/2014/main" id="{DA08E66F-E219-464A-BBAB-0189C202E6D6}"/>
              </a:ext>
            </a:extLst>
          </p:cNvPr>
          <p:cNvSpPr txBox="1">
            <a:spLocks/>
          </p:cNvSpPr>
          <p:nvPr/>
        </p:nvSpPr>
        <p:spPr>
          <a:xfrm>
            <a:off x="1424324" y="1676662"/>
            <a:ext cx="9404203" cy="608560"/>
          </a:xfrm>
          <a:prstGeom prst="rect">
            <a:avLst/>
          </a:prstGeom>
        </p:spPr>
        <p:txBody>
          <a:bodyPr vert="horz" lIns="91440" tIns="45720" rIns="91440" bIns="45720" rtlCol="0" anchor="b">
            <a:noAutofit/>
          </a:bodyPr>
          <a:lstStyle>
            <a:lvl1pPr algn="ctr" defTabSz="914400" rtl="0" eaLnBrk="1" latinLnBrk="0" hangingPunct="1">
              <a:lnSpc>
                <a:spcPct val="89000"/>
              </a:lnSpc>
              <a:spcBef>
                <a:spcPct val="0"/>
              </a:spcBef>
              <a:buNone/>
              <a:defRPr sz="7200" kern="1200" cap="all" baseline="0">
                <a:solidFill>
                  <a:schemeClr val="tx2"/>
                </a:solidFill>
                <a:latin typeface="+mj-lt"/>
                <a:ea typeface="+mj-ea"/>
                <a:cs typeface="+mj-cs"/>
              </a:defRPr>
            </a:lvl1pPr>
          </a:lstStyle>
          <a:p>
            <a:r>
              <a:rPr lang="fr-FR" sz="2400" b="1" dirty="0"/>
              <a:t>Soutenance de projet de fin d’études </a:t>
            </a:r>
            <a:endParaRPr lang="fr-FR" sz="2400" dirty="0"/>
          </a:p>
        </p:txBody>
      </p:sp>
      <p:sp>
        <p:nvSpPr>
          <p:cNvPr id="8" name="Title 1">
            <a:extLst>
              <a:ext uri="{FF2B5EF4-FFF2-40B4-BE49-F238E27FC236}">
                <a16:creationId xmlns:a16="http://schemas.microsoft.com/office/drawing/2014/main" id="{461751A1-A84E-43E9-B123-168072525918}"/>
              </a:ext>
            </a:extLst>
          </p:cNvPr>
          <p:cNvSpPr>
            <a:spLocks noGrp="1"/>
          </p:cNvSpPr>
          <p:nvPr>
            <p:ph type="ctrTitle"/>
          </p:nvPr>
        </p:nvSpPr>
        <p:spPr>
          <a:xfrm>
            <a:off x="1525263" y="2371956"/>
            <a:ext cx="9136393" cy="1057044"/>
          </a:xfrm>
        </p:spPr>
        <p:txBody>
          <a:bodyPr>
            <a:normAutofit/>
          </a:bodyPr>
          <a:lstStyle/>
          <a:p>
            <a:r>
              <a:rPr lang="fr-FR" sz="3200" b="0" cap="none" dirty="0">
                <a:ln w="0"/>
                <a:solidFill>
                  <a:schemeClr val="accent1"/>
                </a:solidFill>
                <a:effectLst>
                  <a:outerShdw blurRad="38100" dist="25400" dir="5400000" algn="ctr" rotWithShape="0">
                    <a:srgbClr val="6E747A">
                      <a:alpha val="43000"/>
                    </a:srgbClr>
                  </a:outerShdw>
                </a:effectLst>
              </a:rPr>
              <a:t>Étude d’un pont caisson précontraint construit par encorbellements successifs à Brazzaville-Congo</a:t>
            </a:r>
          </a:p>
        </p:txBody>
      </p:sp>
      <p:sp>
        <p:nvSpPr>
          <p:cNvPr id="9" name="ZoneTexte 8">
            <a:extLst>
              <a:ext uri="{FF2B5EF4-FFF2-40B4-BE49-F238E27FC236}">
                <a16:creationId xmlns:a16="http://schemas.microsoft.com/office/drawing/2014/main" id="{C1E4E0F5-7CAF-4A73-B863-44CD82C45407}"/>
              </a:ext>
            </a:extLst>
          </p:cNvPr>
          <p:cNvSpPr txBox="1"/>
          <p:nvPr/>
        </p:nvSpPr>
        <p:spPr>
          <a:xfrm>
            <a:off x="4720006" y="6246703"/>
            <a:ext cx="2746906" cy="338554"/>
          </a:xfrm>
          <a:prstGeom prst="rect">
            <a:avLst/>
          </a:prstGeom>
          <a:noFill/>
        </p:spPr>
        <p:txBody>
          <a:bodyPr wrap="none" rtlCol="0">
            <a:spAutoFit/>
          </a:bodyPr>
          <a:lstStyle/>
          <a:p>
            <a:r>
              <a:rPr lang="fr-FR" sz="1600" dirty="0">
                <a:solidFill>
                  <a:schemeClr val="accent1"/>
                </a:solidFill>
              </a:rPr>
              <a:t>Année universitaire 2020-2021</a:t>
            </a:r>
          </a:p>
        </p:txBody>
      </p:sp>
      <p:sp>
        <p:nvSpPr>
          <p:cNvPr id="10" name="ZoneTexte 9">
            <a:extLst>
              <a:ext uri="{FF2B5EF4-FFF2-40B4-BE49-F238E27FC236}">
                <a16:creationId xmlns:a16="http://schemas.microsoft.com/office/drawing/2014/main" id="{16F1E4B6-D404-45F6-A51E-0B67213CC142}"/>
              </a:ext>
            </a:extLst>
          </p:cNvPr>
          <p:cNvSpPr txBox="1"/>
          <p:nvPr/>
        </p:nvSpPr>
        <p:spPr>
          <a:xfrm>
            <a:off x="1424324" y="4603445"/>
            <a:ext cx="6853382" cy="338554"/>
          </a:xfrm>
          <a:prstGeom prst="rect">
            <a:avLst/>
          </a:prstGeom>
          <a:noFill/>
        </p:spPr>
        <p:txBody>
          <a:bodyPr wrap="square" rtlCol="0">
            <a:spAutoFit/>
          </a:bodyPr>
          <a:lstStyle/>
          <a:p>
            <a:r>
              <a:rPr lang="fr-FR" sz="1600" b="1" dirty="0">
                <a:solidFill>
                  <a:schemeClr val="tx2"/>
                </a:solidFill>
                <a:latin typeface="+mj-lt"/>
                <a:ea typeface="+mj-ea"/>
                <a:cs typeface="+mj-cs"/>
              </a:rPr>
              <a:t>Soutenu le 18/07/2021, devant le jury :</a:t>
            </a:r>
          </a:p>
        </p:txBody>
      </p:sp>
      <p:sp>
        <p:nvSpPr>
          <p:cNvPr id="18" name="ZoneTexte 17">
            <a:extLst>
              <a:ext uri="{FF2B5EF4-FFF2-40B4-BE49-F238E27FC236}">
                <a16:creationId xmlns:a16="http://schemas.microsoft.com/office/drawing/2014/main" id="{760E7D0E-2CF6-42DD-8731-4ABDCF47276E}"/>
              </a:ext>
            </a:extLst>
          </p:cNvPr>
          <p:cNvSpPr txBox="1"/>
          <p:nvPr/>
        </p:nvSpPr>
        <p:spPr>
          <a:xfrm>
            <a:off x="1709530" y="4941999"/>
            <a:ext cx="6853382" cy="1077218"/>
          </a:xfrm>
          <a:prstGeom prst="rect">
            <a:avLst/>
          </a:prstGeom>
          <a:noFill/>
        </p:spPr>
        <p:txBody>
          <a:bodyPr wrap="square" rtlCol="0">
            <a:spAutoFit/>
          </a:bodyPr>
          <a:lstStyle/>
          <a:p>
            <a:r>
              <a:rPr lang="fr-FR" sz="1600" b="1" dirty="0">
                <a:solidFill>
                  <a:schemeClr val="tx2"/>
                </a:solidFill>
                <a:latin typeface="+mj-lt"/>
                <a:ea typeface="+mj-ea"/>
                <a:cs typeface="+mj-cs"/>
              </a:rPr>
              <a:t>Président : M. Mahmoud BEN SALAH</a:t>
            </a:r>
          </a:p>
          <a:p>
            <a:r>
              <a:rPr lang="fr-FR" sz="1600" b="1" dirty="0">
                <a:solidFill>
                  <a:schemeClr val="tx2"/>
                </a:solidFill>
                <a:latin typeface="+mj-lt"/>
                <a:ea typeface="+mj-ea"/>
                <a:cs typeface="+mj-cs"/>
              </a:rPr>
              <a:t>Rapporteur : M. Karim MILED</a:t>
            </a:r>
          </a:p>
          <a:p>
            <a:r>
              <a:rPr lang="fr-FR" sz="1600" b="1" dirty="0">
                <a:solidFill>
                  <a:schemeClr val="tx2"/>
                </a:solidFill>
                <a:latin typeface="+mj-lt"/>
                <a:ea typeface="+mj-ea"/>
                <a:cs typeface="+mj-cs"/>
              </a:rPr>
              <a:t>Membre permanent : M. Zied SAADA</a:t>
            </a:r>
          </a:p>
          <a:p>
            <a:r>
              <a:rPr lang="fr-FR" sz="1600" b="1" dirty="0">
                <a:solidFill>
                  <a:schemeClr val="tx2"/>
                </a:solidFill>
                <a:latin typeface="+mj-lt"/>
                <a:ea typeface="+mj-ea"/>
                <a:cs typeface="+mj-cs"/>
              </a:rPr>
              <a:t>Encadrant ENIT : Mme Saloua EL EUCH</a:t>
            </a:r>
          </a:p>
        </p:txBody>
      </p:sp>
      <p:sp>
        <p:nvSpPr>
          <p:cNvPr id="20" name="ZoneTexte 19">
            <a:extLst>
              <a:ext uri="{FF2B5EF4-FFF2-40B4-BE49-F238E27FC236}">
                <a16:creationId xmlns:a16="http://schemas.microsoft.com/office/drawing/2014/main" id="{EACA5DD7-529A-4BA1-9E86-D5963975E87C}"/>
              </a:ext>
            </a:extLst>
          </p:cNvPr>
          <p:cNvSpPr txBox="1"/>
          <p:nvPr/>
        </p:nvSpPr>
        <p:spPr>
          <a:xfrm>
            <a:off x="7417811" y="4480334"/>
            <a:ext cx="3902460" cy="584775"/>
          </a:xfrm>
          <a:prstGeom prst="rect">
            <a:avLst/>
          </a:prstGeom>
          <a:noFill/>
        </p:spPr>
        <p:txBody>
          <a:bodyPr wrap="square" rtlCol="0">
            <a:spAutoFit/>
          </a:bodyPr>
          <a:lstStyle/>
          <a:p>
            <a:pPr algn="ctr"/>
            <a:r>
              <a:rPr lang="fr-FR" sz="1600" b="1" dirty="0">
                <a:solidFill>
                  <a:schemeClr val="tx2"/>
                </a:solidFill>
                <a:latin typeface="+mj-lt"/>
                <a:ea typeface="+mj-ea"/>
                <a:cs typeface="+mj-cs"/>
              </a:rPr>
              <a:t>Réalisé à :</a:t>
            </a:r>
          </a:p>
          <a:p>
            <a:pPr algn="ctr"/>
            <a:r>
              <a:rPr lang="fr-FR" sz="1600" b="1" dirty="0">
                <a:solidFill>
                  <a:schemeClr val="tx2"/>
                </a:solidFill>
                <a:latin typeface="+mj-lt"/>
                <a:ea typeface="+mj-ea"/>
                <a:cs typeface="+mj-cs"/>
              </a:rPr>
              <a:t>Bureau d’étude STUDI INTERNATIONAL</a:t>
            </a:r>
          </a:p>
        </p:txBody>
      </p:sp>
      <p:pic>
        <p:nvPicPr>
          <p:cNvPr id="23" name="Image 22">
            <a:extLst>
              <a:ext uri="{FF2B5EF4-FFF2-40B4-BE49-F238E27FC236}">
                <a16:creationId xmlns:a16="http://schemas.microsoft.com/office/drawing/2014/main" id="{44BF29B5-3C6F-4D3E-82A3-7E155EA9DB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6408" y="5072652"/>
            <a:ext cx="1905266" cy="819264"/>
          </a:xfrm>
          <a:prstGeom prst="rect">
            <a:avLst/>
          </a:prstGeom>
        </p:spPr>
      </p:pic>
      <p:sp>
        <p:nvSpPr>
          <p:cNvPr id="25" name="Espace réservé du numéro de diapositive 24">
            <a:extLst>
              <a:ext uri="{FF2B5EF4-FFF2-40B4-BE49-F238E27FC236}">
                <a16:creationId xmlns:a16="http://schemas.microsoft.com/office/drawing/2014/main" id="{EE6BD88D-BFB1-4D79-8170-C861172CBDFD}"/>
              </a:ext>
            </a:extLst>
          </p:cNvPr>
          <p:cNvSpPr>
            <a:spLocks noGrp="1"/>
          </p:cNvSpPr>
          <p:nvPr>
            <p:ph type="sldNum" sz="quarter" idx="12"/>
          </p:nvPr>
        </p:nvSpPr>
        <p:spPr/>
        <p:txBody>
          <a:bodyPr/>
          <a:lstStyle/>
          <a:p>
            <a:fld id="{58F2FCE9-68E9-448D-8B8F-6CFB95690F4A}" type="slidenum">
              <a:rPr lang="fr-FR" sz="2000" smtClean="0"/>
              <a:t>1</a:t>
            </a:fld>
            <a:endParaRPr lang="fr-FR" sz="2000"/>
          </a:p>
        </p:txBody>
      </p:sp>
    </p:spTree>
    <p:extLst>
      <p:ext uri="{BB962C8B-B14F-4D97-AF65-F5344CB8AC3E}">
        <p14:creationId xmlns:p14="http://schemas.microsoft.com/office/powerpoint/2010/main" val="111380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10</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ANALYSE MULTICRITÈRES ET JUSTIFICATION DE LA VARIANTE RETENUE</a:t>
            </a:r>
          </a:p>
        </p:txBody>
      </p:sp>
      <p:graphicFrame>
        <p:nvGraphicFramePr>
          <p:cNvPr id="2" name="Diagramme 1">
            <a:extLst>
              <a:ext uri="{FF2B5EF4-FFF2-40B4-BE49-F238E27FC236}">
                <a16:creationId xmlns:a16="http://schemas.microsoft.com/office/drawing/2014/main" id="{CD34AFC7-8D02-4BA9-B489-188F3163FA42}"/>
              </a:ext>
            </a:extLst>
          </p:cNvPr>
          <p:cNvGraphicFramePr/>
          <p:nvPr>
            <p:extLst>
              <p:ext uri="{D42A27DB-BD31-4B8C-83A1-F6EECF244321}">
                <p14:modId xmlns:p14="http://schemas.microsoft.com/office/powerpoint/2010/main" val="3032665118"/>
              </p:ext>
            </p:extLst>
          </p:nvPr>
        </p:nvGraphicFramePr>
        <p:xfrm>
          <a:off x="-179109" y="1525266"/>
          <a:ext cx="6447934" cy="4526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me 2">
            <a:extLst>
              <a:ext uri="{FF2B5EF4-FFF2-40B4-BE49-F238E27FC236}">
                <a16:creationId xmlns:a16="http://schemas.microsoft.com/office/drawing/2014/main" id="{4C1F530E-AED0-41D9-8906-944AD12E28A9}"/>
              </a:ext>
            </a:extLst>
          </p:cNvPr>
          <p:cNvGraphicFramePr/>
          <p:nvPr>
            <p:extLst>
              <p:ext uri="{D42A27DB-BD31-4B8C-83A1-F6EECF244321}">
                <p14:modId xmlns:p14="http://schemas.microsoft.com/office/powerpoint/2010/main" val="3657755235"/>
              </p:ext>
            </p:extLst>
          </p:nvPr>
        </p:nvGraphicFramePr>
        <p:xfrm>
          <a:off x="5015060" y="1169142"/>
          <a:ext cx="7322532" cy="48816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8" name="Groupe 7">
            <a:extLst>
              <a:ext uri="{FF2B5EF4-FFF2-40B4-BE49-F238E27FC236}">
                <a16:creationId xmlns:a16="http://schemas.microsoft.com/office/drawing/2014/main" id="{37E9E041-1640-4AAB-AB81-9BBD9A56944F}"/>
              </a:ext>
            </a:extLst>
          </p:cNvPr>
          <p:cNvGrpSpPr/>
          <p:nvPr/>
        </p:nvGrpSpPr>
        <p:grpSpPr>
          <a:xfrm>
            <a:off x="3858757" y="4180053"/>
            <a:ext cx="1533321" cy="1533321"/>
            <a:chOff x="4032579" y="2647767"/>
            <a:chExt cx="1533321" cy="1533321"/>
          </a:xfrm>
        </p:grpSpPr>
        <p:sp>
          <p:nvSpPr>
            <p:cNvPr id="9" name="Ellipse 8">
              <a:extLst>
                <a:ext uri="{FF2B5EF4-FFF2-40B4-BE49-F238E27FC236}">
                  <a16:creationId xmlns:a16="http://schemas.microsoft.com/office/drawing/2014/main" id="{243FB2CC-C794-4737-87A2-C9123F74FB86}"/>
                </a:ext>
              </a:extLst>
            </p:cNvPr>
            <p:cNvSpPr/>
            <p:nvPr/>
          </p:nvSpPr>
          <p:spPr>
            <a:xfrm>
              <a:off x="4032579" y="2647767"/>
              <a:ext cx="1533321" cy="1533321"/>
            </a:xfrm>
            <a:prstGeom prst="ellipse">
              <a:avLst/>
            </a:prstGeom>
          </p:spPr>
          <p:style>
            <a:lnRef idx="2">
              <a:schemeClr val="accent1"/>
            </a:lnRef>
            <a:fillRef idx="1">
              <a:schemeClr val="lt1"/>
            </a:fillRef>
            <a:effectRef idx="0">
              <a:schemeClr val="accent1"/>
            </a:effectRef>
            <a:fontRef idx="minor">
              <a:schemeClr val="dk1"/>
            </a:fontRef>
          </p:style>
        </p:sp>
        <p:sp>
          <p:nvSpPr>
            <p:cNvPr id="10" name="Ellipse 4">
              <a:extLst>
                <a:ext uri="{FF2B5EF4-FFF2-40B4-BE49-F238E27FC236}">
                  <a16:creationId xmlns:a16="http://schemas.microsoft.com/office/drawing/2014/main" id="{3972ECF3-E4EA-462B-B6C6-39D1BB990697}"/>
                </a:ext>
              </a:extLst>
            </p:cNvPr>
            <p:cNvSpPr txBox="1"/>
            <p:nvPr/>
          </p:nvSpPr>
          <p:spPr>
            <a:xfrm>
              <a:off x="4257129" y="2872317"/>
              <a:ext cx="1084221" cy="1084221"/>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b="0" i="0" kern="1200" dirty="0"/>
                <a:t>Pont caisson construit par encorbellements successifs</a:t>
              </a:r>
              <a:endParaRPr lang="fr-FR" sz="1100" kern="1200" dirty="0"/>
            </a:p>
          </p:txBody>
        </p:sp>
      </p:grpSp>
      <p:sp>
        <p:nvSpPr>
          <p:cNvPr id="4" name="Organigramme : Document 3">
            <a:extLst>
              <a:ext uri="{FF2B5EF4-FFF2-40B4-BE49-F238E27FC236}">
                <a16:creationId xmlns:a16="http://schemas.microsoft.com/office/drawing/2014/main" id="{B944181F-4C36-46A8-BDAE-2DE771E86842}"/>
              </a:ext>
            </a:extLst>
          </p:cNvPr>
          <p:cNvSpPr/>
          <p:nvPr/>
        </p:nvSpPr>
        <p:spPr>
          <a:xfrm>
            <a:off x="5125563" y="1220695"/>
            <a:ext cx="1922401" cy="1205858"/>
          </a:xfrm>
          <a:prstGeom prst="flowChartDocumen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ELECTRE III</a:t>
            </a:r>
          </a:p>
        </p:txBody>
      </p:sp>
      <p:sp>
        <p:nvSpPr>
          <p:cNvPr id="11" name="Rectangle 10">
            <a:extLst>
              <a:ext uri="{FF2B5EF4-FFF2-40B4-BE49-F238E27FC236}">
                <a16:creationId xmlns:a16="http://schemas.microsoft.com/office/drawing/2014/main" id="{F531F416-80FE-4A2B-9173-E6D1E8E955D7}"/>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12" name="Rectangle 11">
            <a:extLst>
              <a:ext uri="{FF2B5EF4-FFF2-40B4-BE49-F238E27FC236}">
                <a16:creationId xmlns:a16="http://schemas.microsoft.com/office/drawing/2014/main" id="{32D6DB7D-882E-4A9C-8034-8701267ABA69}"/>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13" name="Rectangle 12">
            <a:extLst>
              <a:ext uri="{FF2B5EF4-FFF2-40B4-BE49-F238E27FC236}">
                <a16:creationId xmlns:a16="http://schemas.microsoft.com/office/drawing/2014/main" id="{0DD1A1A7-3FF9-48DE-80D1-BDE35932D2CF}"/>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15" name="Rectangle 14">
            <a:extLst>
              <a:ext uri="{FF2B5EF4-FFF2-40B4-BE49-F238E27FC236}">
                <a16:creationId xmlns:a16="http://schemas.microsoft.com/office/drawing/2014/main" id="{3313DA38-0D87-40C8-B44E-2D29A60DBCB7}"/>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16" name="Rectangle 15">
            <a:extLst>
              <a:ext uri="{FF2B5EF4-FFF2-40B4-BE49-F238E27FC236}">
                <a16:creationId xmlns:a16="http://schemas.microsoft.com/office/drawing/2014/main" id="{342AA169-DDDE-42FD-BDC8-3156BBA11967}"/>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17" name="Rectangle 16">
            <a:extLst>
              <a:ext uri="{FF2B5EF4-FFF2-40B4-BE49-F238E27FC236}">
                <a16:creationId xmlns:a16="http://schemas.microsoft.com/office/drawing/2014/main" id="{0EAA3792-FAFE-4992-8961-DE8494B75487}"/>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18" name="Rectangle 17">
            <a:extLst>
              <a:ext uri="{FF2B5EF4-FFF2-40B4-BE49-F238E27FC236}">
                <a16:creationId xmlns:a16="http://schemas.microsoft.com/office/drawing/2014/main" id="{40647660-8A67-4060-8D2B-B42080FFCF12}"/>
              </a:ext>
            </a:extLst>
          </p:cNvPr>
          <p:cNvSpPr/>
          <p:nvPr/>
        </p:nvSpPr>
        <p:spPr>
          <a:xfrm>
            <a:off x="1051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de la précontrainte du tablier</a:t>
            </a:r>
          </a:p>
        </p:txBody>
      </p:sp>
      <p:sp>
        <p:nvSpPr>
          <p:cNvPr id="14" name="Rectangle 13">
            <a:extLst>
              <a:ext uri="{FF2B5EF4-FFF2-40B4-BE49-F238E27FC236}">
                <a16:creationId xmlns:a16="http://schemas.microsoft.com/office/drawing/2014/main" id="{C101D6EE-04C1-4C38-BCFE-EF16A0BE74E9}"/>
              </a:ext>
            </a:extLst>
          </p:cNvPr>
          <p:cNvSpPr/>
          <p:nvPr/>
        </p:nvSpPr>
        <p:spPr>
          <a:xfrm>
            <a:off x="4550717" y="237318"/>
            <a:ext cx="1641137" cy="756000"/>
          </a:xfrm>
          <a:prstGeom prst="rect">
            <a:avLst/>
          </a:prstGeom>
          <a:ln w="3810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250" b="1" dirty="0">
                <a:solidFill>
                  <a:schemeClr val="tx2"/>
                </a:solidFill>
              </a:rPr>
              <a:t>Analyse multicritères et justification de la variante retenue</a:t>
            </a:r>
          </a:p>
        </p:txBody>
      </p:sp>
      <p:sp>
        <p:nvSpPr>
          <p:cNvPr id="19" name="Rectangle 18">
            <a:extLst>
              <a:ext uri="{FF2B5EF4-FFF2-40B4-BE49-F238E27FC236}">
                <a16:creationId xmlns:a16="http://schemas.microsoft.com/office/drawing/2014/main" id="{466C0415-9D4E-419B-B047-EC245D0F9133}"/>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20" name="Rectangle 19">
            <a:extLst>
              <a:ext uri="{FF2B5EF4-FFF2-40B4-BE49-F238E27FC236}">
                <a16:creationId xmlns:a16="http://schemas.microsoft.com/office/drawing/2014/main" id="{FABB59ED-DEC9-4633-86AE-412886847B01}"/>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21" name="Rectangle 20">
            <a:extLst>
              <a:ext uri="{FF2B5EF4-FFF2-40B4-BE49-F238E27FC236}">
                <a16:creationId xmlns:a16="http://schemas.microsoft.com/office/drawing/2014/main" id="{36ED28AC-C1FF-4324-B23C-ECCAE7834A59}"/>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22" name="Rectangle 21">
            <a:extLst>
              <a:ext uri="{FF2B5EF4-FFF2-40B4-BE49-F238E27FC236}">
                <a16:creationId xmlns:a16="http://schemas.microsoft.com/office/drawing/2014/main" id="{D96744DE-0BCC-4ABF-ADDB-1E6370CC0DCD}"/>
              </a:ext>
            </a:extLst>
          </p:cNvPr>
          <p:cNvSpPr/>
          <p:nvPr/>
        </p:nvSpPr>
        <p:spPr>
          <a:xfrm>
            <a:off x="5282219"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Justification de la variante retenue</a:t>
            </a:r>
          </a:p>
        </p:txBody>
      </p:sp>
      <p:sp>
        <p:nvSpPr>
          <p:cNvPr id="23" name="Rectangle 22">
            <a:extLst>
              <a:ext uri="{FF2B5EF4-FFF2-40B4-BE49-F238E27FC236}">
                <a16:creationId xmlns:a16="http://schemas.microsoft.com/office/drawing/2014/main" id="{EF135DCB-28DC-4BDA-9D54-E130E4916D34}"/>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24" name="Rectangle 23">
            <a:extLst>
              <a:ext uri="{FF2B5EF4-FFF2-40B4-BE49-F238E27FC236}">
                <a16:creationId xmlns:a16="http://schemas.microsoft.com/office/drawing/2014/main" id="{B70F068B-945A-4D0F-B067-D04E4C1F84D6}"/>
              </a:ext>
            </a:extLst>
          </p:cNvPr>
          <p:cNvSpPr/>
          <p:nvPr/>
        </p:nvSpPr>
        <p:spPr>
          <a:xfrm>
            <a:off x="8623543"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 construction</a:t>
            </a:r>
          </a:p>
        </p:txBody>
      </p:sp>
      <p:sp>
        <p:nvSpPr>
          <p:cNvPr id="25" name="Rectangle 24">
            <a:extLst>
              <a:ext uri="{FF2B5EF4-FFF2-40B4-BE49-F238E27FC236}">
                <a16:creationId xmlns:a16="http://schemas.microsoft.com/office/drawing/2014/main" id="{1C035139-C176-4F82-A427-4D439A87CEDD}"/>
              </a:ext>
            </a:extLst>
          </p:cNvPr>
          <p:cNvSpPr/>
          <p:nvPr/>
        </p:nvSpPr>
        <p:spPr>
          <a:xfrm>
            <a:off x="10294205"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spTree>
    <p:extLst>
      <p:ext uri="{BB962C8B-B14F-4D97-AF65-F5344CB8AC3E}">
        <p14:creationId xmlns:p14="http://schemas.microsoft.com/office/powerpoint/2010/main" val="279070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0"/>
                            </p:stCondLst>
                            <p:childTnLst>
                              <p:par>
                                <p:cTn id="23" presetID="6" presetClass="emph" presetSubtype="0" fill="hold" nodeType="afterEffect">
                                  <p:stCondLst>
                                    <p:cond delay="0"/>
                                  </p:stCondLst>
                                  <p:childTnLst>
                                    <p:animScale>
                                      <p:cBhvr>
                                        <p:cTn id="24"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3" grpId="0">
        <p:bldAsOne/>
      </p:bldGraphic>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2086F8CF-6070-4090-9D40-A430FD844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39" y="2384563"/>
            <a:ext cx="11016000" cy="1029378"/>
          </a:xfrm>
          <a:prstGeom prst="rect">
            <a:avLst/>
          </a:prstGeom>
        </p:spPr>
      </p:pic>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11</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CONCEPTION DE L’OUVRAGE</a:t>
            </a:r>
          </a:p>
        </p:txBody>
      </p:sp>
      <p:sp>
        <p:nvSpPr>
          <p:cNvPr id="8" name="ZoneTexte 7">
            <a:extLst>
              <a:ext uri="{FF2B5EF4-FFF2-40B4-BE49-F238E27FC236}">
                <a16:creationId xmlns:a16="http://schemas.microsoft.com/office/drawing/2014/main" id="{D76AC2EB-5B1B-4A30-B2A9-11C97169F5DE}"/>
              </a:ext>
            </a:extLst>
          </p:cNvPr>
          <p:cNvSpPr txBox="1"/>
          <p:nvPr/>
        </p:nvSpPr>
        <p:spPr>
          <a:xfrm>
            <a:off x="3938386" y="3613134"/>
            <a:ext cx="4506936" cy="461665"/>
          </a:xfrm>
          <a:prstGeom prst="rect">
            <a:avLst/>
          </a:prstGeom>
          <a:noFill/>
        </p:spPr>
        <p:txBody>
          <a:bodyPr wrap="square">
            <a:spAutoFit/>
          </a:bodyPr>
          <a:lstStyle/>
          <a:p>
            <a:pPr algn="ctr"/>
            <a:r>
              <a:rPr lang="fr-FR" sz="2400" b="1" dirty="0">
                <a:solidFill>
                  <a:schemeClr val="tx2"/>
                </a:solidFill>
                <a:latin typeface="+mj-lt"/>
                <a:ea typeface="+mj-ea"/>
                <a:cs typeface="+mj-cs"/>
              </a:rPr>
              <a:t>Découpage en voussoirs</a:t>
            </a:r>
            <a:endParaRPr lang="fr-FR" sz="2400" dirty="0"/>
          </a:p>
        </p:txBody>
      </p:sp>
      <p:cxnSp>
        <p:nvCxnSpPr>
          <p:cNvPr id="10" name="Connecteur droit avec flèche 9">
            <a:extLst>
              <a:ext uri="{FF2B5EF4-FFF2-40B4-BE49-F238E27FC236}">
                <a16:creationId xmlns:a16="http://schemas.microsoft.com/office/drawing/2014/main" id="{9DFB1310-F1C8-495D-A0C0-81AAA5724403}"/>
              </a:ext>
            </a:extLst>
          </p:cNvPr>
          <p:cNvCxnSpPr>
            <a:cxnSpLocks/>
          </p:cNvCxnSpPr>
          <p:nvPr/>
        </p:nvCxnSpPr>
        <p:spPr>
          <a:xfrm flipV="1">
            <a:off x="765763" y="3412991"/>
            <a:ext cx="2952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FB655F34-80BD-49F1-8A30-04C7A11C1644}"/>
              </a:ext>
            </a:extLst>
          </p:cNvPr>
          <p:cNvCxnSpPr>
            <a:cxnSpLocks/>
          </p:cNvCxnSpPr>
          <p:nvPr/>
        </p:nvCxnSpPr>
        <p:spPr>
          <a:xfrm flipV="1">
            <a:off x="8484474" y="3409482"/>
            <a:ext cx="2952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CB71C636-B608-44DD-A587-9B35DA68E820}"/>
              </a:ext>
            </a:extLst>
          </p:cNvPr>
          <p:cNvCxnSpPr>
            <a:cxnSpLocks/>
          </p:cNvCxnSpPr>
          <p:nvPr/>
        </p:nvCxnSpPr>
        <p:spPr>
          <a:xfrm>
            <a:off x="3685476" y="3411289"/>
            <a:ext cx="482825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2794344A-7866-4E3C-92CC-3EA00D91C30B}"/>
              </a:ext>
            </a:extLst>
          </p:cNvPr>
          <p:cNvSpPr txBox="1"/>
          <p:nvPr/>
        </p:nvSpPr>
        <p:spPr>
          <a:xfrm>
            <a:off x="1938426" y="3040150"/>
            <a:ext cx="583814" cy="369332"/>
          </a:xfrm>
          <a:prstGeom prst="rect">
            <a:avLst/>
          </a:prstGeom>
          <a:noFill/>
        </p:spPr>
        <p:txBody>
          <a:bodyPr wrap="none" rtlCol="0">
            <a:spAutoFit/>
          </a:bodyPr>
          <a:lstStyle/>
          <a:p>
            <a:r>
              <a:rPr lang="fr-FR" dirty="0"/>
              <a:t>33m</a:t>
            </a:r>
          </a:p>
        </p:txBody>
      </p:sp>
      <p:sp>
        <p:nvSpPr>
          <p:cNvPr id="19" name="ZoneTexte 18">
            <a:extLst>
              <a:ext uri="{FF2B5EF4-FFF2-40B4-BE49-F238E27FC236}">
                <a16:creationId xmlns:a16="http://schemas.microsoft.com/office/drawing/2014/main" id="{9E86B186-0A46-471C-A65B-FEF90F298A6F}"/>
              </a:ext>
            </a:extLst>
          </p:cNvPr>
          <p:cNvSpPr txBox="1"/>
          <p:nvPr/>
        </p:nvSpPr>
        <p:spPr>
          <a:xfrm>
            <a:off x="9687909" y="3040150"/>
            <a:ext cx="583814" cy="369332"/>
          </a:xfrm>
          <a:prstGeom prst="rect">
            <a:avLst/>
          </a:prstGeom>
          <a:noFill/>
        </p:spPr>
        <p:txBody>
          <a:bodyPr wrap="none" rtlCol="0">
            <a:spAutoFit/>
          </a:bodyPr>
          <a:lstStyle/>
          <a:p>
            <a:r>
              <a:rPr lang="fr-FR" dirty="0"/>
              <a:t>33m</a:t>
            </a:r>
          </a:p>
        </p:txBody>
      </p:sp>
      <p:sp>
        <p:nvSpPr>
          <p:cNvPr id="20" name="ZoneTexte 19">
            <a:extLst>
              <a:ext uri="{FF2B5EF4-FFF2-40B4-BE49-F238E27FC236}">
                <a16:creationId xmlns:a16="http://schemas.microsoft.com/office/drawing/2014/main" id="{4DF58E3E-5DFB-40E4-B2A2-03BDAD4AD4B9}"/>
              </a:ext>
            </a:extLst>
          </p:cNvPr>
          <p:cNvSpPr txBox="1"/>
          <p:nvPr/>
        </p:nvSpPr>
        <p:spPr>
          <a:xfrm>
            <a:off x="5797782" y="3040150"/>
            <a:ext cx="604653" cy="369332"/>
          </a:xfrm>
          <a:prstGeom prst="rect">
            <a:avLst/>
          </a:prstGeom>
          <a:noFill/>
        </p:spPr>
        <p:txBody>
          <a:bodyPr wrap="none" rtlCol="0">
            <a:spAutoFit/>
          </a:bodyPr>
          <a:lstStyle/>
          <a:p>
            <a:r>
              <a:rPr lang="fr-FR" dirty="0"/>
              <a:t>54m</a:t>
            </a:r>
          </a:p>
        </p:txBody>
      </p:sp>
      <p:sp>
        <p:nvSpPr>
          <p:cNvPr id="25" name="Rectangle : coins arrondis 24">
            <a:extLst>
              <a:ext uri="{FF2B5EF4-FFF2-40B4-BE49-F238E27FC236}">
                <a16:creationId xmlns:a16="http://schemas.microsoft.com/office/drawing/2014/main" id="{E0D55E5F-6983-4B4D-9D52-D8158570D76D}"/>
              </a:ext>
            </a:extLst>
          </p:cNvPr>
          <p:cNvSpPr/>
          <p:nvPr/>
        </p:nvSpPr>
        <p:spPr>
          <a:xfrm>
            <a:off x="1514940" y="4278965"/>
            <a:ext cx="1616289" cy="2038404"/>
          </a:xfrm>
          <a:prstGeom prst="round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2 Voussoirs sur pile</a:t>
            </a:r>
          </a:p>
          <a:p>
            <a:pPr algn="ctr"/>
            <a:endParaRPr lang="fr-FR" dirty="0"/>
          </a:p>
          <a:p>
            <a:pPr algn="ctr"/>
            <a:r>
              <a:rPr lang="fr-FR" dirty="0"/>
              <a:t>10 m</a:t>
            </a:r>
          </a:p>
        </p:txBody>
      </p:sp>
      <p:sp>
        <p:nvSpPr>
          <p:cNvPr id="26" name="Rectangle : coins arrondis 25">
            <a:extLst>
              <a:ext uri="{FF2B5EF4-FFF2-40B4-BE49-F238E27FC236}">
                <a16:creationId xmlns:a16="http://schemas.microsoft.com/office/drawing/2014/main" id="{56A89F56-3734-4AAB-85D9-558E70FC5AB4}"/>
              </a:ext>
            </a:extLst>
          </p:cNvPr>
          <p:cNvSpPr/>
          <p:nvPr/>
        </p:nvSpPr>
        <p:spPr>
          <a:xfrm>
            <a:off x="4005833" y="4278965"/>
            <a:ext cx="1616289" cy="2038404"/>
          </a:xfrm>
          <a:prstGeom prst="round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28 Voussoirs courants</a:t>
            </a:r>
          </a:p>
          <a:p>
            <a:pPr algn="ctr"/>
            <a:endParaRPr lang="fr-FR" dirty="0"/>
          </a:p>
          <a:p>
            <a:pPr algn="ctr"/>
            <a:r>
              <a:rPr lang="fr-FR" dirty="0"/>
              <a:t>3m</a:t>
            </a:r>
          </a:p>
        </p:txBody>
      </p:sp>
      <p:sp>
        <p:nvSpPr>
          <p:cNvPr id="27" name="Rectangle : coins arrondis 26">
            <a:extLst>
              <a:ext uri="{FF2B5EF4-FFF2-40B4-BE49-F238E27FC236}">
                <a16:creationId xmlns:a16="http://schemas.microsoft.com/office/drawing/2014/main" id="{685FB113-FCD9-43A6-A029-52D0E5043C18}"/>
              </a:ext>
            </a:extLst>
          </p:cNvPr>
          <p:cNvSpPr/>
          <p:nvPr/>
        </p:nvSpPr>
        <p:spPr>
          <a:xfrm>
            <a:off x="6496726" y="4278965"/>
            <a:ext cx="1616289" cy="2038404"/>
          </a:xfrm>
          <a:prstGeom prst="round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2 Parties coulées sur cintre </a:t>
            </a:r>
          </a:p>
          <a:p>
            <a:pPr algn="ctr"/>
            <a:r>
              <a:rPr lang="fr-FR" dirty="0"/>
              <a:t>7m</a:t>
            </a:r>
          </a:p>
        </p:txBody>
      </p:sp>
      <p:sp>
        <p:nvSpPr>
          <p:cNvPr id="28" name="Rectangle : coins arrondis 27">
            <a:extLst>
              <a:ext uri="{FF2B5EF4-FFF2-40B4-BE49-F238E27FC236}">
                <a16:creationId xmlns:a16="http://schemas.microsoft.com/office/drawing/2014/main" id="{A3A891C4-CFCF-4BF7-801D-A6150EF9D5A7}"/>
              </a:ext>
            </a:extLst>
          </p:cNvPr>
          <p:cNvSpPr/>
          <p:nvPr/>
        </p:nvSpPr>
        <p:spPr>
          <a:xfrm>
            <a:off x="8987619" y="4278965"/>
            <a:ext cx="1616289" cy="2038404"/>
          </a:xfrm>
          <a:prstGeom prst="round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1 Voussoir de clavage centrale</a:t>
            </a:r>
          </a:p>
          <a:p>
            <a:pPr algn="ctr"/>
            <a:endParaRPr lang="fr-FR" dirty="0"/>
          </a:p>
          <a:p>
            <a:pPr algn="ctr"/>
            <a:r>
              <a:rPr lang="fr-FR" dirty="0"/>
              <a:t>2m</a:t>
            </a:r>
          </a:p>
        </p:txBody>
      </p:sp>
      <p:sp>
        <p:nvSpPr>
          <p:cNvPr id="17" name="Rectangle 16">
            <a:extLst>
              <a:ext uri="{FF2B5EF4-FFF2-40B4-BE49-F238E27FC236}">
                <a16:creationId xmlns:a16="http://schemas.microsoft.com/office/drawing/2014/main" id="{956B9ECE-C24F-4122-ACC5-286553D2F9B9}"/>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21" name="Rectangle 20">
            <a:extLst>
              <a:ext uri="{FF2B5EF4-FFF2-40B4-BE49-F238E27FC236}">
                <a16:creationId xmlns:a16="http://schemas.microsoft.com/office/drawing/2014/main" id="{69F027C5-4D45-4638-9C76-923695A0F8A7}"/>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22" name="Rectangle 21">
            <a:extLst>
              <a:ext uri="{FF2B5EF4-FFF2-40B4-BE49-F238E27FC236}">
                <a16:creationId xmlns:a16="http://schemas.microsoft.com/office/drawing/2014/main" id="{3DB31382-61DC-4E0D-B559-B31615E49C01}"/>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23" name="Rectangle 22">
            <a:extLst>
              <a:ext uri="{FF2B5EF4-FFF2-40B4-BE49-F238E27FC236}">
                <a16:creationId xmlns:a16="http://schemas.microsoft.com/office/drawing/2014/main" id="{BEEAC4AA-A437-4C37-B40F-5084F44FA0B6}"/>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29" name="Rectangle 28">
            <a:extLst>
              <a:ext uri="{FF2B5EF4-FFF2-40B4-BE49-F238E27FC236}">
                <a16:creationId xmlns:a16="http://schemas.microsoft.com/office/drawing/2014/main" id="{B3ED4AE4-7FCF-4067-9AB6-C252B07FBE52}"/>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30" name="Rectangle 29">
            <a:extLst>
              <a:ext uri="{FF2B5EF4-FFF2-40B4-BE49-F238E27FC236}">
                <a16:creationId xmlns:a16="http://schemas.microsoft.com/office/drawing/2014/main" id="{3E0CB629-F79B-4383-9934-43C2636F9299}"/>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31" name="Rectangle 30">
            <a:extLst>
              <a:ext uri="{FF2B5EF4-FFF2-40B4-BE49-F238E27FC236}">
                <a16:creationId xmlns:a16="http://schemas.microsoft.com/office/drawing/2014/main" id="{0F2C8F1C-BC59-437B-A42E-CDB02E7641F1}"/>
              </a:ext>
            </a:extLst>
          </p:cNvPr>
          <p:cNvSpPr/>
          <p:nvPr/>
        </p:nvSpPr>
        <p:spPr>
          <a:xfrm>
            <a:off x="1051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de la précontrainte du tablier</a:t>
            </a:r>
          </a:p>
        </p:txBody>
      </p:sp>
      <p:sp>
        <p:nvSpPr>
          <p:cNvPr id="24" name="Rectangle 23">
            <a:extLst>
              <a:ext uri="{FF2B5EF4-FFF2-40B4-BE49-F238E27FC236}">
                <a16:creationId xmlns:a16="http://schemas.microsoft.com/office/drawing/2014/main" id="{237C04BF-F73B-4166-BB76-6B473A378FCF}"/>
              </a:ext>
            </a:extLst>
          </p:cNvPr>
          <p:cNvSpPr/>
          <p:nvPr/>
        </p:nvSpPr>
        <p:spPr>
          <a:xfrm>
            <a:off x="6191855" y="234344"/>
            <a:ext cx="1440000" cy="756000"/>
          </a:xfrm>
          <a:prstGeom prst="rect">
            <a:avLst/>
          </a:prstGeom>
          <a:ln w="3810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400" b="1" dirty="0">
                <a:solidFill>
                  <a:schemeClr val="tx2"/>
                </a:solidFill>
              </a:rPr>
              <a:t>Conception de l’ouvrage</a:t>
            </a:r>
          </a:p>
        </p:txBody>
      </p:sp>
      <p:sp>
        <p:nvSpPr>
          <p:cNvPr id="2" name="Rectangle 1"/>
          <p:cNvSpPr/>
          <p:nvPr/>
        </p:nvSpPr>
        <p:spPr>
          <a:xfrm>
            <a:off x="424853" y="1843738"/>
            <a:ext cx="8437823" cy="341632"/>
          </a:xfrm>
          <a:prstGeom prst="rect">
            <a:avLst/>
          </a:prstGeom>
        </p:spPr>
        <p:txBody>
          <a:bodyPr wrap="none">
            <a:spAutoFit/>
          </a:bodyPr>
          <a:lstStyle/>
          <a:p>
            <a:pPr lvl="0" algn="ctr" defTabSz="488950">
              <a:lnSpc>
                <a:spcPct val="90000"/>
              </a:lnSpc>
              <a:spcBef>
                <a:spcPct val="0"/>
              </a:spcBef>
              <a:spcAft>
                <a:spcPct val="35000"/>
              </a:spcAft>
            </a:pPr>
            <a:r>
              <a:rPr lang="fr-FR" dirty="0"/>
              <a:t>Pont caisson à section  constante, construit par encorbellements successifs, à 3 travées:</a:t>
            </a:r>
          </a:p>
        </p:txBody>
      </p:sp>
      <p:sp>
        <p:nvSpPr>
          <p:cNvPr id="32" name="ZoneTexte 31">
            <a:extLst>
              <a:ext uri="{FF2B5EF4-FFF2-40B4-BE49-F238E27FC236}">
                <a16:creationId xmlns:a16="http://schemas.microsoft.com/office/drawing/2014/main" id="{D76AC2EB-5B1B-4A30-B2A9-11C97169F5DE}"/>
              </a:ext>
            </a:extLst>
          </p:cNvPr>
          <p:cNvSpPr txBox="1"/>
          <p:nvPr/>
        </p:nvSpPr>
        <p:spPr>
          <a:xfrm>
            <a:off x="3827253" y="1150337"/>
            <a:ext cx="4506936" cy="461665"/>
          </a:xfrm>
          <a:prstGeom prst="rect">
            <a:avLst/>
          </a:prstGeom>
          <a:noFill/>
        </p:spPr>
        <p:txBody>
          <a:bodyPr wrap="square">
            <a:spAutoFit/>
          </a:bodyPr>
          <a:lstStyle/>
          <a:p>
            <a:pPr algn="ctr"/>
            <a:r>
              <a:rPr lang="fr-FR" sz="2400" b="1" dirty="0">
                <a:solidFill>
                  <a:schemeClr val="tx2"/>
                </a:solidFill>
                <a:latin typeface="+mj-lt"/>
                <a:ea typeface="+mj-ea"/>
                <a:cs typeface="+mj-cs"/>
              </a:rPr>
              <a:t>Conception longitudinale</a:t>
            </a:r>
            <a:endParaRPr lang="fr-FR" sz="2400" dirty="0"/>
          </a:p>
        </p:txBody>
      </p:sp>
      <p:sp>
        <p:nvSpPr>
          <p:cNvPr id="3" name="Rectangle 2"/>
          <p:cNvSpPr/>
          <p:nvPr/>
        </p:nvSpPr>
        <p:spPr>
          <a:xfrm>
            <a:off x="597939" y="3659260"/>
            <a:ext cx="1183337" cy="341632"/>
          </a:xfrm>
          <a:prstGeom prst="rect">
            <a:avLst/>
          </a:prstGeom>
          <a:ln w="2857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err="1">
                <a:solidFill>
                  <a:schemeClr val="dk1"/>
                </a:solidFill>
              </a:rPr>
              <a:t>Lr</a:t>
            </a:r>
            <a:r>
              <a:rPr lang="fr-FR" dirty="0">
                <a:solidFill>
                  <a:schemeClr val="dk1"/>
                </a:solidFill>
              </a:rPr>
              <a:t>/L = 0,61</a:t>
            </a:r>
          </a:p>
        </p:txBody>
      </p:sp>
      <p:sp>
        <p:nvSpPr>
          <p:cNvPr id="33" name="Rectangle 32">
            <a:extLst>
              <a:ext uri="{FF2B5EF4-FFF2-40B4-BE49-F238E27FC236}">
                <a16:creationId xmlns:a16="http://schemas.microsoft.com/office/drawing/2014/main" id="{4005657B-9606-4293-9EB8-DE34655F918D}"/>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34" name="Rectangle 33">
            <a:extLst>
              <a:ext uri="{FF2B5EF4-FFF2-40B4-BE49-F238E27FC236}">
                <a16:creationId xmlns:a16="http://schemas.microsoft.com/office/drawing/2014/main" id="{8A3150EF-17C8-419C-8BFE-83D570998121}"/>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35" name="Rectangle 34">
            <a:extLst>
              <a:ext uri="{FF2B5EF4-FFF2-40B4-BE49-F238E27FC236}">
                <a16:creationId xmlns:a16="http://schemas.microsoft.com/office/drawing/2014/main" id="{F0B10A7D-5836-4311-9AF4-6021C2380AF4}"/>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36" name="Rectangle 35">
            <a:extLst>
              <a:ext uri="{FF2B5EF4-FFF2-40B4-BE49-F238E27FC236}">
                <a16:creationId xmlns:a16="http://schemas.microsoft.com/office/drawing/2014/main" id="{BAF020FF-48FB-41CB-9162-71317B56F419}"/>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37" name="Rectangle 36">
            <a:extLst>
              <a:ext uri="{FF2B5EF4-FFF2-40B4-BE49-F238E27FC236}">
                <a16:creationId xmlns:a16="http://schemas.microsoft.com/office/drawing/2014/main" id="{30FB509F-8C9B-43DE-828A-62D8A530329D}"/>
              </a:ext>
            </a:extLst>
          </p:cNvPr>
          <p:cNvSpPr/>
          <p:nvPr/>
        </p:nvSpPr>
        <p:spPr>
          <a:xfrm>
            <a:off x="6952881"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Conception de l’ouvrage et modélisation du tablier</a:t>
            </a:r>
          </a:p>
        </p:txBody>
      </p:sp>
      <p:sp>
        <p:nvSpPr>
          <p:cNvPr id="38" name="Rectangle 37">
            <a:extLst>
              <a:ext uri="{FF2B5EF4-FFF2-40B4-BE49-F238E27FC236}">
                <a16:creationId xmlns:a16="http://schemas.microsoft.com/office/drawing/2014/main" id="{0390971D-4EED-4AA7-991B-B0C2B3525A18}"/>
              </a:ext>
            </a:extLst>
          </p:cNvPr>
          <p:cNvSpPr/>
          <p:nvPr/>
        </p:nvSpPr>
        <p:spPr>
          <a:xfrm>
            <a:off x="8623543"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 construction</a:t>
            </a:r>
          </a:p>
        </p:txBody>
      </p:sp>
      <p:sp>
        <p:nvSpPr>
          <p:cNvPr id="39" name="Rectangle 38">
            <a:extLst>
              <a:ext uri="{FF2B5EF4-FFF2-40B4-BE49-F238E27FC236}">
                <a16:creationId xmlns:a16="http://schemas.microsoft.com/office/drawing/2014/main" id="{9622D342-1E75-49E9-BD33-7B420C9D21BF}"/>
              </a:ext>
            </a:extLst>
          </p:cNvPr>
          <p:cNvSpPr/>
          <p:nvPr/>
        </p:nvSpPr>
        <p:spPr>
          <a:xfrm>
            <a:off x="10294205"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spTree>
    <p:extLst>
      <p:ext uri="{BB962C8B-B14F-4D97-AF65-F5344CB8AC3E}">
        <p14:creationId xmlns:p14="http://schemas.microsoft.com/office/powerpoint/2010/main" val="140564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par>
                                <p:cTn id="28" presetID="53" presetClass="entr" presetSubtype="16"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Effect transition="in" filter="fade">
                                      <p:cBhvr>
                                        <p:cTn id="32" dur="500"/>
                                        <p:tgtEl>
                                          <p:spTgt spid="16"/>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p:cTn id="35" dur="500" fill="hold"/>
                                        <p:tgtEl>
                                          <p:spTgt spid="20"/>
                                        </p:tgtEl>
                                        <p:attrNameLst>
                                          <p:attrName>ppt_w</p:attrName>
                                        </p:attrNameLst>
                                      </p:cBhvr>
                                      <p:tavLst>
                                        <p:tav tm="0">
                                          <p:val>
                                            <p:fltVal val="0"/>
                                          </p:val>
                                        </p:tav>
                                        <p:tav tm="100000">
                                          <p:val>
                                            <p:strVal val="#ppt_w"/>
                                          </p:val>
                                        </p:tav>
                                      </p:tavLst>
                                    </p:anim>
                                    <p:anim calcmode="lin" valueType="num">
                                      <p:cBhvr>
                                        <p:cTn id="36" dur="500" fill="hold"/>
                                        <p:tgtEl>
                                          <p:spTgt spid="20"/>
                                        </p:tgtEl>
                                        <p:attrNameLst>
                                          <p:attrName>ppt_h</p:attrName>
                                        </p:attrNameLst>
                                      </p:cBhvr>
                                      <p:tavLst>
                                        <p:tav tm="0">
                                          <p:val>
                                            <p:fltVal val="0"/>
                                          </p:val>
                                        </p:tav>
                                        <p:tav tm="100000">
                                          <p:val>
                                            <p:strVal val="#ppt_h"/>
                                          </p:val>
                                        </p:tav>
                                      </p:tavLst>
                                    </p:anim>
                                    <p:animEffect transition="in" filter="fade">
                                      <p:cBhvr>
                                        <p:cTn id="37" dur="500"/>
                                        <p:tgtEl>
                                          <p:spTgt spid="20"/>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p:cTn id="40" dur="500" fill="hold"/>
                                        <p:tgtEl>
                                          <p:spTgt spid="19"/>
                                        </p:tgtEl>
                                        <p:attrNameLst>
                                          <p:attrName>ppt_w</p:attrName>
                                        </p:attrNameLst>
                                      </p:cBhvr>
                                      <p:tavLst>
                                        <p:tav tm="0">
                                          <p:val>
                                            <p:fltVal val="0"/>
                                          </p:val>
                                        </p:tav>
                                        <p:tav tm="100000">
                                          <p:val>
                                            <p:strVal val="#ppt_w"/>
                                          </p:val>
                                        </p:tav>
                                      </p:tavLst>
                                    </p:anim>
                                    <p:anim calcmode="lin" valueType="num">
                                      <p:cBhvr>
                                        <p:cTn id="41" dur="500" fill="hold"/>
                                        <p:tgtEl>
                                          <p:spTgt spid="19"/>
                                        </p:tgtEl>
                                        <p:attrNameLst>
                                          <p:attrName>ppt_h</p:attrName>
                                        </p:attrNameLst>
                                      </p:cBhvr>
                                      <p:tavLst>
                                        <p:tav tm="0">
                                          <p:val>
                                            <p:fltVal val="0"/>
                                          </p:val>
                                        </p:tav>
                                        <p:tav tm="100000">
                                          <p:val>
                                            <p:strVal val="#ppt_h"/>
                                          </p:val>
                                        </p:tav>
                                      </p:tavLst>
                                    </p:anim>
                                    <p:animEffect transition="in" filter="fade">
                                      <p:cBhvr>
                                        <p:cTn id="42" dur="500"/>
                                        <p:tgtEl>
                                          <p:spTgt spid="19"/>
                                        </p:tgtEl>
                                      </p:cBhvr>
                                    </p:animEffect>
                                  </p:childTnLst>
                                </p:cTn>
                              </p:par>
                              <p:par>
                                <p:cTn id="43" presetID="53" presetClass="entr" presetSubtype="16"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Effect transition="in" filter="fade">
                                      <p:cBhvr>
                                        <p:cTn id="47" dur="500"/>
                                        <p:tgtEl>
                                          <p:spTgt spid="15"/>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19" grpId="0"/>
      <p:bldP spid="20" grpId="0"/>
      <p:bldP spid="25" grpId="0" animBg="1"/>
      <p:bldP spid="26" grpId="0" animBg="1"/>
      <p:bldP spid="27" grpId="0" animBg="1"/>
      <p:bldP spid="28" grpId="0" animBg="1"/>
      <p:bldP spid="2" grpId="0"/>
      <p:bldP spid="32" grpId="0"/>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12</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CONCEPTION DE L’OUVRAGE</a:t>
            </a:r>
          </a:p>
        </p:txBody>
      </p:sp>
      <p:sp>
        <p:nvSpPr>
          <p:cNvPr id="8" name="ZoneTexte 7">
            <a:extLst>
              <a:ext uri="{FF2B5EF4-FFF2-40B4-BE49-F238E27FC236}">
                <a16:creationId xmlns:a16="http://schemas.microsoft.com/office/drawing/2014/main" id="{D76AC2EB-5B1B-4A30-B2A9-11C97169F5DE}"/>
              </a:ext>
            </a:extLst>
          </p:cNvPr>
          <p:cNvSpPr txBox="1"/>
          <p:nvPr/>
        </p:nvSpPr>
        <p:spPr>
          <a:xfrm>
            <a:off x="3833296" y="1252681"/>
            <a:ext cx="4506936" cy="461665"/>
          </a:xfrm>
          <a:prstGeom prst="rect">
            <a:avLst/>
          </a:prstGeom>
          <a:noFill/>
        </p:spPr>
        <p:txBody>
          <a:bodyPr wrap="square">
            <a:spAutoFit/>
          </a:bodyPr>
          <a:lstStyle/>
          <a:p>
            <a:pPr algn="ctr"/>
            <a:r>
              <a:rPr lang="fr-FR" sz="2400" b="1" dirty="0">
                <a:solidFill>
                  <a:schemeClr val="tx2"/>
                </a:solidFill>
                <a:latin typeface="+mj-lt"/>
                <a:ea typeface="+mj-ea"/>
                <a:cs typeface="+mj-cs"/>
              </a:rPr>
              <a:t>Conception transversale</a:t>
            </a:r>
            <a:endParaRPr lang="fr-FR" sz="2400" dirty="0"/>
          </a:p>
        </p:txBody>
      </p:sp>
      <p:pic>
        <p:nvPicPr>
          <p:cNvPr id="9" name="Image 8" descr="Une image contenant texte, équipement électronique, afficher&#10;&#10;Description générée automatiquement">
            <a:extLst>
              <a:ext uri="{FF2B5EF4-FFF2-40B4-BE49-F238E27FC236}">
                <a16:creationId xmlns:a16="http://schemas.microsoft.com/office/drawing/2014/main" id="{CF425AAF-D64F-4504-A30A-D41A01BF3D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167" y="4325253"/>
            <a:ext cx="10539373" cy="1432684"/>
          </a:xfrm>
          <a:prstGeom prst="rect">
            <a:avLst/>
          </a:prstGeom>
        </p:spPr>
      </p:pic>
      <p:pic>
        <p:nvPicPr>
          <p:cNvPr id="4" name="Image 3" descr="Une image contenant table&#10;&#10;Description générée automatiquement">
            <a:extLst>
              <a:ext uri="{FF2B5EF4-FFF2-40B4-BE49-F238E27FC236}">
                <a16:creationId xmlns:a16="http://schemas.microsoft.com/office/drawing/2014/main" id="{FC2BE99A-0A82-4B91-8A49-F781944864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764" y="1714346"/>
            <a:ext cx="10368000" cy="2399684"/>
          </a:xfrm>
          <a:prstGeom prst="rect">
            <a:avLst/>
          </a:prstGeom>
        </p:spPr>
      </p:pic>
      <p:sp>
        <p:nvSpPr>
          <p:cNvPr id="10" name="Rectangle 9">
            <a:extLst>
              <a:ext uri="{FF2B5EF4-FFF2-40B4-BE49-F238E27FC236}">
                <a16:creationId xmlns:a16="http://schemas.microsoft.com/office/drawing/2014/main" id="{DD540909-3E7B-46EF-8969-77607F7BE72C}"/>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11" name="Rectangle 10">
            <a:extLst>
              <a:ext uri="{FF2B5EF4-FFF2-40B4-BE49-F238E27FC236}">
                <a16:creationId xmlns:a16="http://schemas.microsoft.com/office/drawing/2014/main" id="{C267A1B6-0968-441A-8658-B4D5F6184A9F}"/>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12" name="Rectangle 11">
            <a:extLst>
              <a:ext uri="{FF2B5EF4-FFF2-40B4-BE49-F238E27FC236}">
                <a16:creationId xmlns:a16="http://schemas.microsoft.com/office/drawing/2014/main" id="{55B12386-26A7-4B66-928A-260FC6A97471}"/>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13" name="Rectangle 12">
            <a:extLst>
              <a:ext uri="{FF2B5EF4-FFF2-40B4-BE49-F238E27FC236}">
                <a16:creationId xmlns:a16="http://schemas.microsoft.com/office/drawing/2014/main" id="{BD76CBF8-45B3-4C3E-BB52-703EA5872F62}"/>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15" name="Rectangle 14">
            <a:extLst>
              <a:ext uri="{FF2B5EF4-FFF2-40B4-BE49-F238E27FC236}">
                <a16:creationId xmlns:a16="http://schemas.microsoft.com/office/drawing/2014/main" id="{60BAE9F9-811C-4574-BDFF-9A7C99750C36}"/>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16" name="Rectangle 15">
            <a:extLst>
              <a:ext uri="{FF2B5EF4-FFF2-40B4-BE49-F238E27FC236}">
                <a16:creationId xmlns:a16="http://schemas.microsoft.com/office/drawing/2014/main" id="{181D761C-9752-4B5C-8DE6-54C16C968FDD}"/>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17" name="Rectangle 16">
            <a:extLst>
              <a:ext uri="{FF2B5EF4-FFF2-40B4-BE49-F238E27FC236}">
                <a16:creationId xmlns:a16="http://schemas.microsoft.com/office/drawing/2014/main" id="{10259970-5EDD-4348-9638-0E72A58E57B4}"/>
              </a:ext>
            </a:extLst>
          </p:cNvPr>
          <p:cNvSpPr/>
          <p:nvPr/>
        </p:nvSpPr>
        <p:spPr>
          <a:xfrm>
            <a:off x="1051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de la précontrainte du tablier</a:t>
            </a:r>
          </a:p>
        </p:txBody>
      </p:sp>
      <p:sp>
        <p:nvSpPr>
          <p:cNvPr id="14" name="Rectangle 13">
            <a:extLst>
              <a:ext uri="{FF2B5EF4-FFF2-40B4-BE49-F238E27FC236}">
                <a16:creationId xmlns:a16="http://schemas.microsoft.com/office/drawing/2014/main" id="{93FC8E42-DD78-4FD0-9CA6-696770AE001F}"/>
              </a:ext>
            </a:extLst>
          </p:cNvPr>
          <p:cNvSpPr/>
          <p:nvPr/>
        </p:nvSpPr>
        <p:spPr>
          <a:xfrm>
            <a:off x="6191855" y="234344"/>
            <a:ext cx="1440000" cy="756000"/>
          </a:xfrm>
          <a:prstGeom prst="rect">
            <a:avLst/>
          </a:prstGeom>
          <a:ln w="3810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400" b="1" dirty="0">
                <a:solidFill>
                  <a:schemeClr val="tx2"/>
                </a:solidFill>
              </a:rPr>
              <a:t>Conception de l’ouvrage</a:t>
            </a:r>
          </a:p>
        </p:txBody>
      </p:sp>
      <p:pic>
        <p:nvPicPr>
          <p:cNvPr id="3" name="Image 2">
            <a:extLst>
              <a:ext uri="{FF2B5EF4-FFF2-40B4-BE49-F238E27FC236}">
                <a16:creationId xmlns:a16="http://schemas.microsoft.com/office/drawing/2014/main" id="{CBAB77B7-DAED-4ED4-931E-549C2835FA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6353" y="1970882"/>
            <a:ext cx="8391000" cy="4180847"/>
          </a:xfrm>
          <a:prstGeom prst="rect">
            <a:avLst/>
          </a:prstGeom>
        </p:spPr>
      </p:pic>
      <p:sp>
        <p:nvSpPr>
          <p:cNvPr id="18" name="Rectangle 17">
            <a:extLst>
              <a:ext uri="{FF2B5EF4-FFF2-40B4-BE49-F238E27FC236}">
                <a16:creationId xmlns:a16="http://schemas.microsoft.com/office/drawing/2014/main" id="{08D75E4C-A77D-45CA-99EF-E31AB106C7F5}"/>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19" name="Rectangle 18">
            <a:extLst>
              <a:ext uri="{FF2B5EF4-FFF2-40B4-BE49-F238E27FC236}">
                <a16:creationId xmlns:a16="http://schemas.microsoft.com/office/drawing/2014/main" id="{EA94019C-2C33-4C07-BA2A-3B01FBF3B746}"/>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20" name="Rectangle 19">
            <a:extLst>
              <a:ext uri="{FF2B5EF4-FFF2-40B4-BE49-F238E27FC236}">
                <a16:creationId xmlns:a16="http://schemas.microsoft.com/office/drawing/2014/main" id="{16BA8A92-86B5-4444-A0B3-E1BFF907F8C5}"/>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21" name="Rectangle 20">
            <a:extLst>
              <a:ext uri="{FF2B5EF4-FFF2-40B4-BE49-F238E27FC236}">
                <a16:creationId xmlns:a16="http://schemas.microsoft.com/office/drawing/2014/main" id="{DDAA26F0-770F-45CC-B6FC-FC065B6DE3D0}"/>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22" name="Rectangle 21">
            <a:extLst>
              <a:ext uri="{FF2B5EF4-FFF2-40B4-BE49-F238E27FC236}">
                <a16:creationId xmlns:a16="http://schemas.microsoft.com/office/drawing/2014/main" id="{929C040C-4255-447C-896E-668839718B59}"/>
              </a:ext>
            </a:extLst>
          </p:cNvPr>
          <p:cNvSpPr/>
          <p:nvPr/>
        </p:nvSpPr>
        <p:spPr>
          <a:xfrm>
            <a:off x="6952881"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Conception de l’ouvrage et modélisation du tablier</a:t>
            </a:r>
          </a:p>
        </p:txBody>
      </p:sp>
      <p:sp>
        <p:nvSpPr>
          <p:cNvPr id="23" name="Rectangle 22">
            <a:extLst>
              <a:ext uri="{FF2B5EF4-FFF2-40B4-BE49-F238E27FC236}">
                <a16:creationId xmlns:a16="http://schemas.microsoft.com/office/drawing/2014/main" id="{21C5201B-A577-459F-88DD-A05D1C04C60F}"/>
              </a:ext>
            </a:extLst>
          </p:cNvPr>
          <p:cNvSpPr/>
          <p:nvPr/>
        </p:nvSpPr>
        <p:spPr>
          <a:xfrm>
            <a:off x="8623543"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 construction</a:t>
            </a:r>
          </a:p>
        </p:txBody>
      </p:sp>
      <p:sp>
        <p:nvSpPr>
          <p:cNvPr id="24" name="Rectangle 23">
            <a:extLst>
              <a:ext uri="{FF2B5EF4-FFF2-40B4-BE49-F238E27FC236}">
                <a16:creationId xmlns:a16="http://schemas.microsoft.com/office/drawing/2014/main" id="{D8DFD1F4-557D-485C-A815-76A37242C567}"/>
              </a:ext>
            </a:extLst>
          </p:cNvPr>
          <p:cNvSpPr/>
          <p:nvPr/>
        </p:nvSpPr>
        <p:spPr>
          <a:xfrm>
            <a:off x="10294205"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sp>
        <p:nvSpPr>
          <p:cNvPr id="25" name="ZoneTexte 24">
            <a:extLst>
              <a:ext uri="{FF2B5EF4-FFF2-40B4-BE49-F238E27FC236}">
                <a16:creationId xmlns:a16="http://schemas.microsoft.com/office/drawing/2014/main" id="{D04ED4EA-E6A0-45E6-A0FD-8D951E7F550A}"/>
              </a:ext>
            </a:extLst>
          </p:cNvPr>
          <p:cNvSpPr txBox="1"/>
          <p:nvPr/>
        </p:nvSpPr>
        <p:spPr>
          <a:xfrm>
            <a:off x="3844919" y="5886960"/>
            <a:ext cx="4506936" cy="307777"/>
          </a:xfrm>
          <a:prstGeom prst="rect">
            <a:avLst/>
          </a:prstGeom>
          <a:noFill/>
        </p:spPr>
        <p:txBody>
          <a:bodyPr wrap="square">
            <a:spAutoFit/>
          </a:bodyPr>
          <a:lstStyle/>
          <a:p>
            <a:pPr algn="ctr"/>
            <a:r>
              <a:rPr lang="fr-FR" sz="1400" dirty="0">
                <a:solidFill>
                  <a:schemeClr val="tx2"/>
                </a:solidFill>
                <a:latin typeface="+mj-lt"/>
                <a:ea typeface="+mj-ea"/>
                <a:cs typeface="+mj-cs"/>
              </a:rPr>
              <a:t>Les dimensions sont en mètre</a:t>
            </a:r>
            <a:endParaRPr lang="fr-FR" sz="1400" dirty="0"/>
          </a:p>
        </p:txBody>
      </p:sp>
    </p:spTree>
    <p:extLst>
      <p:ext uri="{BB962C8B-B14F-4D97-AF65-F5344CB8AC3E}">
        <p14:creationId xmlns:p14="http://schemas.microsoft.com/office/powerpoint/2010/main" val="135912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13</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MODÉLISATION DU TABLIER</a:t>
            </a:r>
          </a:p>
        </p:txBody>
      </p:sp>
      <p:pic>
        <p:nvPicPr>
          <p:cNvPr id="2050" name="Picture 2" descr="CSiBridge 23 Free Download [64-bit] for Windows">
            <a:extLst>
              <a:ext uri="{FF2B5EF4-FFF2-40B4-BE49-F238E27FC236}">
                <a16:creationId xmlns:a16="http://schemas.microsoft.com/office/drawing/2014/main" id="{0CF634F1-17BE-4C8B-B1DC-56E9F356A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6929" y="1936423"/>
            <a:ext cx="1759670" cy="175967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BCB62A26-F249-4FD0-802B-6F08A70D3DAF}"/>
              </a:ext>
            </a:extLst>
          </p:cNvPr>
          <p:cNvSpPr txBox="1"/>
          <p:nvPr/>
        </p:nvSpPr>
        <p:spPr>
          <a:xfrm>
            <a:off x="3833296" y="1252681"/>
            <a:ext cx="4506936" cy="461665"/>
          </a:xfrm>
          <a:prstGeom prst="rect">
            <a:avLst/>
          </a:prstGeom>
          <a:noFill/>
        </p:spPr>
        <p:txBody>
          <a:bodyPr wrap="square">
            <a:spAutoFit/>
          </a:bodyPr>
          <a:lstStyle/>
          <a:p>
            <a:pPr algn="ctr"/>
            <a:r>
              <a:rPr lang="fr-FR" sz="2400" b="1" dirty="0">
                <a:solidFill>
                  <a:schemeClr val="tx2"/>
                </a:solidFill>
                <a:latin typeface="+mj-lt"/>
                <a:ea typeface="+mj-ea"/>
                <a:cs typeface="+mj-cs"/>
              </a:rPr>
              <a:t>Logiciel « CSI Bridge »</a:t>
            </a:r>
            <a:endParaRPr lang="fr-FR" sz="2400" dirty="0"/>
          </a:p>
        </p:txBody>
      </p:sp>
      <p:sp>
        <p:nvSpPr>
          <p:cNvPr id="8" name="ZoneTexte 7">
            <a:extLst>
              <a:ext uri="{FF2B5EF4-FFF2-40B4-BE49-F238E27FC236}">
                <a16:creationId xmlns:a16="http://schemas.microsoft.com/office/drawing/2014/main" id="{E5971457-F1C5-444D-BEA8-97E4F19582AF}"/>
              </a:ext>
            </a:extLst>
          </p:cNvPr>
          <p:cNvSpPr txBox="1"/>
          <p:nvPr/>
        </p:nvSpPr>
        <p:spPr>
          <a:xfrm>
            <a:off x="3759452" y="3918170"/>
            <a:ext cx="4506936" cy="461665"/>
          </a:xfrm>
          <a:prstGeom prst="rect">
            <a:avLst/>
          </a:prstGeom>
          <a:noFill/>
        </p:spPr>
        <p:txBody>
          <a:bodyPr wrap="square">
            <a:spAutoFit/>
          </a:bodyPr>
          <a:lstStyle/>
          <a:p>
            <a:pPr algn="ctr"/>
            <a:r>
              <a:rPr lang="fr-FR" sz="2400" b="1" dirty="0">
                <a:solidFill>
                  <a:schemeClr val="tx2"/>
                </a:solidFill>
                <a:latin typeface="+mj-lt"/>
                <a:ea typeface="+mj-ea"/>
                <a:cs typeface="+mj-cs"/>
              </a:rPr>
              <a:t>Cinématique de construction</a:t>
            </a:r>
            <a:endParaRPr lang="fr-FR" sz="2400" dirty="0"/>
          </a:p>
        </p:txBody>
      </p:sp>
      <p:pic>
        <p:nvPicPr>
          <p:cNvPr id="3" name="Image 2">
            <a:extLst>
              <a:ext uri="{FF2B5EF4-FFF2-40B4-BE49-F238E27FC236}">
                <a16:creationId xmlns:a16="http://schemas.microsoft.com/office/drawing/2014/main" id="{00046E80-40FB-4061-9817-ED537F6E6D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02" y="4528783"/>
            <a:ext cx="11560405" cy="1437625"/>
          </a:xfrm>
          <a:prstGeom prst="rect">
            <a:avLst/>
          </a:prstGeom>
        </p:spPr>
      </p:pic>
      <p:pic>
        <p:nvPicPr>
          <p:cNvPr id="9" name="Image 8">
            <a:extLst>
              <a:ext uri="{FF2B5EF4-FFF2-40B4-BE49-F238E27FC236}">
                <a16:creationId xmlns:a16="http://schemas.microsoft.com/office/drawing/2014/main" id="{E67318B7-E4D6-4F85-A75F-92A1BC5B34BC}"/>
              </a:ext>
            </a:extLst>
          </p:cNvPr>
          <p:cNvPicPr>
            <a:picLocks noChangeAspect="1"/>
          </p:cNvPicPr>
          <p:nvPr/>
        </p:nvPicPr>
        <p:blipFill rotWithShape="1">
          <a:blip r:embed="rId5">
            <a:extLst>
              <a:ext uri="{28A0092B-C50C-407E-A947-70E740481C1C}">
                <a14:useLocalDpi xmlns:a14="http://schemas.microsoft.com/office/drawing/2010/main" val="0"/>
              </a:ext>
            </a:extLst>
          </a:blip>
          <a:srcRect r="269"/>
          <a:stretch/>
        </p:blipFill>
        <p:spPr>
          <a:xfrm>
            <a:off x="316478" y="4645500"/>
            <a:ext cx="11527969" cy="1254417"/>
          </a:xfrm>
          <a:prstGeom prst="rect">
            <a:avLst/>
          </a:prstGeom>
        </p:spPr>
      </p:pic>
      <p:pic>
        <p:nvPicPr>
          <p:cNvPr id="11" name="Image 10">
            <a:extLst>
              <a:ext uri="{FF2B5EF4-FFF2-40B4-BE49-F238E27FC236}">
                <a16:creationId xmlns:a16="http://schemas.microsoft.com/office/drawing/2014/main" id="{F87E8AB3-1A00-473B-8553-9D71CDEB25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038" y="4568752"/>
            <a:ext cx="11559043" cy="1376982"/>
          </a:xfrm>
          <a:prstGeom prst="rect">
            <a:avLst/>
          </a:prstGeom>
        </p:spPr>
      </p:pic>
      <p:pic>
        <p:nvPicPr>
          <p:cNvPr id="13" name="Image 12">
            <a:extLst>
              <a:ext uri="{FF2B5EF4-FFF2-40B4-BE49-F238E27FC236}">
                <a16:creationId xmlns:a16="http://schemas.microsoft.com/office/drawing/2014/main" id="{B514CAD1-565B-4FE0-87BA-B1AA2E5679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478" y="4684125"/>
            <a:ext cx="11559043" cy="1226129"/>
          </a:xfrm>
          <a:prstGeom prst="rect">
            <a:avLst/>
          </a:prstGeom>
        </p:spPr>
      </p:pic>
      <p:pic>
        <p:nvPicPr>
          <p:cNvPr id="15" name="Image 14">
            <a:extLst>
              <a:ext uri="{FF2B5EF4-FFF2-40B4-BE49-F238E27FC236}">
                <a16:creationId xmlns:a16="http://schemas.microsoft.com/office/drawing/2014/main" id="{F28EDB63-BDAC-436F-8363-C3FB0B9CB5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478" y="4704609"/>
            <a:ext cx="11559043" cy="1184798"/>
          </a:xfrm>
          <a:prstGeom prst="rect">
            <a:avLst/>
          </a:prstGeom>
        </p:spPr>
      </p:pic>
      <p:pic>
        <p:nvPicPr>
          <p:cNvPr id="17" name="Image 16">
            <a:extLst>
              <a:ext uri="{FF2B5EF4-FFF2-40B4-BE49-F238E27FC236}">
                <a16:creationId xmlns:a16="http://schemas.microsoft.com/office/drawing/2014/main" id="{231D9F07-3570-49FB-BFB9-14B56AE569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6199" y="4593921"/>
            <a:ext cx="11559600" cy="1338844"/>
          </a:xfrm>
          <a:prstGeom prst="rect">
            <a:avLst/>
          </a:prstGeom>
        </p:spPr>
      </p:pic>
      <p:pic>
        <p:nvPicPr>
          <p:cNvPr id="19" name="Image 18">
            <a:extLst>
              <a:ext uri="{FF2B5EF4-FFF2-40B4-BE49-F238E27FC236}">
                <a16:creationId xmlns:a16="http://schemas.microsoft.com/office/drawing/2014/main" id="{12C41DC5-9938-4768-9CAD-27CEB38B91E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4627" y="4673700"/>
            <a:ext cx="11559600" cy="1248382"/>
          </a:xfrm>
          <a:prstGeom prst="rect">
            <a:avLst/>
          </a:prstGeom>
        </p:spPr>
      </p:pic>
      <p:pic>
        <p:nvPicPr>
          <p:cNvPr id="21" name="Image 20">
            <a:extLst>
              <a:ext uri="{FF2B5EF4-FFF2-40B4-BE49-F238E27FC236}">
                <a16:creationId xmlns:a16="http://schemas.microsoft.com/office/drawing/2014/main" id="{15690A8B-18AD-426C-B994-5FD32C2A5D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6964" y="4681666"/>
            <a:ext cx="11559600" cy="1211006"/>
          </a:xfrm>
          <a:prstGeom prst="rect">
            <a:avLst/>
          </a:prstGeom>
        </p:spPr>
      </p:pic>
      <p:sp>
        <p:nvSpPr>
          <p:cNvPr id="16" name="Rectangle 15">
            <a:extLst>
              <a:ext uri="{FF2B5EF4-FFF2-40B4-BE49-F238E27FC236}">
                <a16:creationId xmlns:a16="http://schemas.microsoft.com/office/drawing/2014/main" id="{DDB225DC-9E5F-4EC6-B2AA-C34AD88A9DF5}"/>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18" name="Rectangle 17">
            <a:extLst>
              <a:ext uri="{FF2B5EF4-FFF2-40B4-BE49-F238E27FC236}">
                <a16:creationId xmlns:a16="http://schemas.microsoft.com/office/drawing/2014/main" id="{61543AB7-09C8-48EF-87B7-5F32D0CAF37E}"/>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20" name="Rectangle 19">
            <a:extLst>
              <a:ext uri="{FF2B5EF4-FFF2-40B4-BE49-F238E27FC236}">
                <a16:creationId xmlns:a16="http://schemas.microsoft.com/office/drawing/2014/main" id="{D0FBEACA-4D8F-4F6B-965F-881CBB56F4FE}"/>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22" name="Rectangle 21">
            <a:extLst>
              <a:ext uri="{FF2B5EF4-FFF2-40B4-BE49-F238E27FC236}">
                <a16:creationId xmlns:a16="http://schemas.microsoft.com/office/drawing/2014/main" id="{0B620413-0432-40A8-8799-BA0989F8C36E}"/>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24" name="Rectangle 23">
            <a:extLst>
              <a:ext uri="{FF2B5EF4-FFF2-40B4-BE49-F238E27FC236}">
                <a16:creationId xmlns:a16="http://schemas.microsoft.com/office/drawing/2014/main" id="{E0633F9C-4755-40EA-82A8-A6AEE16B750A}"/>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25" name="Rectangle 24">
            <a:extLst>
              <a:ext uri="{FF2B5EF4-FFF2-40B4-BE49-F238E27FC236}">
                <a16:creationId xmlns:a16="http://schemas.microsoft.com/office/drawing/2014/main" id="{B7606AF4-729A-41D9-A96A-F6B27E8BF426}"/>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27" name="Rectangle 26">
            <a:extLst>
              <a:ext uri="{FF2B5EF4-FFF2-40B4-BE49-F238E27FC236}">
                <a16:creationId xmlns:a16="http://schemas.microsoft.com/office/drawing/2014/main" id="{A428FD3E-5E51-471D-BFBE-256180C00902}"/>
              </a:ext>
            </a:extLst>
          </p:cNvPr>
          <p:cNvSpPr/>
          <p:nvPr/>
        </p:nvSpPr>
        <p:spPr>
          <a:xfrm>
            <a:off x="1051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de la précontrainte du tablier</a:t>
            </a:r>
          </a:p>
        </p:txBody>
      </p:sp>
      <p:sp>
        <p:nvSpPr>
          <p:cNvPr id="26" name="Rectangle 25">
            <a:extLst>
              <a:ext uri="{FF2B5EF4-FFF2-40B4-BE49-F238E27FC236}">
                <a16:creationId xmlns:a16="http://schemas.microsoft.com/office/drawing/2014/main" id="{D9FE44DE-A681-4A81-BEFE-0CF571B7579B}"/>
              </a:ext>
            </a:extLst>
          </p:cNvPr>
          <p:cNvSpPr/>
          <p:nvPr/>
        </p:nvSpPr>
        <p:spPr>
          <a:xfrm>
            <a:off x="9071855" y="234344"/>
            <a:ext cx="1440000" cy="756000"/>
          </a:xfrm>
          <a:prstGeom prst="rect">
            <a:avLst/>
          </a:prstGeom>
          <a:ln w="3810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400" b="1" dirty="0">
                <a:solidFill>
                  <a:schemeClr val="tx2"/>
                </a:solidFill>
              </a:rPr>
              <a:t>Modélisation du tablier</a:t>
            </a:r>
          </a:p>
        </p:txBody>
      </p:sp>
      <p:sp>
        <p:nvSpPr>
          <p:cNvPr id="28" name="Rectangle 27">
            <a:extLst>
              <a:ext uri="{FF2B5EF4-FFF2-40B4-BE49-F238E27FC236}">
                <a16:creationId xmlns:a16="http://schemas.microsoft.com/office/drawing/2014/main" id="{BF6613DF-CC4E-49E9-ACA9-FC4B6BA05B1B}"/>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29" name="Rectangle 28">
            <a:extLst>
              <a:ext uri="{FF2B5EF4-FFF2-40B4-BE49-F238E27FC236}">
                <a16:creationId xmlns:a16="http://schemas.microsoft.com/office/drawing/2014/main" id="{3F7C18EF-537C-4AD3-9C2D-A27E647A6300}"/>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30" name="Rectangle 29">
            <a:extLst>
              <a:ext uri="{FF2B5EF4-FFF2-40B4-BE49-F238E27FC236}">
                <a16:creationId xmlns:a16="http://schemas.microsoft.com/office/drawing/2014/main" id="{F6ABDACE-3219-45B8-9777-25CEDE8F624F}"/>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31" name="Rectangle 30">
            <a:extLst>
              <a:ext uri="{FF2B5EF4-FFF2-40B4-BE49-F238E27FC236}">
                <a16:creationId xmlns:a16="http://schemas.microsoft.com/office/drawing/2014/main" id="{BF944063-9513-42C2-B810-93961DD88300}"/>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32" name="Rectangle 31">
            <a:extLst>
              <a:ext uri="{FF2B5EF4-FFF2-40B4-BE49-F238E27FC236}">
                <a16:creationId xmlns:a16="http://schemas.microsoft.com/office/drawing/2014/main" id="{B6A1544F-A922-48B7-9CCA-6FC3316B97FB}"/>
              </a:ext>
            </a:extLst>
          </p:cNvPr>
          <p:cNvSpPr/>
          <p:nvPr/>
        </p:nvSpPr>
        <p:spPr>
          <a:xfrm>
            <a:off x="6952881"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Conception de l’ouvrage et modélisation du tablier</a:t>
            </a:r>
          </a:p>
        </p:txBody>
      </p:sp>
      <p:sp>
        <p:nvSpPr>
          <p:cNvPr id="33" name="Rectangle 32">
            <a:extLst>
              <a:ext uri="{FF2B5EF4-FFF2-40B4-BE49-F238E27FC236}">
                <a16:creationId xmlns:a16="http://schemas.microsoft.com/office/drawing/2014/main" id="{FACC626E-2A0D-449A-A4A4-DD52737FC9A6}"/>
              </a:ext>
            </a:extLst>
          </p:cNvPr>
          <p:cNvSpPr/>
          <p:nvPr/>
        </p:nvSpPr>
        <p:spPr>
          <a:xfrm>
            <a:off x="8623543"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 construction</a:t>
            </a:r>
          </a:p>
        </p:txBody>
      </p:sp>
      <p:sp>
        <p:nvSpPr>
          <p:cNvPr id="34" name="Rectangle 33">
            <a:extLst>
              <a:ext uri="{FF2B5EF4-FFF2-40B4-BE49-F238E27FC236}">
                <a16:creationId xmlns:a16="http://schemas.microsoft.com/office/drawing/2014/main" id="{7737272F-3434-466B-BE8D-5DAB5524087B}"/>
              </a:ext>
            </a:extLst>
          </p:cNvPr>
          <p:cNvSpPr/>
          <p:nvPr/>
        </p:nvSpPr>
        <p:spPr>
          <a:xfrm>
            <a:off x="10294205"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pic>
        <p:nvPicPr>
          <p:cNvPr id="35" name="Image 34">
            <a:extLst>
              <a:ext uri="{FF2B5EF4-FFF2-40B4-BE49-F238E27FC236}">
                <a16:creationId xmlns:a16="http://schemas.microsoft.com/office/drawing/2014/main" id="{10B7F442-D22E-40AA-A798-7C2380C9E6EB}"/>
              </a:ext>
            </a:extLst>
          </p:cNvPr>
          <p:cNvPicPr>
            <a:picLocks noChangeAspect="1"/>
          </p:cNvPicPr>
          <p:nvPr/>
        </p:nvPicPr>
        <p:blipFill>
          <a:blip r:embed="rId12"/>
          <a:stretch>
            <a:fillRect/>
          </a:stretch>
        </p:blipFill>
        <p:spPr>
          <a:xfrm>
            <a:off x="325436" y="1742547"/>
            <a:ext cx="11588770" cy="4076736"/>
          </a:xfrm>
          <a:prstGeom prst="rect">
            <a:avLst/>
          </a:prstGeom>
        </p:spPr>
      </p:pic>
    </p:spTree>
    <p:extLst>
      <p:ext uri="{BB962C8B-B14F-4D97-AF65-F5344CB8AC3E}">
        <p14:creationId xmlns:p14="http://schemas.microsoft.com/office/powerpoint/2010/main" val="32027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1"/>
                                        </p:tgtEl>
                                      </p:cBhvr>
                                    </p:animEffect>
                                    <p:set>
                                      <p:cBhvr>
                                        <p:cTn id="41" dur="1" fill="hold">
                                          <p:stCondLst>
                                            <p:cond delay="499"/>
                                          </p:stCondLst>
                                        </p:cTn>
                                        <p:tgtEl>
                                          <p:spTgt spid="11"/>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13"/>
                                        </p:tgtEl>
                                      </p:cBhvr>
                                    </p:animEffect>
                                    <p:set>
                                      <p:cBhvr>
                                        <p:cTn id="49" dur="1" fill="hold">
                                          <p:stCondLst>
                                            <p:cond delay="499"/>
                                          </p:stCondLst>
                                        </p:cTn>
                                        <p:tgtEl>
                                          <p:spTgt spid="13"/>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5"/>
                                        </p:tgtEl>
                                      </p:cBhvr>
                                    </p:animEffect>
                                    <p:set>
                                      <p:cBhvr>
                                        <p:cTn id="57" dur="1" fill="hold">
                                          <p:stCondLst>
                                            <p:cond delay="499"/>
                                          </p:stCondLst>
                                        </p:cTn>
                                        <p:tgtEl>
                                          <p:spTgt spid="15"/>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17"/>
                                        </p:tgtEl>
                                      </p:cBhvr>
                                    </p:animEffect>
                                    <p:set>
                                      <p:cBhvr>
                                        <p:cTn id="65" dur="1" fill="hold">
                                          <p:stCondLst>
                                            <p:cond delay="499"/>
                                          </p:stCondLst>
                                        </p:cTn>
                                        <p:tgtEl>
                                          <p:spTgt spid="17"/>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nodeType="clickEffect">
                                  <p:stCondLst>
                                    <p:cond delay="0"/>
                                  </p:stCondLst>
                                  <p:childTnLst>
                                    <p:animEffect transition="out" filter="fade">
                                      <p:cBhvr>
                                        <p:cTn id="72" dur="500"/>
                                        <p:tgtEl>
                                          <p:spTgt spid="19"/>
                                        </p:tgtEl>
                                      </p:cBhvr>
                                    </p:animEffect>
                                    <p:set>
                                      <p:cBhvr>
                                        <p:cTn id="73" dur="1" fill="hold">
                                          <p:stCondLst>
                                            <p:cond delay="499"/>
                                          </p:stCondLst>
                                        </p:cTn>
                                        <p:tgtEl>
                                          <p:spTgt spid="19"/>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35"/>
                                        </p:tgtEl>
                                        <p:attrNameLst>
                                          <p:attrName>style.visibility</p:attrName>
                                        </p:attrNameLst>
                                      </p:cBhvr>
                                      <p:to>
                                        <p:strVal val="visible"/>
                                      </p:to>
                                    </p:set>
                                    <p:anim calcmode="lin" valueType="num">
                                      <p:cBhvr>
                                        <p:cTn id="81" dur="500" fill="hold"/>
                                        <p:tgtEl>
                                          <p:spTgt spid="35"/>
                                        </p:tgtEl>
                                        <p:attrNameLst>
                                          <p:attrName>ppt_w</p:attrName>
                                        </p:attrNameLst>
                                      </p:cBhvr>
                                      <p:tavLst>
                                        <p:tav tm="0">
                                          <p:val>
                                            <p:fltVal val="0"/>
                                          </p:val>
                                        </p:tav>
                                        <p:tav tm="100000">
                                          <p:val>
                                            <p:strVal val="#ppt_w"/>
                                          </p:val>
                                        </p:tav>
                                      </p:tavLst>
                                    </p:anim>
                                    <p:anim calcmode="lin" valueType="num">
                                      <p:cBhvr>
                                        <p:cTn id="82" dur="500" fill="hold"/>
                                        <p:tgtEl>
                                          <p:spTgt spid="35"/>
                                        </p:tgtEl>
                                        <p:attrNameLst>
                                          <p:attrName>ppt_h</p:attrName>
                                        </p:attrNameLst>
                                      </p:cBhvr>
                                      <p:tavLst>
                                        <p:tav tm="0">
                                          <p:val>
                                            <p:fltVal val="0"/>
                                          </p:val>
                                        </p:tav>
                                        <p:tav tm="100000">
                                          <p:val>
                                            <p:strVal val="#ppt_h"/>
                                          </p:val>
                                        </p:tav>
                                      </p:tavLst>
                                    </p:anim>
                                    <p:animEffect transition="in" filter="fade">
                                      <p:cBhvr>
                                        <p:cTn id="8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14</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LES HYPOTHÈSES DE CALCUL </a:t>
            </a:r>
          </a:p>
        </p:txBody>
      </p:sp>
      <p:graphicFrame>
        <p:nvGraphicFramePr>
          <p:cNvPr id="3" name="Diagramme 2">
            <a:extLst>
              <a:ext uri="{FF2B5EF4-FFF2-40B4-BE49-F238E27FC236}">
                <a16:creationId xmlns:a16="http://schemas.microsoft.com/office/drawing/2014/main" id="{55FBC4BB-0727-48E6-9738-3FBA185CDD14}"/>
              </a:ext>
            </a:extLst>
          </p:cNvPr>
          <p:cNvGraphicFramePr/>
          <p:nvPr/>
        </p:nvGraphicFramePr>
        <p:xfrm>
          <a:off x="1441668" y="1387565"/>
          <a:ext cx="9308663" cy="44448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A4103044-DF77-48C1-B56C-5F055B8AE19C}"/>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9" name="Rectangle 8">
            <a:extLst>
              <a:ext uri="{FF2B5EF4-FFF2-40B4-BE49-F238E27FC236}">
                <a16:creationId xmlns:a16="http://schemas.microsoft.com/office/drawing/2014/main" id="{9E1115B4-1188-4591-A2CB-6FD0AB3B5EAC}"/>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10" name="Rectangle 9">
            <a:extLst>
              <a:ext uri="{FF2B5EF4-FFF2-40B4-BE49-F238E27FC236}">
                <a16:creationId xmlns:a16="http://schemas.microsoft.com/office/drawing/2014/main" id="{152CF8A0-BD4D-4648-9034-CC2246706725}"/>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11" name="Rectangle 10">
            <a:extLst>
              <a:ext uri="{FF2B5EF4-FFF2-40B4-BE49-F238E27FC236}">
                <a16:creationId xmlns:a16="http://schemas.microsoft.com/office/drawing/2014/main" id="{1DAA3CD7-06C5-4520-AF0B-A75B07DD9E97}"/>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12" name="Rectangle 11">
            <a:extLst>
              <a:ext uri="{FF2B5EF4-FFF2-40B4-BE49-F238E27FC236}">
                <a16:creationId xmlns:a16="http://schemas.microsoft.com/office/drawing/2014/main" id="{07F3E11C-4B2B-4D68-9613-06B46D6D86B5}"/>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14" name="Rectangle 13">
            <a:extLst>
              <a:ext uri="{FF2B5EF4-FFF2-40B4-BE49-F238E27FC236}">
                <a16:creationId xmlns:a16="http://schemas.microsoft.com/office/drawing/2014/main" id="{D1B664B7-0624-455A-9C01-95CBE7CEC158}"/>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15" name="Rectangle 14">
            <a:extLst>
              <a:ext uri="{FF2B5EF4-FFF2-40B4-BE49-F238E27FC236}">
                <a16:creationId xmlns:a16="http://schemas.microsoft.com/office/drawing/2014/main" id="{13CA2422-903C-447F-AD22-81ADDA582D37}"/>
              </a:ext>
            </a:extLst>
          </p:cNvPr>
          <p:cNvSpPr/>
          <p:nvPr/>
        </p:nvSpPr>
        <p:spPr>
          <a:xfrm>
            <a:off x="1051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de la précontrainte du tablier</a:t>
            </a:r>
          </a:p>
        </p:txBody>
      </p:sp>
      <p:sp>
        <p:nvSpPr>
          <p:cNvPr id="13" name="Rectangle 12">
            <a:extLst>
              <a:ext uri="{FF2B5EF4-FFF2-40B4-BE49-F238E27FC236}">
                <a16:creationId xmlns:a16="http://schemas.microsoft.com/office/drawing/2014/main" id="{DA04A90C-F398-49A7-9976-59F10FF95EBD}"/>
              </a:ext>
            </a:extLst>
          </p:cNvPr>
          <p:cNvSpPr/>
          <p:nvPr/>
        </p:nvSpPr>
        <p:spPr>
          <a:xfrm>
            <a:off x="7631855" y="234344"/>
            <a:ext cx="1440000" cy="756000"/>
          </a:xfrm>
          <a:prstGeom prst="rect">
            <a:avLst/>
          </a:prstGeom>
          <a:ln w="3810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400" b="1" dirty="0">
                <a:solidFill>
                  <a:schemeClr val="tx2"/>
                </a:solidFill>
              </a:rPr>
              <a:t>Les hypothèses de calcul </a:t>
            </a:r>
          </a:p>
        </p:txBody>
      </p:sp>
      <p:sp>
        <p:nvSpPr>
          <p:cNvPr id="16" name="Rectangle 15">
            <a:extLst>
              <a:ext uri="{FF2B5EF4-FFF2-40B4-BE49-F238E27FC236}">
                <a16:creationId xmlns:a16="http://schemas.microsoft.com/office/drawing/2014/main" id="{26CD2381-A70E-418F-9BEA-DEAA21EF4632}"/>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17" name="Rectangle 16">
            <a:extLst>
              <a:ext uri="{FF2B5EF4-FFF2-40B4-BE49-F238E27FC236}">
                <a16:creationId xmlns:a16="http://schemas.microsoft.com/office/drawing/2014/main" id="{F40567F9-C8C4-4B6A-9135-6D870D5DAB93}"/>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18" name="Rectangle 17">
            <a:extLst>
              <a:ext uri="{FF2B5EF4-FFF2-40B4-BE49-F238E27FC236}">
                <a16:creationId xmlns:a16="http://schemas.microsoft.com/office/drawing/2014/main" id="{6E74E9D6-225E-4C9F-8478-551771B1AF7D}"/>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19" name="Rectangle 18">
            <a:extLst>
              <a:ext uri="{FF2B5EF4-FFF2-40B4-BE49-F238E27FC236}">
                <a16:creationId xmlns:a16="http://schemas.microsoft.com/office/drawing/2014/main" id="{F5D6293F-EA8A-4DAA-969D-E09330D8C009}"/>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20" name="Rectangle 19">
            <a:extLst>
              <a:ext uri="{FF2B5EF4-FFF2-40B4-BE49-F238E27FC236}">
                <a16:creationId xmlns:a16="http://schemas.microsoft.com/office/drawing/2014/main" id="{30524923-C9BF-4EB2-985F-316EEC48108C}"/>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21" name="Rectangle 20">
            <a:extLst>
              <a:ext uri="{FF2B5EF4-FFF2-40B4-BE49-F238E27FC236}">
                <a16:creationId xmlns:a16="http://schemas.microsoft.com/office/drawing/2014/main" id="{84ACED99-D9B3-41B4-A5B7-3BD186959D62}"/>
              </a:ext>
            </a:extLst>
          </p:cNvPr>
          <p:cNvSpPr/>
          <p:nvPr/>
        </p:nvSpPr>
        <p:spPr>
          <a:xfrm>
            <a:off x="8623543"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de l’ouvrage en phase de construction</a:t>
            </a:r>
          </a:p>
        </p:txBody>
      </p:sp>
      <p:sp>
        <p:nvSpPr>
          <p:cNvPr id="22" name="Rectangle 21">
            <a:extLst>
              <a:ext uri="{FF2B5EF4-FFF2-40B4-BE49-F238E27FC236}">
                <a16:creationId xmlns:a16="http://schemas.microsoft.com/office/drawing/2014/main" id="{147DC682-4925-4141-B791-A5390AFA8245}"/>
              </a:ext>
            </a:extLst>
          </p:cNvPr>
          <p:cNvSpPr/>
          <p:nvPr/>
        </p:nvSpPr>
        <p:spPr>
          <a:xfrm>
            <a:off x="10294205"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spTree>
    <p:extLst>
      <p:ext uri="{BB962C8B-B14F-4D97-AF65-F5344CB8AC3E}">
        <p14:creationId xmlns:p14="http://schemas.microsoft.com/office/powerpoint/2010/main" val="1556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15</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DIMENSIONNEMENT DE LA PRÉCONTRAINTE DES FLÉAUX ET ÉTUDE DE LEURS STABILITÉ</a:t>
            </a:r>
          </a:p>
        </p:txBody>
      </p:sp>
      <p:graphicFrame>
        <p:nvGraphicFramePr>
          <p:cNvPr id="2" name="Diagramme 1">
            <a:extLst>
              <a:ext uri="{FF2B5EF4-FFF2-40B4-BE49-F238E27FC236}">
                <a16:creationId xmlns:a16="http://schemas.microsoft.com/office/drawing/2014/main" id="{40F57031-4DC0-42E1-ACED-F66764A69C7B}"/>
              </a:ext>
            </a:extLst>
          </p:cNvPr>
          <p:cNvGraphicFramePr/>
          <p:nvPr>
            <p:extLst>
              <p:ext uri="{D42A27DB-BD31-4B8C-83A1-F6EECF244321}">
                <p14:modId xmlns:p14="http://schemas.microsoft.com/office/powerpoint/2010/main" val="2074868733"/>
              </p:ext>
            </p:extLst>
          </p:nvPr>
        </p:nvGraphicFramePr>
        <p:xfrm>
          <a:off x="386136" y="1987096"/>
          <a:ext cx="4608000" cy="3735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Rectangle 15">
            <a:extLst>
              <a:ext uri="{FF2B5EF4-FFF2-40B4-BE49-F238E27FC236}">
                <a16:creationId xmlns:a16="http://schemas.microsoft.com/office/drawing/2014/main" id="{2FD8B4EA-6675-4419-BEC2-C8B7587BCBBF}"/>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18" name="Rectangle 17">
            <a:extLst>
              <a:ext uri="{FF2B5EF4-FFF2-40B4-BE49-F238E27FC236}">
                <a16:creationId xmlns:a16="http://schemas.microsoft.com/office/drawing/2014/main" id="{4E4798A8-7602-4750-B3C6-344D34DCC3B9}"/>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20" name="Rectangle 19">
            <a:extLst>
              <a:ext uri="{FF2B5EF4-FFF2-40B4-BE49-F238E27FC236}">
                <a16:creationId xmlns:a16="http://schemas.microsoft.com/office/drawing/2014/main" id="{D3498A04-AB09-4332-9111-56B9820E57EF}"/>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22" name="Rectangle 21">
            <a:extLst>
              <a:ext uri="{FF2B5EF4-FFF2-40B4-BE49-F238E27FC236}">
                <a16:creationId xmlns:a16="http://schemas.microsoft.com/office/drawing/2014/main" id="{1B015797-BD9A-4400-8D9D-A75F931F64D4}"/>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23" name="Rectangle 22">
            <a:extLst>
              <a:ext uri="{FF2B5EF4-FFF2-40B4-BE49-F238E27FC236}">
                <a16:creationId xmlns:a16="http://schemas.microsoft.com/office/drawing/2014/main" id="{EC1990F5-896F-4F05-90E9-AC83323C804C}"/>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24" name="Rectangle 23">
            <a:extLst>
              <a:ext uri="{FF2B5EF4-FFF2-40B4-BE49-F238E27FC236}">
                <a16:creationId xmlns:a16="http://schemas.microsoft.com/office/drawing/2014/main" id="{848F9535-EDB8-4BD9-9032-0B468637975C}"/>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25" name="Rectangle 24">
            <a:extLst>
              <a:ext uri="{FF2B5EF4-FFF2-40B4-BE49-F238E27FC236}">
                <a16:creationId xmlns:a16="http://schemas.microsoft.com/office/drawing/2014/main" id="{65CF2C68-D46D-41E4-AD41-F9D041A11558}"/>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27" name="ZoneTexte 26">
            <a:extLst>
              <a:ext uri="{FF2B5EF4-FFF2-40B4-BE49-F238E27FC236}">
                <a16:creationId xmlns:a16="http://schemas.microsoft.com/office/drawing/2014/main" id="{D698C7B1-962B-4FF7-A4C2-CB6A6E2A02E9}"/>
              </a:ext>
            </a:extLst>
          </p:cNvPr>
          <p:cNvSpPr txBox="1"/>
          <p:nvPr/>
        </p:nvSpPr>
        <p:spPr>
          <a:xfrm>
            <a:off x="3830718" y="1198323"/>
            <a:ext cx="4506936" cy="461665"/>
          </a:xfrm>
          <a:prstGeom prst="rect">
            <a:avLst/>
          </a:prstGeom>
          <a:noFill/>
        </p:spPr>
        <p:txBody>
          <a:bodyPr wrap="square">
            <a:spAutoFit/>
          </a:bodyPr>
          <a:lstStyle/>
          <a:p>
            <a:pPr algn="ctr"/>
            <a:r>
              <a:rPr lang="fr-FR" sz="2400" b="1" dirty="0">
                <a:solidFill>
                  <a:schemeClr val="tx2"/>
                </a:solidFill>
                <a:latin typeface="+mj-lt"/>
                <a:ea typeface="+mj-ea"/>
                <a:cs typeface="+mj-cs"/>
              </a:rPr>
              <a:t>Étude du fléau</a:t>
            </a:r>
            <a:endParaRPr lang="fr-FR" sz="2400" dirty="0"/>
          </a:p>
        </p:txBody>
      </p:sp>
      <p:grpSp>
        <p:nvGrpSpPr>
          <p:cNvPr id="8" name="Groupe 7">
            <a:extLst>
              <a:ext uri="{FF2B5EF4-FFF2-40B4-BE49-F238E27FC236}">
                <a16:creationId xmlns:a16="http://schemas.microsoft.com/office/drawing/2014/main" id="{EC716138-9FF2-4B78-9D70-8895A2D994AF}"/>
              </a:ext>
            </a:extLst>
          </p:cNvPr>
          <p:cNvGrpSpPr/>
          <p:nvPr/>
        </p:nvGrpSpPr>
        <p:grpSpPr>
          <a:xfrm>
            <a:off x="4862766" y="2650939"/>
            <a:ext cx="6949776" cy="1580445"/>
            <a:chOff x="4856088" y="2991911"/>
            <a:chExt cx="6949776" cy="1580445"/>
          </a:xfrm>
        </p:grpSpPr>
        <p:grpSp>
          <p:nvGrpSpPr>
            <p:cNvPr id="30" name="Groupe 29">
              <a:extLst>
                <a:ext uri="{FF2B5EF4-FFF2-40B4-BE49-F238E27FC236}">
                  <a16:creationId xmlns:a16="http://schemas.microsoft.com/office/drawing/2014/main" id="{EF076390-CD9B-4F59-891E-835BFCCF1AA7}"/>
                </a:ext>
              </a:extLst>
            </p:cNvPr>
            <p:cNvGrpSpPr/>
            <p:nvPr/>
          </p:nvGrpSpPr>
          <p:grpSpPr>
            <a:xfrm>
              <a:off x="8170808" y="3982334"/>
              <a:ext cx="278295" cy="469070"/>
              <a:chOff x="4084983" y="5685009"/>
              <a:chExt cx="278295" cy="469070"/>
            </a:xfrm>
          </p:grpSpPr>
          <p:sp>
            <p:nvSpPr>
              <p:cNvPr id="31" name="Rectangle 30">
                <a:extLst>
                  <a:ext uri="{FF2B5EF4-FFF2-40B4-BE49-F238E27FC236}">
                    <a16:creationId xmlns:a16="http://schemas.microsoft.com/office/drawing/2014/main" id="{EF37107D-85DE-4FBB-84E7-C56C96D40826}"/>
                  </a:ext>
                </a:extLst>
              </p:cNvPr>
              <p:cNvSpPr/>
              <p:nvPr/>
            </p:nvSpPr>
            <p:spPr>
              <a:xfrm>
                <a:off x="4084983" y="5754757"/>
                <a:ext cx="278295" cy="39932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3B93D585-CE66-4361-B5C2-8A5F6CECB269}"/>
                  </a:ext>
                </a:extLst>
              </p:cNvPr>
              <p:cNvSpPr/>
              <p:nvPr/>
            </p:nvSpPr>
            <p:spPr>
              <a:xfrm>
                <a:off x="4124739" y="5685009"/>
                <a:ext cx="198782" cy="4571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5" name="Image 4">
              <a:extLst>
                <a:ext uri="{FF2B5EF4-FFF2-40B4-BE49-F238E27FC236}">
                  <a16:creationId xmlns:a16="http://schemas.microsoft.com/office/drawing/2014/main" id="{36D8304E-BA15-4D49-B0F3-2EDB83784FAB}"/>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3411" r="3158"/>
            <a:stretch/>
          </p:blipFill>
          <p:spPr>
            <a:xfrm>
              <a:off x="4856088" y="2991911"/>
              <a:ext cx="6949776" cy="1580445"/>
            </a:xfrm>
            <a:prstGeom prst="rect">
              <a:avLst/>
            </a:prstGeom>
          </p:spPr>
        </p:pic>
      </p:grpSp>
      <p:sp>
        <p:nvSpPr>
          <p:cNvPr id="19" name="Rectangle 18">
            <a:extLst>
              <a:ext uri="{FF2B5EF4-FFF2-40B4-BE49-F238E27FC236}">
                <a16:creationId xmlns:a16="http://schemas.microsoft.com/office/drawing/2014/main" id="{4AA8F412-EFA7-42C4-BA82-75F670376231}"/>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21" name="Rectangle 20">
            <a:extLst>
              <a:ext uri="{FF2B5EF4-FFF2-40B4-BE49-F238E27FC236}">
                <a16:creationId xmlns:a16="http://schemas.microsoft.com/office/drawing/2014/main" id="{B3BFDAC2-01E9-4F2D-BE31-6DA76CB7CB04}"/>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28" name="Rectangle 27">
            <a:extLst>
              <a:ext uri="{FF2B5EF4-FFF2-40B4-BE49-F238E27FC236}">
                <a16:creationId xmlns:a16="http://schemas.microsoft.com/office/drawing/2014/main" id="{558928D1-E579-4420-B61F-66B4E5AA2030}"/>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29" name="Rectangle 28">
            <a:extLst>
              <a:ext uri="{FF2B5EF4-FFF2-40B4-BE49-F238E27FC236}">
                <a16:creationId xmlns:a16="http://schemas.microsoft.com/office/drawing/2014/main" id="{ABCE889B-0D77-4ABC-A860-356C3D6B8A76}"/>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33" name="Rectangle 32">
            <a:extLst>
              <a:ext uri="{FF2B5EF4-FFF2-40B4-BE49-F238E27FC236}">
                <a16:creationId xmlns:a16="http://schemas.microsoft.com/office/drawing/2014/main" id="{E9667113-BDFD-4D4C-8599-5056B114E779}"/>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34" name="Rectangle 33">
            <a:extLst>
              <a:ext uri="{FF2B5EF4-FFF2-40B4-BE49-F238E27FC236}">
                <a16:creationId xmlns:a16="http://schemas.microsoft.com/office/drawing/2014/main" id="{E532DB30-31FE-4A7F-96D7-3BB9E4BA3824}"/>
              </a:ext>
            </a:extLst>
          </p:cNvPr>
          <p:cNvSpPr/>
          <p:nvPr/>
        </p:nvSpPr>
        <p:spPr>
          <a:xfrm>
            <a:off x="8623543"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de l’ouvrage en phase de construction</a:t>
            </a:r>
          </a:p>
        </p:txBody>
      </p:sp>
      <p:sp>
        <p:nvSpPr>
          <p:cNvPr id="35" name="Rectangle 34">
            <a:extLst>
              <a:ext uri="{FF2B5EF4-FFF2-40B4-BE49-F238E27FC236}">
                <a16:creationId xmlns:a16="http://schemas.microsoft.com/office/drawing/2014/main" id="{C012121B-249E-4D5B-9548-41642C901802}"/>
              </a:ext>
            </a:extLst>
          </p:cNvPr>
          <p:cNvSpPr/>
          <p:nvPr/>
        </p:nvSpPr>
        <p:spPr>
          <a:xfrm>
            <a:off x="10294205"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spTree>
    <p:extLst>
      <p:ext uri="{BB962C8B-B14F-4D97-AF65-F5344CB8AC3E}">
        <p14:creationId xmlns:p14="http://schemas.microsoft.com/office/powerpoint/2010/main" val="183975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16</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DIMENSIONNEMENT DE LA PRÉCONTRAINTE DES FLÉAUX ET ÉTUDE DE LEURS STABILITÉ</a:t>
            </a:r>
          </a:p>
        </p:txBody>
      </p:sp>
      <p:graphicFrame>
        <p:nvGraphicFramePr>
          <p:cNvPr id="3" name="Tableau 2">
            <a:extLst>
              <a:ext uri="{FF2B5EF4-FFF2-40B4-BE49-F238E27FC236}">
                <a16:creationId xmlns:a16="http://schemas.microsoft.com/office/drawing/2014/main" id="{049340B9-137E-4BB1-97DE-85D5CDDB21C3}"/>
              </a:ext>
            </a:extLst>
          </p:cNvPr>
          <p:cNvGraphicFramePr>
            <a:graphicFrameLocks noGrp="1"/>
          </p:cNvGraphicFramePr>
          <p:nvPr>
            <p:extLst>
              <p:ext uri="{D42A27DB-BD31-4B8C-83A1-F6EECF244321}">
                <p14:modId xmlns:p14="http://schemas.microsoft.com/office/powerpoint/2010/main" val="2607053580"/>
              </p:ext>
            </p:extLst>
          </p:nvPr>
        </p:nvGraphicFramePr>
        <p:xfrm>
          <a:off x="1156252" y="1411663"/>
          <a:ext cx="5626231" cy="982992"/>
        </p:xfrm>
        <a:graphic>
          <a:graphicData uri="http://schemas.openxmlformats.org/drawingml/2006/table">
            <a:tbl>
              <a:tblPr firstRow="1" firstCol="1" bandRow="1">
                <a:tableStyleId>{5C22544A-7EE6-4342-B048-85BDC9FD1C3A}</a:tableStyleId>
              </a:tblPr>
              <a:tblGrid>
                <a:gridCol w="1370401">
                  <a:extLst>
                    <a:ext uri="{9D8B030D-6E8A-4147-A177-3AD203B41FA5}">
                      <a16:colId xmlns:a16="http://schemas.microsoft.com/office/drawing/2014/main" val="2639699895"/>
                    </a:ext>
                  </a:extLst>
                </a:gridCol>
                <a:gridCol w="851166">
                  <a:extLst>
                    <a:ext uri="{9D8B030D-6E8A-4147-A177-3AD203B41FA5}">
                      <a16:colId xmlns:a16="http://schemas.microsoft.com/office/drawing/2014/main" val="2169088914"/>
                    </a:ext>
                  </a:extLst>
                </a:gridCol>
                <a:gridCol w="851166">
                  <a:extLst>
                    <a:ext uri="{9D8B030D-6E8A-4147-A177-3AD203B41FA5}">
                      <a16:colId xmlns:a16="http://schemas.microsoft.com/office/drawing/2014/main" val="1714950814"/>
                    </a:ext>
                  </a:extLst>
                </a:gridCol>
                <a:gridCol w="851166">
                  <a:extLst>
                    <a:ext uri="{9D8B030D-6E8A-4147-A177-3AD203B41FA5}">
                      <a16:colId xmlns:a16="http://schemas.microsoft.com/office/drawing/2014/main" val="410617682"/>
                    </a:ext>
                  </a:extLst>
                </a:gridCol>
                <a:gridCol w="851166">
                  <a:extLst>
                    <a:ext uri="{9D8B030D-6E8A-4147-A177-3AD203B41FA5}">
                      <a16:colId xmlns:a16="http://schemas.microsoft.com/office/drawing/2014/main" val="1768095862"/>
                    </a:ext>
                  </a:extLst>
                </a:gridCol>
                <a:gridCol w="851166">
                  <a:extLst>
                    <a:ext uri="{9D8B030D-6E8A-4147-A177-3AD203B41FA5}">
                      <a16:colId xmlns:a16="http://schemas.microsoft.com/office/drawing/2014/main" val="1108306014"/>
                    </a:ext>
                  </a:extLst>
                </a:gridCol>
              </a:tblGrid>
              <a:tr h="491496">
                <a:tc>
                  <a:txBody>
                    <a:bodyPr/>
                    <a:lstStyle/>
                    <a:p>
                      <a:pPr marL="0" indent="0" algn="ctr">
                        <a:lnSpc>
                          <a:spcPts val="1600"/>
                        </a:lnSpc>
                        <a:spcAft>
                          <a:spcPts val="600"/>
                        </a:spcAft>
                      </a:pPr>
                      <a:r>
                        <a:rPr lang="fr-FR" sz="1500" dirty="0">
                          <a:effectLst/>
                        </a:rPr>
                        <a:t>Type de charge </a:t>
                      </a:r>
                      <a:endParaRPr lang="fr-FR" sz="15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85354" marR="853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lnSpc>
                          <a:spcPts val="1600"/>
                        </a:lnSpc>
                        <a:spcAft>
                          <a:spcPts val="600"/>
                        </a:spcAft>
                      </a:pPr>
                      <a:r>
                        <a:rPr lang="fr-FR" sz="1500" dirty="0">
                          <a:effectLst/>
                        </a:rPr>
                        <a:t>PP</a:t>
                      </a:r>
                      <a:endParaRPr lang="fr-FR" sz="15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85354" marR="853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lnSpc>
                          <a:spcPts val="1600"/>
                        </a:lnSpc>
                        <a:spcAft>
                          <a:spcPts val="600"/>
                        </a:spcAft>
                      </a:pPr>
                      <a:r>
                        <a:rPr lang="fr-FR" sz="1500" dirty="0">
                          <a:effectLst/>
                        </a:rPr>
                        <a:t>Q</a:t>
                      </a:r>
                      <a:r>
                        <a:rPr lang="fr-FR" sz="1500" baseline="-25000" dirty="0">
                          <a:effectLst/>
                        </a:rPr>
                        <a:t>PRC1</a:t>
                      </a:r>
                      <a:endParaRPr lang="fr-FR" sz="15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85354" marR="853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lnSpc>
                          <a:spcPts val="1600"/>
                        </a:lnSpc>
                        <a:spcAft>
                          <a:spcPts val="600"/>
                        </a:spcAft>
                      </a:pPr>
                      <a:r>
                        <a:rPr lang="fr-FR" sz="1500" dirty="0">
                          <a:effectLst/>
                        </a:rPr>
                        <a:t>Q</a:t>
                      </a:r>
                      <a:r>
                        <a:rPr lang="fr-FR" sz="1500" baseline="-25000" dirty="0">
                          <a:effectLst/>
                        </a:rPr>
                        <a:t>pra1</a:t>
                      </a:r>
                      <a:endParaRPr lang="fr-FR" sz="15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85354" marR="853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lnSpc>
                          <a:spcPts val="1600"/>
                        </a:lnSpc>
                        <a:spcAft>
                          <a:spcPts val="600"/>
                        </a:spcAft>
                      </a:pPr>
                      <a:r>
                        <a:rPr lang="fr-FR" sz="1500" dirty="0">
                          <a:effectLst/>
                        </a:rPr>
                        <a:t>Q</a:t>
                      </a:r>
                      <a:r>
                        <a:rPr lang="fr-FR" sz="1500" baseline="-25000" dirty="0">
                          <a:effectLst/>
                        </a:rPr>
                        <a:t>pra2</a:t>
                      </a:r>
                      <a:endParaRPr lang="fr-FR" sz="15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85354" marR="853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lnSpc>
                          <a:spcPts val="1600"/>
                        </a:lnSpc>
                        <a:spcAft>
                          <a:spcPts val="600"/>
                        </a:spcAft>
                      </a:pPr>
                      <a:r>
                        <a:rPr lang="fr-FR" sz="1500" dirty="0">
                          <a:effectLst/>
                        </a:rPr>
                        <a:t>Total</a:t>
                      </a:r>
                      <a:endParaRPr lang="fr-FR" sz="15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85354" marR="853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43130632"/>
                  </a:ext>
                </a:extLst>
              </a:tr>
              <a:tr h="491496">
                <a:tc>
                  <a:txBody>
                    <a:bodyPr/>
                    <a:lstStyle/>
                    <a:p>
                      <a:pPr marL="0" indent="0" algn="ctr">
                        <a:lnSpc>
                          <a:spcPts val="1600"/>
                        </a:lnSpc>
                        <a:spcAft>
                          <a:spcPts val="600"/>
                        </a:spcAft>
                      </a:pPr>
                      <a:r>
                        <a:rPr lang="fr-FR" sz="1500" dirty="0">
                          <a:effectLst/>
                        </a:rPr>
                        <a:t>Moment (</a:t>
                      </a:r>
                      <a:r>
                        <a:rPr lang="fr-FR" sz="1500" dirty="0" err="1">
                          <a:effectLst/>
                        </a:rPr>
                        <a:t>t.m</a:t>
                      </a:r>
                      <a:r>
                        <a:rPr lang="fr-FR" sz="1500" dirty="0">
                          <a:effectLst/>
                        </a:rPr>
                        <a:t>)</a:t>
                      </a:r>
                      <a:endParaRPr lang="fr-FR" sz="15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85354" marR="853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lnSpc>
                          <a:spcPts val="1600"/>
                        </a:lnSpc>
                        <a:spcAft>
                          <a:spcPts val="600"/>
                        </a:spcAft>
                      </a:pPr>
                      <a:r>
                        <a:rPr lang="fr-FR" sz="1500" dirty="0">
                          <a:effectLst/>
                        </a:rPr>
                        <a:t>8259.6</a:t>
                      </a:r>
                      <a:endParaRPr lang="fr-FR" sz="15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85354" marR="853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lnSpc>
                          <a:spcPts val="1600"/>
                        </a:lnSpc>
                        <a:spcAft>
                          <a:spcPts val="600"/>
                        </a:spcAft>
                      </a:pPr>
                      <a:r>
                        <a:rPr lang="fr-FR" sz="1500" dirty="0">
                          <a:effectLst/>
                        </a:rPr>
                        <a:t>-917.8</a:t>
                      </a:r>
                      <a:endParaRPr lang="fr-FR" sz="15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85354" marR="853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lnSpc>
                          <a:spcPts val="1600"/>
                        </a:lnSpc>
                        <a:spcAft>
                          <a:spcPts val="600"/>
                        </a:spcAft>
                      </a:pPr>
                      <a:r>
                        <a:rPr lang="fr-FR" sz="1500" dirty="0">
                          <a:effectLst/>
                        </a:rPr>
                        <a:t>-110.5</a:t>
                      </a:r>
                      <a:endParaRPr lang="fr-FR" sz="15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85354" marR="853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lnSpc>
                          <a:spcPts val="1600"/>
                        </a:lnSpc>
                        <a:spcAft>
                          <a:spcPts val="600"/>
                        </a:spcAft>
                      </a:pPr>
                      <a:r>
                        <a:rPr lang="fr-FR" sz="1500" dirty="0">
                          <a:effectLst/>
                        </a:rPr>
                        <a:t>-303.6</a:t>
                      </a:r>
                      <a:endParaRPr lang="fr-FR" sz="15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85354" marR="853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lnSpc>
                          <a:spcPts val="1600"/>
                        </a:lnSpc>
                        <a:spcAft>
                          <a:spcPts val="600"/>
                        </a:spcAft>
                      </a:pPr>
                      <a:r>
                        <a:rPr lang="fr-FR" sz="1500" dirty="0">
                          <a:effectLst/>
                        </a:rPr>
                        <a:t>-9591.5</a:t>
                      </a:r>
                      <a:endParaRPr lang="fr-FR" sz="15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85354" marR="853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6093445"/>
                  </a:ext>
                </a:extLst>
              </a:tr>
            </a:tbl>
          </a:graphicData>
        </a:graphic>
      </p:graphicFrame>
      <p:sp>
        <p:nvSpPr>
          <p:cNvPr id="5" name="Flèche : droite à entaille 4">
            <a:extLst>
              <a:ext uri="{FF2B5EF4-FFF2-40B4-BE49-F238E27FC236}">
                <a16:creationId xmlns:a16="http://schemas.microsoft.com/office/drawing/2014/main" id="{4BBC62DB-3E3E-4E20-91ED-BDDBC6C69183}"/>
              </a:ext>
            </a:extLst>
          </p:cNvPr>
          <p:cNvSpPr/>
          <p:nvPr/>
        </p:nvSpPr>
        <p:spPr>
          <a:xfrm>
            <a:off x="7001707" y="1582648"/>
            <a:ext cx="1172901" cy="641022"/>
          </a:xfrm>
          <a:prstGeom prst="notchedRightArrow">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p>
        </p:txBody>
      </p:sp>
      <p:sp>
        <p:nvSpPr>
          <p:cNvPr id="12" name="Nuage 11">
            <a:extLst>
              <a:ext uri="{FF2B5EF4-FFF2-40B4-BE49-F238E27FC236}">
                <a16:creationId xmlns:a16="http://schemas.microsoft.com/office/drawing/2014/main" id="{B0CF05B1-DA35-4B4F-AAF0-B4B1495C587B}"/>
              </a:ext>
            </a:extLst>
          </p:cNvPr>
          <p:cNvSpPr/>
          <p:nvPr/>
        </p:nvSpPr>
        <p:spPr>
          <a:xfrm>
            <a:off x="8523970" y="1411663"/>
            <a:ext cx="2306526" cy="98299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Précontrainte</a:t>
            </a:r>
          </a:p>
        </p:txBody>
      </p:sp>
      <p:pic>
        <p:nvPicPr>
          <p:cNvPr id="14" name="Graphique 13" descr="Point d’interrogation avec un remplissage uni">
            <a:extLst>
              <a:ext uri="{FF2B5EF4-FFF2-40B4-BE49-F238E27FC236}">
                <a16:creationId xmlns:a16="http://schemas.microsoft.com/office/drawing/2014/main" id="{3E918A9B-A2BA-4F60-AA3D-E0105AB760F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16095" y="1411663"/>
            <a:ext cx="914400" cy="914400"/>
          </a:xfrm>
          <a:prstGeom prst="rect">
            <a:avLst/>
          </a:prstGeom>
        </p:spPr>
      </p:pic>
      <mc:AlternateContent xmlns:mc="http://schemas.openxmlformats.org/markup-compatibility/2006" xmlns:a14="http://schemas.microsoft.com/office/drawing/2010/main">
        <mc:Choice Requires="a14">
          <p:graphicFrame>
            <p:nvGraphicFramePr>
              <p:cNvPr id="16" name="Diagramme 15">
                <a:extLst>
                  <a:ext uri="{FF2B5EF4-FFF2-40B4-BE49-F238E27FC236}">
                    <a16:creationId xmlns:a16="http://schemas.microsoft.com/office/drawing/2014/main" id="{8BF96256-F5BA-4B63-9C70-6F45E7C4122C}"/>
                  </a:ext>
                </a:extLst>
              </p:cNvPr>
              <p:cNvGraphicFramePr/>
              <p:nvPr>
                <p:extLst>
                  <p:ext uri="{D42A27DB-BD31-4B8C-83A1-F6EECF244321}">
                    <p14:modId xmlns:p14="http://schemas.microsoft.com/office/powerpoint/2010/main" val="620008538"/>
                  </p:ext>
                </p:extLst>
              </p:nvPr>
            </p:nvGraphicFramePr>
            <p:xfrm>
              <a:off x="4379975" y="2981158"/>
              <a:ext cx="5236066" cy="349071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Choice>
        <mc:Fallback xmlns="">
          <p:graphicFrame>
            <p:nvGraphicFramePr>
              <p:cNvPr id="16" name="Diagramme 15">
                <a:extLst>
                  <a:ext uri="{FF2B5EF4-FFF2-40B4-BE49-F238E27FC236}">
                    <a16:creationId xmlns:a16="http://schemas.microsoft.com/office/drawing/2014/main" id="{8BF96256-F5BA-4B63-9C70-6F45E7C4122C}"/>
                  </a:ext>
                </a:extLst>
              </p:cNvPr>
              <p:cNvGraphicFramePr/>
              <p:nvPr>
                <p:extLst>
                  <p:ext uri="{D42A27DB-BD31-4B8C-83A1-F6EECF244321}">
                    <p14:modId xmlns:p14="http://schemas.microsoft.com/office/powerpoint/2010/main" val="620008538"/>
                  </p:ext>
                </p:extLst>
              </p:nvPr>
            </p:nvGraphicFramePr>
            <p:xfrm>
              <a:off x="4379975" y="2981158"/>
              <a:ext cx="5236066" cy="349071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mc:Fallback>
      </mc:AlternateContent>
      <p:pic>
        <p:nvPicPr>
          <p:cNvPr id="26" name="Graphique 25" descr="Flèche : courbe légère avec un remplissage uni">
            <a:extLst>
              <a:ext uri="{FF2B5EF4-FFF2-40B4-BE49-F238E27FC236}">
                <a16:creationId xmlns:a16="http://schemas.microsoft.com/office/drawing/2014/main" id="{355792CE-99B4-4A01-87BD-54F1E7CCD8D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1453123">
            <a:off x="3959761" y="3409038"/>
            <a:ext cx="1675857" cy="914400"/>
          </a:xfrm>
          <a:prstGeom prst="rect">
            <a:avLst/>
          </a:prstGeom>
        </p:spPr>
      </p:pic>
      <p:grpSp>
        <p:nvGrpSpPr>
          <p:cNvPr id="27" name="Groupe 26">
            <a:extLst>
              <a:ext uri="{FF2B5EF4-FFF2-40B4-BE49-F238E27FC236}">
                <a16:creationId xmlns:a16="http://schemas.microsoft.com/office/drawing/2014/main" id="{354C05DD-1F27-4D02-8769-2EFEF7426A5F}"/>
              </a:ext>
            </a:extLst>
          </p:cNvPr>
          <p:cNvGrpSpPr/>
          <p:nvPr/>
        </p:nvGrpSpPr>
        <p:grpSpPr>
          <a:xfrm>
            <a:off x="2587600" y="3048078"/>
            <a:ext cx="1300898" cy="1300898"/>
            <a:chOff x="3371088" y="2107157"/>
            <a:chExt cx="925259" cy="925259"/>
          </a:xfrm>
        </p:grpSpPr>
        <p:sp>
          <p:nvSpPr>
            <p:cNvPr id="28" name="Ellipse 27">
              <a:extLst>
                <a:ext uri="{FF2B5EF4-FFF2-40B4-BE49-F238E27FC236}">
                  <a16:creationId xmlns:a16="http://schemas.microsoft.com/office/drawing/2014/main" id="{3A298856-44B0-4613-AFED-416ED0FE6CD2}"/>
                </a:ext>
              </a:extLst>
            </p:cNvPr>
            <p:cNvSpPr/>
            <p:nvPr/>
          </p:nvSpPr>
          <p:spPr>
            <a:xfrm>
              <a:off x="3371088" y="2107157"/>
              <a:ext cx="925259" cy="92525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mc:AlternateContent xmlns:mc="http://schemas.openxmlformats.org/markup-compatibility/2006" xmlns:a14="http://schemas.microsoft.com/office/drawing/2010/main">
          <mc:Choice Requires="a14">
            <p:sp>
              <p:nvSpPr>
                <p:cNvPr id="29" name="Ellipse 4">
                  <a:extLst>
                    <a:ext uri="{FF2B5EF4-FFF2-40B4-BE49-F238E27FC236}">
                      <a16:creationId xmlns:a16="http://schemas.microsoft.com/office/drawing/2014/main" id="{F6903AAC-8B37-41DF-95EB-575F34A03C28}"/>
                    </a:ext>
                  </a:extLst>
                </p:cNvPr>
                <p:cNvSpPr txBox="1"/>
                <p:nvPr/>
              </p:nvSpPr>
              <p:spPr>
                <a:xfrm>
                  <a:off x="3506589" y="2242658"/>
                  <a:ext cx="654257" cy="6542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m:oMath xmlns:m="http://schemas.openxmlformats.org/officeDocument/2006/math">
                      <m:sSub>
                        <m:sSubPr>
                          <m:ctrlPr>
                            <a:rPr lang="fr-FR" i="1" smtClean="0">
                              <a:solidFill>
                                <a:srgbClr val="836967"/>
                              </a:solidFill>
                              <a:latin typeface="Cambria Math" panose="02040503050406030204" pitchFamily="18" charset="0"/>
                            </a:rPr>
                          </m:ctrlPr>
                        </m:sSubPr>
                        <m:e>
                          <m:r>
                            <a:rPr lang="fr-FR" i="1">
                              <a:latin typeface="Cambria Math" panose="02040503050406030204" pitchFamily="18" charset="0"/>
                            </a:rPr>
                            <m:t>𝑃</m:t>
                          </m:r>
                        </m:e>
                        <m:sub>
                          <m:r>
                            <a:rPr lang="fr-FR" i="1">
                              <a:latin typeface="Cambria Math" panose="02040503050406030204" pitchFamily="18" charset="0"/>
                            </a:rPr>
                            <m:t>𝑢𝑡𝑖𝑙𝑒</m:t>
                          </m:r>
                        </m:sub>
                      </m:sSub>
                    </m:oMath>
                  </a14:m>
                  <a:r>
                    <a:rPr lang="fr-FR" i="1" dirty="0">
                      <a:latin typeface="Cambria Math" panose="02040503050406030204" pitchFamily="18" charset="0"/>
                    </a:rPr>
                    <a:t>=</a:t>
                  </a:r>
                </a:p>
                <a:p>
                  <a:pPr marL="0" lvl="0" indent="0" algn="ctr" defTabSz="533400">
                    <a:lnSpc>
                      <a:spcPct val="90000"/>
                    </a:lnSpc>
                    <a:spcBef>
                      <a:spcPct val="0"/>
                    </a:spcBef>
                    <a:spcAft>
                      <a:spcPct val="35000"/>
                    </a:spcAft>
                    <a:buNone/>
                  </a:pPr>
                  <a14:m>
                    <m:oMathPara xmlns:m="http://schemas.openxmlformats.org/officeDocument/2006/math">
                      <m:oMathParaPr>
                        <m:jc m:val="centerGroup"/>
                      </m:oMathParaPr>
                      <m:oMath xmlns:m="http://schemas.openxmlformats.org/officeDocument/2006/math">
                        <m:r>
                          <a:rPr lang="fr-FR" i="0">
                            <a:latin typeface="Cambria Math" panose="02040503050406030204" pitchFamily="18" charset="0"/>
                          </a:rPr>
                          <m:t>227.6 </m:t>
                        </m:r>
                        <m:r>
                          <a:rPr lang="fr-FR" i="1">
                            <a:latin typeface="Cambria Math" panose="02040503050406030204" pitchFamily="18" charset="0"/>
                          </a:rPr>
                          <m:t>𝑡</m:t>
                        </m:r>
                      </m:oMath>
                    </m:oMathPara>
                  </a14:m>
                  <a:endParaRPr lang="fr-FR" kern="1200" dirty="0"/>
                </a:p>
              </p:txBody>
            </p:sp>
          </mc:Choice>
          <mc:Fallback xmlns="">
            <p:sp>
              <p:nvSpPr>
                <p:cNvPr id="29" name="Ellipse 4">
                  <a:extLst>
                    <a:ext uri="{FF2B5EF4-FFF2-40B4-BE49-F238E27FC236}">
                      <a16:creationId xmlns:a16="http://schemas.microsoft.com/office/drawing/2014/main" id="{F6903AAC-8B37-41DF-95EB-575F34A03C28}"/>
                    </a:ext>
                  </a:extLst>
                </p:cNvPr>
                <p:cNvSpPr txBox="1">
                  <a:spLocks noRot="1" noChangeAspect="1" noMove="1" noResize="1" noEditPoints="1" noAdjustHandles="1" noChangeArrowheads="1" noChangeShapeType="1" noTextEdit="1"/>
                </p:cNvSpPr>
                <p:nvPr/>
              </p:nvSpPr>
              <p:spPr>
                <a:xfrm>
                  <a:off x="3506589" y="2242658"/>
                  <a:ext cx="654257" cy="654257"/>
                </a:xfrm>
                <a:prstGeom prst="rect">
                  <a:avLst/>
                </a:prstGeom>
                <a:blipFill>
                  <a:blip r:embed="rId16"/>
                  <a:stretch>
                    <a:fillRect/>
                  </a:stretch>
                </a:blipFill>
              </p:spPr>
              <p:txBody>
                <a:bodyPr/>
                <a:lstStyle/>
                <a:p>
                  <a:r>
                    <a:rPr lang="fr-FR">
                      <a:noFill/>
                    </a:rPr>
                    <a:t> </a:t>
                  </a:r>
                </a:p>
              </p:txBody>
            </p:sp>
          </mc:Fallback>
        </mc:AlternateContent>
      </p:grpSp>
      <p:pic>
        <p:nvPicPr>
          <p:cNvPr id="32" name="Graphique 31" descr="Flèche : courbe légère avec un remplissage uni">
            <a:extLst>
              <a:ext uri="{FF2B5EF4-FFF2-40B4-BE49-F238E27FC236}">
                <a16:creationId xmlns:a16="http://schemas.microsoft.com/office/drawing/2014/main" id="{A29B5826-C1C3-4355-9C20-9FBF78BE814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8412972">
            <a:off x="1572149" y="3954259"/>
            <a:ext cx="1266148" cy="914400"/>
          </a:xfrm>
          <a:prstGeom prst="rect">
            <a:avLst/>
          </a:prstGeom>
        </p:spPr>
      </p:pic>
      <p:sp>
        <p:nvSpPr>
          <p:cNvPr id="33" name="Nuage 32">
            <a:extLst>
              <a:ext uri="{FF2B5EF4-FFF2-40B4-BE49-F238E27FC236}">
                <a16:creationId xmlns:a16="http://schemas.microsoft.com/office/drawing/2014/main" id="{E8C48A6C-E2EB-4475-BBC6-B09035E50F33}"/>
              </a:ext>
            </a:extLst>
          </p:cNvPr>
          <p:cNvSpPr/>
          <p:nvPr/>
        </p:nvSpPr>
        <p:spPr>
          <a:xfrm>
            <a:off x="408119" y="5002399"/>
            <a:ext cx="2306526" cy="982992"/>
          </a:xfrm>
          <a:prstGeom prst="cloud">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tx2"/>
                </a:solidFill>
              </a:rPr>
              <a:t>18 câbles</a:t>
            </a:r>
          </a:p>
        </p:txBody>
      </p:sp>
      <p:sp>
        <p:nvSpPr>
          <p:cNvPr id="17" name="Rectangle 16">
            <a:extLst>
              <a:ext uri="{FF2B5EF4-FFF2-40B4-BE49-F238E27FC236}">
                <a16:creationId xmlns:a16="http://schemas.microsoft.com/office/drawing/2014/main" id="{AADCBBA2-4E35-4860-954F-1AD809418EF3}"/>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18" name="Rectangle 17">
            <a:extLst>
              <a:ext uri="{FF2B5EF4-FFF2-40B4-BE49-F238E27FC236}">
                <a16:creationId xmlns:a16="http://schemas.microsoft.com/office/drawing/2014/main" id="{52EFD0DC-B9E7-4BCF-BF06-B18A1ADD738D}"/>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19" name="Rectangle 18">
            <a:extLst>
              <a:ext uri="{FF2B5EF4-FFF2-40B4-BE49-F238E27FC236}">
                <a16:creationId xmlns:a16="http://schemas.microsoft.com/office/drawing/2014/main" id="{F691CD33-0E79-4E42-9140-3E8C20B66A24}"/>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20" name="Rectangle 19">
            <a:extLst>
              <a:ext uri="{FF2B5EF4-FFF2-40B4-BE49-F238E27FC236}">
                <a16:creationId xmlns:a16="http://schemas.microsoft.com/office/drawing/2014/main" id="{6851FF85-5C2F-4DB1-AFBC-77D74BE514BB}"/>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21" name="Rectangle 20">
            <a:extLst>
              <a:ext uri="{FF2B5EF4-FFF2-40B4-BE49-F238E27FC236}">
                <a16:creationId xmlns:a16="http://schemas.microsoft.com/office/drawing/2014/main" id="{131F0B4A-42B0-4CBC-8869-7E925FB6E682}"/>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22" name="Rectangle 21">
            <a:extLst>
              <a:ext uri="{FF2B5EF4-FFF2-40B4-BE49-F238E27FC236}">
                <a16:creationId xmlns:a16="http://schemas.microsoft.com/office/drawing/2014/main" id="{B5FB9314-1690-4669-AFE2-FC74AAA52224}"/>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23" name="Rectangle 22">
            <a:extLst>
              <a:ext uri="{FF2B5EF4-FFF2-40B4-BE49-F238E27FC236}">
                <a16:creationId xmlns:a16="http://schemas.microsoft.com/office/drawing/2014/main" id="{F528A382-5BAB-47B6-90AF-5F483BE2CAF4}"/>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grpSp>
        <p:nvGrpSpPr>
          <p:cNvPr id="2" name="Groupe 1">
            <a:extLst>
              <a:ext uri="{FF2B5EF4-FFF2-40B4-BE49-F238E27FC236}">
                <a16:creationId xmlns:a16="http://schemas.microsoft.com/office/drawing/2014/main" id="{C67F8260-7BC7-411C-A0DB-43B143C69ACC}"/>
              </a:ext>
            </a:extLst>
          </p:cNvPr>
          <p:cNvGrpSpPr/>
          <p:nvPr/>
        </p:nvGrpSpPr>
        <p:grpSpPr>
          <a:xfrm>
            <a:off x="7247367" y="2635345"/>
            <a:ext cx="4859731" cy="603250"/>
            <a:chOff x="6911975" y="2505075"/>
            <a:chExt cx="4859731" cy="603250"/>
          </a:xfrm>
        </p:grpSpPr>
        <mc:AlternateContent xmlns:mc="http://schemas.openxmlformats.org/markup-compatibility/2006" xmlns:a14="http://schemas.microsoft.com/office/drawing/2010/main">
          <mc:Choice Requires="a14">
            <p:graphicFrame>
              <p:nvGraphicFramePr>
                <p:cNvPr id="25" name="Object 1"/>
                <p:cNvGraphicFramePr>
                  <a:graphicFrameLocks noChangeAspect="1"/>
                </p:cNvGraphicFramePr>
                <p:nvPr>
                  <p:extLst>
                    <p:ext uri="{D42A27DB-BD31-4B8C-83A1-F6EECF244321}">
                      <p14:modId xmlns:p14="http://schemas.microsoft.com/office/powerpoint/2010/main" val="2268769524"/>
                    </p:ext>
                  </p:extLst>
                </p:nvPr>
              </p:nvGraphicFramePr>
              <p:xfrm>
                <a:off x="6911975" y="2505075"/>
                <a:ext cx="2978150" cy="603250"/>
              </p:xfrm>
              <a:graphic>
                <a:graphicData uri="http://schemas.openxmlformats.org/presentationml/2006/ole">
                  <mc:AlternateContent>
                    <mc:Choice xmlns:v="urn:schemas-microsoft-com:vml" Requires="v">
                      <p:oleObj name="Équation" r:id="rId17" imgW="2005729" imgH="444307" progId="Equation.3">
                        <p:embed/>
                      </p:oleObj>
                    </mc:Choice>
                    <mc:Fallback>
                      <p:oleObj name="Équation" r:id="rId17" imgW="2005729" imgH="444307" progId="Equation.3">
                        <p:embed/>
                        <p:pic>
                          <p:nvPicPr>
                            <p:cNvPr id="0" name=""/>
                            <p:cNvPicPr>
                              <a:picLocks noChangeAspect="1" noChangeArrowheads="1"/>
                            </p:cNvPicPr>
                            <p:nvPr/>
                          </p:nvPicPr>
                          <p:blipFill>
                            <a:blip r:embed="rId18">
                              <a:extLst>
                                <a:ext uri="{28A0092B-C50C-407E-A947-70E740481C1C}">
                                  <a14:useLocalDpi val="0"/>
                                </a:ext>
                              </a:extLst>
                            </a:blip>
                            <a:srcRect/>
                            <a:stretch>
                              <a:fillRect/>
                            </a:stretch>
                          </p:blipFill>
                          <p:spPr bwMode="auto">
                            <a:xfrm>
                              <a:off x="6911975" y="2505075"/>
                              <a:ext cx="2978150" cy="603250"/>
                            </a:xfrm>
                            <a:prstGeom prst="rect">
                              <a:avLst/>
                            </a:prstGeom>
                            <a:noFill/>
                            <a:ln>
                              <a:noFill/>
                            </a:ln>
                          </p:spPr>
                        </p:pic>
                      </p:oleObj>
                    </mc:Fallback>
                  </mc:AlternateContent>
                </a:graphicData>
              </a:graphic>
            </p:graphicFrame>
          </mc:Choice>
          <mc:Fallback xmlns="">
            <p:graphicFrame>
              <p:nvGraphicFramePr>
                <p:cNvPr id="25" name="Object 1"/>
                <p:cNvGraphicFramePr>
                  <a:graphicFrameLocks noChangeAspect="1"/>
                </p:cNvGraphicFramePr>
                <p:nvPr>
                  <p:extLst>
                    <p:ext uri="{D42A27DB-BD31-4B8C-83A1-F6EECF244321}">
                      <p14:modId xmlns:p14="http://schemas.microsoft.com/office/powerpoint/2010/main" val="2268769524"/>
                    </p:ext>
                  </p:extLst>
                </p:nvPr>
              </p:nvGraphicFramePr>
              <p:xfrm>
                <a:off x="6911975" y="2505075"/>
                <a:ext cx="2978150" cy="603250"/>
              </p:xfrm>
              <a:graphic>
                <a:graphicData uri="http://schemas.openxmlformats.org/presentationml/2006/ole">
                  <mc:AlternateContent>
                    <mc:Choice xmlns:v="urn:schemas-microsoft-com:vml" Requires="v">
                      <p:oleObj name="Équation" r:id="rId19" imgW="2005729" imgH="444307" progId="Equation.3">
                        <p:embed/>
                      </p:oleObj>
                    </mc:Choice>
                    <mc:Fallback>
                      <p:oleObj name="Équation" r:id="rId19" imgW="2005729" imgH="444307"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911975" y="2505075"/>
                              <a:ext cx="2978150" cy="603250"/>
                            </a:xfrm>
                            <a:prstGeom prst="rect">
                              <a:avLst/>
                            </a:prstGeom>
                            <a:noFill/>
                            <a:ln>
                              <a:noFill/>
                            </a:ln>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30" name="Object 46"/>
                <p:cNvSpPr txBox="1"/>
                <p:nvPr/>
              </p:nvSpPr>
              <p:spPr bwMode="auto">
                <a:xfrm>
                  <a:off x="10139484" y="2561747"/>
                  <a:ext cx="1632222" cy="436563"/>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fr-FR" i="1" smtClean="0">
                                <a:solidFill>
                                  <a:srgbClr val="000000"/>
                                </a:solidFill>
                                <a:latin typeface="Cambria Math" panose="02040503050406030204" pitchFamily="18" charset="0"/>
                              </a:rPr>
                            </m:ctrlPr>
                          </m:sSubPr>
                          <m:e>
                            <m:bar>
                              <m:barPr>
                                <m:pos m:val="top"/>
                                <m:ctrlPr>
                                  <a:rPr lang="fr-FR" i="1">
                                    <a:solidFill>
                                      <a:srgbClr val="000000"/>
                                    </a:solidFill>
                                    <a:latin typeface="Cambria Math" panose="02040503050406030204" pitchFamily="18" charset="0"/>
                                  </a:rPr>
                                </m:ctrlPr>
                              </m:barPr>
                              <m:e>
                                <m:r>
                                  <a:rPr lang="fr-FR" i="1">
                                    <a:solidFill>
                                      <a:srgbClr val="000000"/>
                                    </a:solidFill>
                                    <a:latin typeface="Cambria Math" panose="02040503050406030204" pitchFamily="18" charset="0"/>
                                  </a:rPr>
                                  <m:t>𝜎</m:t>
                                </m:r>
                              </m:e>
                            </m:bar>
                          </m:e>
                          <m:sub>
                            <m:r>
                              <a:rPr lang="fr-FR" i="1">
                                <a:solidFill>
                                  <a:srgbClr val="000000"/>
                                </a:solidFill>
                                <a:latin typeface="Cambria Math" panose="02040503050406030204" pitchFamily="18" charset="0"/>
                              </a:rPr>
                              <m:t>𝑡</m:t>
                            </m:r>
                          </m:sub>
                        </m:sSub>
                        <m:r>
                          <a:rPr lang="fr-FR" i="1">
                            <a:solidFill>
                              <a:srgbClr val="000000"/>
                            </a:solidFill>
                            <a:latin typeface="Cambria Math" panose="02040503050406030204" pitchFamily="18" charset="0"/>
                          </a:rPr>
                          <m:t>=−</m:t>
                        </m:r>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𝑓</m:t>
                            </m:r>
                          </m:e>
                          <m:sub>
                            <m:r>
                              <a:rPr lang="fr-FR" b="0" i="1" smtClean="0">
                                <a:solidFill>
                                  <a:srgbClr val="000000"/>
                                </a:solidFill>
                                <a:latin typeface="Cambria Math" panose="02040503050406030204" pitchFamily="18" charset="0"/>
                              </a:rPr>
                              <m:t>𝑐𝑡𝑚</m:t>
                            </m:r>
                          </m:sub>
                        </m:sSub>
                      </m:oMath>
                    </m:oMathPara>
                  </a14:m>
                  <a:endParaRPr lang="fr-FR" dirty="0"/>
                </a:p>
              </p:txBody>
            </p:sp>
          </mc:Choice>
          <mc:Fallback xmlns="">
            <p:sp>
              <p:nvSpPr>
                <p:cNvPr id="30" name="Object 46"/>
                <p:cNvSpPr txBox="1">
                  <a:spLocks noRot="1" noChangeAspect="1" noMove="1" noResize="1" noEditPoints="1" noAdjustHandles="1" noChangeArrowheads="1" noChangeShapeType="1" noTextEdit="1"/>
                </p:cNvSpPr>
                <p:nvPr/>
              </p:nvSpPr>
              <p:spPr bwMode="auto">
                <a:xfrm>
                  <a:off x="10139484" y="2561747"/>
                  <a:ext cx="1632222" cy="436563"/>
                </a:xfrm>
                <a:prstGeom prst="rect">
                  <a:avLst/>
                </a:prstGeom>
                <a:blipFill>
                  <a:blip r:embed="rId21"/>
                  <a:stretch>
                    <a:fillRect/>
                  </a:stretch>
                </a:blipFill>
                <a:ln>
                  <a:noFill/>
                </a:ln>
              </p:spPr>
              <p:txBody>
                <a:bodyPr/>
                <a:lstStyle/>
                <a:p>
                  <a:r>
                    <a:rPr lang="fr-FR">
                      <a:noFill/>
                    </a:rPr>
                    <a:t> </a:t>
                  </a:r>
                </a:p>
              </p:txBody>
            </p:sp>
          </mc:Fallback>
        </mc:AlternateContent>
        <p:sp>
          <p:nvSpPr>
            <p:cNvPr id="31" name="ZoneTexte 30"/>
            <p:cNvSpPr txBox="1">
              <a:spLocks noChangeArrowheads="1"/>
            </p:cNvSpPr>
            <p:nvPr/>
          </p:nvSpPr>
          <p:spPr bwMode="auto">
            <a:xfrm>
              <a:off x="9818516" y="2565479"/>
              <a:ext cx="3209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fr-FR" altLang="fr-FR" sz="2400" b="1" dirty="0">
                  <a:solidFill>
                    <a:srgbClr val="000000"/>
                  </a:solidFill>
                  <a:latin typeface="Lucida Fax" panose="02060602050505020204" pitchFamily="18" charset="0"/>
                </a:rPr>
                <a:t>≥    </a:t>
              </a:r>
            </a:p>
          </p:txBody>
        </p:sp>
      </p:grpSp>
      <p:sp>
        <p:nvSpPr>
          <p:cNvPr id="34" name="Rectangle 33">
            <a:extLst>
              <a:ext uri="{FF2B5EF4-FFF2-40B4-BE49-F238E27FC236}">
                <a16:creationId xmlns:a16="http://schemas.microsoft.com/office/drawing/2014/main" id="{A119D09D-6AD5-40D8-8EC0-B9EEC06A9055}"/>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35" name="Rectangle 34">
            <a:extLst>
              <a:ext uri="{FF2B5EF4-FFF2-40B4-BE49-F238E27FC236}">
                <a16:creationId xmlns:a16="http://schemas.microsoft.com/office/drawing/2014/main" id="{A8699CB6-8747-4535-85AD-97DD1D5251E5}"/>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36" name="Rectangle 35">
            <a:extLst>
              <a:ext uri="{FF2B5EF4-FFF2-40B4-BE49-F238E27FC236}">
                <a16:creationId xmlns:a16="http://schemas.microsoft.com/office/drawing/2014/main" id="{B3FFFA6B-450E-48E1-8674-F52D4BFD951E}"/>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37" name="Rectangle 36">
            <a:extLst>
              <a:ext uri="{FF2B5EF4-FFF2-40B4-BE49-F238E27FC236}">
                <a16:creationId xmlns:a16="http://schemas.microsoft.com/office/drawing/2014/main" id="{03D94102-67B7-42EE-84AD-B69E56276D54}"/>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38" name="Rectangle 37">
            <a:extLst>
              <a:ext uri="{FF2B5EF4-FFF2-40B4-BE49-F238E27FC236}">
                <a16:creationId xmlns:a16="http://schemas.microsoft.com/office/drawing/2014/main" id="{63EEB173-D5C3-4FA0-9186-A2E8C8FF3E06}"/>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39" name="Rectangle 38">
            <a:extLst>
              <a:ext uri="{FF2B5EF4-FFF2-40B4-BE49-F238E27FC236}">
                <a16:creationId xmlns:a16="http://schemas.microsoft.com/office/drawing/2014/main" id="{C339A235-D7B6-42E6-95E5-255CB1ADA8F5}"/>
              </a:ext>
            </a:extLst>
          </p:cNvPr>
          <p:cNvSpPr/>
          <p:nvPr/>
        </p:nvSpPr>
        <p:spPr>
          <a:xfrm>
            <a:off x="8623543"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de l’ouvrage en phase de construction</a:t>
            </a:r>
          </a:p>
        </p:txBody>
      </p:sp>
      <p:sp>
        <p:nvSpPr>
          <p:cNvPr id="40" name="Rectangle 39">
            <a:extLst>
              <a:ext uri="{FF2B5EF4-FFF2-40B4-BE49-F238E27FC236}">
                <a16:creationId xmlns:a16="http://schemas.microsoft.com/office/drawing/2014/main" id="{C4F46CE7-DC5A-4F88-8A89-95D6C896AA7D}"/>
              </a:ext>
            </a:extLst>
          </p:cNvPr>
          <p:cNvSpPr/>
          <p:nvPr/>
        </p:nvSpPr>
        <p:spPr>
          <a:xfrm>
            <a:off x="10297207"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spTree>
    <p:extLst>
      <p:ext uri="{BB962C8B-B14F-4D97-AF65-F5344CB8AC3E}">
        <p14:creationId xmlns:p14="http://schemas.microsoft.com/office/powerpoint/2010/main" val="319844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Graphic spid="16" grpId="0">
        <p:bldAsOne/>
      </p:bldGraphic>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17</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DIMENSIONNEMENT DE LA PRÉCONTRAINTE DES FLÉAUX ET ÉTUDE DE LEURS STABILITÉ</a:t>
            </a:r>
          </a:p>
        </p:txBody>
      </p:sp>
      <p:sp>
        <p:nvSpPr>
          <p:cNvPr id="14" name="ZoneTexte 13">
            <a:extLst>
              <a:ext uri="{FF2B5EF4-FFF2-40B4-BE49-F238E27FC236}">
                <a16:creationId xmlns:a16="http://schemas.microsoft.com/office/drawing/2014/main" id="{D6811D7E-BA32-4241-BC49-6D624757F751}"/>
              </a:ext>
            </a:extLst>
          </p:cNvPr>
          <p:cNvSpPr txBox="1"/>
          <p:nvPr/>
        </p:nvSpPr>
        <p:spPr>
          <a:xfrm>
            <a:off x="3371139" y="1252681"/>
            <a:ext cx="5449721" cy="461665"/>
          </a:xfrm>
          <a:prstGeom prst="rect">
            <a:avLst/>
          </a:prstGeom>
          <a:noFill/>
        </p:spPr>
        <p:txBody>
          <a:bodyPr wrap="square">
            <a:spAutoFit/>
          </a:bodyPr>
          <a:lstStyle/>
          <a:p>
            <a:pPr algn="ctr"/>
            <a:r>
              <a:rPr lang="fr-FR" sz="2400" b="1" dirty="0">
                <a:solidFill>
                  <a:schemeClr val="tx2"/>
                </a:solidFill>
                <a:latin typeface="+mj-lt"/>
                <a:ea typeface="+mj-ea"/>
                <a:cs typeface="+mj-cs"/>
              </a:rPr>
              <a:t>Emplacement des câbles de fléau</a:t>
            </a:r>
            <a:endParaRPr lang="fr-FR" sz="2400" dirty="0"/>
          </a:p>
        </p:txBody>
      </p:sp>
      <p:pic>
        <p:nvPicPr>
          <p:cNvPr id="5" name="Image 4">
            <a:extLst>
              <a:ext uri="{FF2B5EF4-FFF2-40B4-BE49-F238E27FC236}">
                <a16:creationId xmlns:a16="http://schemas.microsoft.com/office/drawing/2014/main" id="{14B1F0DA-B5B3-4930-95CD-09313194B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0163" y="1970882"/>
            <a:ext cx="8651673" cy="3634437"/>
          </a:xfrm>
          <a:prstGeom prst="rect">
            <a:avLst/>
          </a:prstGeom>
        </p:spPr>
      </p:pic>
      <p:pic>
        <p:nvPicPr>
          <p:cNvPr id="20" name="Image 19">
            <a:extLst>
              <a:ext uri="{FF2B5EF4-FFF2-40B4-BE49-F238E27FC236}">
                <a16:creationId xmlns:a16="http://schemas.microsoft.com/office/drawing/2014/main" id="{1E4ADE9B-C715-4C06-9561-7A5100E81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8999" y="1970882"/>
            <a:ext cx="8529272" cy="3634437"/>
          </a:xfrm>
          <a:prstGeom prst="rect">
            <a:avLst/>
          </a:prstGeom>
        </p:spPr>
      </p:pic>
      <p:sp>
        <p:nvSpPr>
          <p:cNvPr id="22" name="Rectangle 21">
            <a:extLst>
              <a:ext uri="{FF2B5EF4-FFF2-40B4-BE49-F238E27FC236}">
                <a16:creationId xmlns:a16="http://schemas.microsoft.com/office/drawing/2014/main" id="{B6EBA44D-49B2-4FEF-A50E-24D8AAD60BA0}"/>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23" name="Rectangle 22">
            <a:extLst>
              <a:ext uri="{FF2B5EF4-FFF2-40B4-BE49-F238E27FC236}">
                <a16:creationId xmlns:a16="http://schemas.microsoft.com/office/drawing/2014/main" id="{5BD54460-0B3A-480D-86AF-7BA917344D15}"/>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24" name="Rectangle 23">
            <a:extLst>
              <a:ext uri="{FF2B5EF4-FFF2-40B4-BE49-F238E27FC236}">
                <a16:creationId xmlns:a16="http://schemas.microsoft.com/office/drawing/2014/main" id="{7B89EFC9-7B04-4E73-A3A6-A3D01297A0BD}"/>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25" name="Rectangle 24">
            <a:extLst>
              <a:ext uri="{FF2B5EF4-FFF2-40B4-BE49-F238E27FC236}">
                <a16:creationId xmlns:a16="http://schemas.microsoft.com/office/drawing/2014/main" id="{1BD1359F-4ED1-4FA6-9F86-EEA2EFD599B0}"/>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26" name="Rectangle 25">
            <a:extLst>
              <a:ext uri="{FF2B5EF4-FFF2-40B4-BE49-F238E27FC236}">
                <a16:creationId xmlns:a16="http://schemas.microsoft.com/office/drawing/2014/main" id="{E9E426C7-64BD-4AD7-A597-E70B3294AB95}"/>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27" name="Rectangle 26">
            <a:extLst>
              <a:ext uri="{FF2B5EF4-FFF2-40B4-BE49-F238E27FC236}">
                <a16:creationId xmlns:a16="http://schemas.microsoft.com/office/drawing/2014/main" id="{457355D6-E3A6-4861-8388-E0E6E3258CAA}"/>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28" name="Rectangle 27">
            <a:extLst>
              <a:ext uri="{FF2B5EF4-FFF2-40B4-BE49-F238E27FC236}">
                <a16:creationId xmlns:a16="http://schemas.microsoft.com/office/drawing/2014/main" id="{726E9240-541A-45FE-B577-C7CEC03052C8}"/>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15" name="Rectangle 14">
            <a:extLst>
              <a:ext uri="{FF2B5EF4-FFF2-40B4-BE49-F238E27FC236}">
                <a16:creationId xmlns:a16="http://schemas.microsoft.com/office/drawing/2014/main" id="{2538DD6F-3F32-4A12-9479-518112CBF391}"/>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16" name="Rectangle 15">
            <a:extLst>
              <a:ext uri="{FF2B5EF4-FFF2-40B4-BE49-F238E27FC236}">
                <a16:creationId xmlns:a16="http://schemas.microsoft.com/office/drawing/2014/main" id="{8835BA8F-815D-4D1A-9C59-EE768DC4EE91}"/>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17" name="Rectangle 16">
            <a:extLst>
              <a:ext uri="{FF2B5EF4-FFF2-40B4-BE49-F238E27FC236}">
                <a16:creationId xmlns:a16="http://schemas.microsoft.com/office/drawing/2014/main" id="{D39EA5BE-1504-4A8B-A1DA-E7B8D2F268B7}"/>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18" name="Rectangle 17">
            <a:extLst>
              <a:ext uri="{FF2B5EF4-FFF2-40B4-BE49-F238E27FC236}">
                <a16:creationId xmlns:a16="http://schemas.microsoft.com/office/drawing/2014/main" id="{4DFADE80-7400-4EF2-9352-B08E07ABF629}"/>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19" name="Rectangle 18">
            <a:extLst>
              <a:ext uri="{FF2B5EF4-FFF2-40B4-BE49-F238E27FC236}">
                <a16:creationId xmlns:a16="http://schemas.microsoft.com/office/drawing/2014/main" id="{D73968AF-4904-4F77-A755-56C2B3AD2A49}"/>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21" name="Rectangle 20">
            <a:extLst>
              <a:ext uri="{FF2B5EF4-FFF2-40B4-BE49-F238E27FC236}">
                <a16:creationId xmlns:a16="http://schemas.microsoft.com/office/drawing/2014/main" id="{13C5B16A-EFD8-43D0-BB0E-5B3237EBD167}"/>
              </a:ext>
            </a:extLst>
          </p:cNvPr>
          <p:cNvSpPr/>
          <p:nvPr/>
        </p:nvSpPr>
        <p:spPr>
          <a:xfrm>
            <a:off x="8623543"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de l’ouvrage en phase de construction</a:t>
            </a:r>
          </a:p>
        </p:txBody>
      </p:sp>
      <p:sp>
        <p:nvSpPr>
          <p:cNvPr id="30" name="Rectangle 29">
            <a:extLst>
              <a:ext uri="{FF2B5EF4-FFF2-40B4-BE49-F238E27FC236}">
                <a16:creationId xmlns:a16="http://schemas.microsoft.com/office/drawing/2014/main" id="{17EC1804-550B-4FAB-8481-24FB7E4321A8}"/>
              </a:ext>
            </a:extLst>
          </p:cNvPr>
          <p:cNvSpPr/>
          <p:nvPr/>
        </p:nvSpPr>
        <p:spPr>
          <a:xfrm>
            <a:off x="10294205"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spTree>
    <p:extLst>
      <p:ext uri="{BB962C8B-B14F-4D97-AF65-F5344CB8AC3E}">
        <p14:creationId xmlns:p14="http://schemas.microsoft.com/office/powerpoint/2010/main" val="369424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xit" presetSubtype="0" fill="hold"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18</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DIMENSIONNEMENT DE LA PRÉCONTRAINTE DES FLÉAUX ET ÉTUDE DE LEURS STABILITÉ</a:t>
            </a:r>
          </a:p>
        </p:txBody>
      </p:sp>
      <p:sp>
        <p:nvSpPr>
          <p:cNvPr id="4" name="ZoneTexte 3">
            <a:extLst>
              <a:ext uri="{FF2B5EF4-FFF2-40B4-BE49-F238E27FC236}">
                <a16:creationId xmlns:a16="http://schemas.microsoft.com/office/drawing/2014/main" id="{46E79196-56F1-4F5F-A215-C5F3FD8D6C47}"/>
              </a:ext>
            </a:extLst>
          </p:cNvPr>
          <p:cNvSpPr txBox="1"/>
          <p:nvPr/>
        </p:nvSpPr>
        <p:spPr>
          <a:xfrm>
            <a:off x="3704789" y="1252681"/>
            <a:ext cx="4763949" cy="461665"/>
          </a:xfrm>
          <a:prstGeom prst="rect">
            <a:avLst/>
          </a:prstGeom>
          <a:noFill/>
        </p:spPr>
        <p:txBody>
          <a:bodyPr wrap="square">
            <a:spAutoFit/>
          </a:bodyPr>
          <a:lstStyle/>
          <a:p>
            <a:pPr algn="ctr"/>
            <a:r>
              <a:rPr lang="fr-FR" sz="2400" b="1" dirty="0">
                <a:solidFill>
                  <a:schemeClr val="tx2"/>
                </a:solidFill>
                <a:latin typeface="+mj-lt"/>
                <a:ea typeface="+mj-ea"/>
                <a:cs typeface="+mj-cs"/>
              </a:rPr>
              <a:t>Vérification des contraintes limites</a:t>
            </a:r>
            <a:endParaRPr lang="fr-FR" sz="2400" dirty="0"/>
          </a:p>
        </p:txBody>
      </p:sp>
      <p:pic>
        <p:nvPicPr>
          <p:cNvPr id="5" name="Image 4">
            <a:extLst>
              <a:ext uri="{FF2B5EF4-FFF2-40B4-BE49-F238E27FC236}">
                <a16:creationId xmlns:a16="http://schemas.microsoft.com/office/drawing/2014/main" id="{CB460530-7203-4429-86F0-BCBE2E09D0F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97314" y="1970882"/>
            <a:ext cx="6542094" cy="2191732"/>
          </a:xfrm>
          <a:prstGeom prst="rect">
            <a:avLst/>
          </a:prstGeom>
          <a:noFill/>
          <a:ln>
            <a:noFill/>
          </a:ln>
        </p:spPr>
      </p:pic>
      <p:sp>
        <p:nvSpPr>
          <p:cNvPr id="2" name="Rectangle : coins arrondis 1">
            <a:extLst>
              <a:ext uri="{FF2B5EF4-FFF2-40B4-BE49-F238E27FC236}">
                <a16:creationId xmlns:a16="http://schemas.microsoft.com/office/drawing/2014/main" id="{4F5F0A56-4128-482F-96BA-CD6C38514535}"/>
              </a:ext>
            </a:extLst>
          </p:cNvPr>
          <p:cNvSpPr/>
          <p:nvPr/>
        </p:nvSpPr>
        <p:spPr>
          <a:xfrm>
            <a:off x="5816339" y="4002359"/>
            <a:ext cx="1791093" cy="17910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10" name="Graphique 9" descr="Retour contour">
            <a:extLst>
              <a:ext uri="{FF2B5EF4-FFF2-40B4-BE49-F238E27FC236}">
                <a16:creationId xmlns:a16="http://schemas.microsoft.com/office/drawing/2014/main" id="{F05F0FB6-14AB-4AE9-BBC3-C8F71C88533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7573814" flipH="1">
            <a:off x="7779825" y="3535732"/>
            <a:ext cx="914400" cy="914400"/>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B2435D3-D634-453A-BE1D-698F4FB3ABA7}"/>
                  </a:ext>
                </a:extLst>
              </p:cNvPr>
              <p:cNvSpPr/>
              <p:nvPr/>
            </p:nvSpPr>
            <p:spPr>
              <a:xfrm>
                <a:off x="8646383" y="2812925"/>
                <a:ext cx="2096756" cy="756000"/>
              </a:xfrm>
              <a:prstGeom prst="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i="1" smtClean="0">
                              <a:effectLst/>
                              <a:latin typeface="Cambria Math" panose="02040503050406030204" pitchFamily="18"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𝜎</m:t>
                          </m:r>
                        </m:e>
                        <m:sub>
                          <m:r>
                            <a:rPr lang="fr-FR" sz="1800" i="1">
                              <a:effectLst/>
                              <a:latin typeface="Cambria Math" panose="02040503050406030204" pitchFamily="18" charset="0"/>
                              <a:ea typeface="Calibri" panose="020F0502020204030204" pitchFamily="34" charset="0"/>
                              <a:cs typeface="Arial" panose="020B0604020202020204" pitchFamily="34" charset="0"/>
                            </a:rPr>
                            <m:t>𝑠𝑢𝑝</m:t>
                          </m:r>
                        </m:sub>
                      </m:sSub>
                      <m:r>
                        <a:rPr lang="fr-FR" sz="1800" i="1">
                          <a:effectLst/>
                          <a:latin typeface="Cambria Math" panose="02040503050406030204" pitchFamily="18" charset="0"/>
                          <a:ea typeface="Calibri" panose="020F0502020204030204" pitchFamily="34" charset="0"/>
                          <a:cs typeface="Arial" panose="020B0604020202020204" pitchFamily="34" charset="0"/>
                        </a:rPr>
                        <m:t>=−3.1</m:t>
                      </m:r>
                      <m:r>
                        <a:rPr lang="fr-FR" sz="1800" i="1">
                          <a:effectLst/>
                          <a:latin typeface="Cambria Math" panose="02040503050406030204" pitchFamily="18" charset="0"/>
                          <a:ea typeface="Calibri" panose="020F0502020204030204" pitchFamily="34" charset="0"/>
                          <a:cs typeface="Arial" panose="020B0604020202020204" pitchFamily="34" charset="0"/>
                        </a:rPr>
                        <m:t>𝑀𝑃𝑎</m:t>
                      </m:r>
                    </m:oMath>
                  </m:oMathPara>
                </a14:m>
                <a:endParaRPr lang="fr-FR" dirty="0"/>
              </a:p>
              <a:p>
                <a:pPr algn="ctr"/>
                <a14:m>
                  <m:oMathPara xmlns:m="http://schemas.openxmlformats.org/officeDocument/2006/math">
                    <m:oMathParaPr>
                      <m:jc m:val="centerGroup"/>
                    </m:oMathParaPr>
                    <m:oMath xmlns:m="http://schemas.openxmlformats.org/officeDocument/2006/math">
                      <m:sSub>
                        <m:sSubPr>
                          <m:ctrlPr>
                            <a:rPr lang="fr-FR" i="1" smtClean="0">
                              <a:effectLst/>
                              <a:latin typeface="Cambria Math" panose="02040503050406030204" pitchFamily="18"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𝜎</m:t>
                          </m:r>
                        </m:e>
                        <m:sub>
                          <m:r>
                            <m:rPr>
                              <m:sty m:val="p"/>
                            </m:rPr>
                            <a:rPr lang="fr-FR" sz="1800">
                              <a:effectLst/>
                              <a:latin typeface="Cambria Math" panose="02040503050406030204" pitchFamily="18" charset="0"/>
                              <a:ea typeface="Calibri" panose="020F0502020204030204" pitchFamily="34" charset="0"/>
                              <a:cs typeface="Arial" panose="020B0604020202020204" pitchFamily="34" charset="0"/>
                            </a:rPr>
                            <m:t>inf</m:t>
                          </m:r>
                        </m:sub>
                      </m:sSub>
                      <m:r>
                        <a:rPr lang="fr-FR" sz="1800" i="1">
                          <a:effectLst/>
                          <a:latin typeface="Cambria Math" panose="02040503050406030204" pitchFamily="18" charset="0"/>
                          <a:ea typeface="Calibri" panose="020F0502020204030204" pitchFamily="34" charset="0"/>
                          <a:cs typeface="Arial" panose="020B0604020202020204" pitchFamily="34" charset="0"/>
                        </a:rPr>
                        <m:t>=17.4</m:t>
                      </m:r>
                      <m:r>
                        <a:rPr lang="fr-FR" sz="1800" i="1">
                          <a:effectLst/>
                          <a:latin typeface="Cambria Math" panose="02040503050406030204" pitchFamily="18" charset="0"/>
                          <a:ea typeface="Calibri" panose="020F0502020204030204" pitchFamily="34" charset="0"/>
                          <a:cs typeface="Arial" panose="020B0604020202020204" pitchFamily="34" charset="0"/>
                        </a:rPr>
                        <m:t>𝑀𝑃𝑎</m:t>
                      </m:r>
                    </m:oMath>
                  </m:oMathPara>
                </a14:m>
                <a:endParaRPr lang="fr-FR" dirty="0"/>
              </a:p>
            </p:txBody>
          </p:sp>
        </mc:Choice>
        <mc:Fallback xmlns="">
          <p:sp>
            <p:nvSpPr>
              <p:cNvPr id="11" name="Rectangle 10">
                <a:extLst>
                  <a:ext uri="{FF2B5EF4-FFF2-40B4-BE49-F238E27FC236}">
                    <a16:creationId xmlns:a16="http://schemas.microsoft.com/office/drawing/2014/main" id="{6B2435D3-D634-453A-BE1D-698F4FB3ABA7}"/>
                  </a:ext>
                </a:extLst>
              </p:cNvPr>
              <p:cNvSpPr>
                <a:spLocks noRot="1" noChangeAspect="1" noMove="1" noResize="1" noEditPoints="1" noAdjustHandles="1" noChangeArrowheads="1" noChangeShapeType="1" noTextEdit="1"/>
              </p:cNvSpPr>
              <p:nvPr/>
            </p:nvSpPr>
            <p:spPr>
              <a:xfrm>
                <a:off x="8646383" y="2812925"/>
                <a:ext cx="2096756" cy="756000"/>
              </a:xfrm>
              <a:prstGeom prst="rect">
                <a:avLst/>
              </a:prstGeom>
              <a:blipFill>
                <a:blip r:embed="rId6"/>
                <a:stretch>
                  <a:fillRect/>
                </a:stretch>
              </a:blipFill>
              <a:ln w="38100">
                <a:solidFill>
                  <a:schemeClr val="tx2"/>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Rectangle : carré corné 11">
                <a:extLst>
                  <a:ext uri="{FF2B5EF4-FFF2-40B4-BE49-F238E27FC236}">
                    <a16:creationId xmlns:a16="http://schemas.microsoft.com/office/drawing/2014/main" id="{78FD2302-3D86-4DA1-B474-01AFF67C870C}"/>
                  </a:ext>
                </a:extLst>
              </p:cNvPr>
              <p:cNvSpPr/>
              <p:nvPr/>
            </p:nvSpPr>
            <p:spPr>
              <a:xfrm>
                <a:off x="1791093" y="4534293"/>
                <a:ext cx="2802903" cy="1689535"/>
              </a:xfrm>
              <a:prstGeom prst="foldedCorner">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lnSpc>
                    <a:spcPct val="200000"/>
                  </a:lnSpc>
                </a:pPr>
                <a14:m>
                  <m:oMathPara xmlns:m="http://schemas.openxmlformats.org/officeDocument/2006/math">
                    <m:oMathParaPr>
                      <m:jc m:val="centerGroup"/>
                    </m:oMathParaPr>
                    <m:oMath xmlns:m="http://schemas.openxmlformats.org/officeDocument/2006/math">
                      <m:sSub>
                        <m:sSubPr>
                          <m:ctrlPr>
                            <a:rPr lang="fr-FR" i="1" smtClean="0">
                              <a:effectLst/>
                              <a:latin typeface="Cambria Math" panose="02040503050406030204" pitchFamily="18"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𝜎</m:t>
                          </m:r>
                        </m:e>
                        <m:sub>
                          <m:r>
                            <a:rPr lang="fr-FR" sz="1800" i="1">
                              <a:effectLst/>
                              <a:latin typeface="Cambria Math" panose="02040503050406030204" pitchFamily="18" charset="0"/>
                              <a:ea typeface="Calibri" panose="020F0502020204030204" pitchFamily="34" charset="0"/>
                              <a:cs typeface="Arial" panose="020B0604020202020204" pitchFamily="34" charset="0"/>
                            </a:rPr>
                            <m:t>𝑠𝑢𝑝</m:t>
                          </m:r>
                        </m:sub>
                      </m:sSub>
                      <m:r>
                        <a:rPr lang="fr-FR" sz="1800" i="1">
                          <a:effectLst/>
                          <a:latin typeface="Cambria Math" panose="02040503050406030204" pitchFamily="18" charset="0"/>
                          <a:ea typeface="Calibri" panose="020F0502020204030204" pitchFamily="34" charset="0"/>
                          <a:cs typeface="Arial" panose="020B0604020202020204" pitchFamily="34" charset="0"/>
                        </a:rPr>
                        <m:t>&gt;</m:t>
                      </m:r>
                      <m:acc>
                        <m:accPr>
                          <m:chr m:val="̅"/>
                          <m:ctrlPr>
                            <a:rPr lang="fr-FR" i="1">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ea typeface="Calibri" panose="020F0502020204030204" pitchFamily="34" charset="0"/>
                                  <a:cs typeface="Arial" panose="020B0604020202020204" pitchFamily="34" charset="0"/>
                                </a:rPr>
                                <m:t>𝜎</m:t>
                              </m:r>
                            </m:e>
                            <m:sub>
                              <m:r>
                                <a:rPr lang="fr-FR" i="1">
                                  <a:latin typeface="Cambria Math" panose="02040503050406030204" pitchFamily="18" charset="0"/>
                                  <a:ea typeface="Calibri" panose="020F0502020204030204" pitchFamily="34" charset="0"/>
                                  <a:cs typeface="Arial" panose="020B0604020202020204" pitchFamily="34" charset="0"/>
                                </a:rPr>
                                <m:t>𝑡</m:t>
                              </m:r>
                            </m:sub>
                          </m:sSub>
                        </m:e>
                      </m:acc>
                      <m:r>
                        <a:rPr lang="fr-FR" b="0" i="1" smtClean="0">
                          <a:latin typeface="Cambria Math" panose="02040503050406030204" pitchFamily="18" charset="0"/>
                          <a:ea typeface="Calibri" panose="020F0502020204030204" pitchFamily="34" charset="0"/>
                          <a:cs typeface="Arial" panose="020B0604020202020204" pitchFamily="34" charset="0"/>
                        </a:rPr>
                        <m:t>=</m:t>
                      </m:r>
                      <m:r>
                        <a:rPr lang="fr-FR" sz="1800" i="1">
                          <a:effectLst/>
                          <a:latin typeface="Cambria Math" panose="02040503050406030204" pitchFamily="18" charset="0"/>
                          <a:ea typeface="Calibri" panose="020F0502020204030204" pitchFamily="34" charset="0"/>
                          <a:cs typeface="Arial" panose="020B0604020202020204" pitchFamily="34" charset="0"/>
                        </a:rPr>
                        <m:t>−3.2</m:t>
                      </m:r>
                      <m:r>
                        <a:rPr lang="fr-FR" sz="1800" i="1">
                          <a:effectLst/>
                          <a:latin typeface="Cambria Math" panose="02040503050406030204" pitchFamily="18" charset="0"/>
                          <a:ea typeface="Calibri" panose="020F0502020204030204" pitchFamily="34" charset="0"/>
                          <a:cs typeface="Arial" panose="020B0604020202020204" pitchFamily="34" charset="0"/>
                        </a:rPr>
                        <m:t>𝑀𝑃𝑎</m:t>
                      </m:r>
                    </m:oMath>
                  </m:oMathPara>
                </a14:m>
                <a:endParaRPr lang="fr-FR" sz="1800" i="1" dirty="0">
                  <a:effectLst/>
                  <a:latin typeface="Cambria Math" panose="02040503050406030204" pitchFamily="18" charset="0"/>
                  <a:ea typeface="Calibri" panose="020F0502020204030204" pitchFamily="34" charset="0"/>
                  <a:cs typeface="Arial" panose="020B0604020202020204" pitchFamily="34" charset="0"/>
                </a:endParaRPr>
              </a:p>
              <a:p>
                <a:pPr algn="ctr">
                  <a:lnSpc>
                    <a:spcPct val="200000"/>
                  </a:lnSpc>
                </a:pPr>
                <a14:m>
                  <m:oMathPara xmlns:m="http://schemas.openxmlformats.org/officeDocument/2006/math">
                    <m:oMathParaPr>
                      <m:jc m:val="centerGroup"/>
                    </m:oMathParaPr>
                    <m:oMath xmlns:m="http://schemas.openxmlformats.org/officeDocument/2006/math">
                      <m:sSub>
                        <m:sSubPr>
                          <m:ctrlPr>
                            <a:rPr lang="fr-FR" sz="1800" i="1" smtClean="0">
                              <a:effectLst/>
                              <a:latin typeface="Cambria Math" panose="02040503050406030204" pitchFamily="18" charset="0"/>
                              <a:ea typeface="Calibri" panose="020F0502020204030204" pitchFamily="34" charset="0"/>
                            </a:rPr>
                          </m:ctrlPr>
                        </m:sSubPr>
                        <m:e>
                          <m:r>
                            <a:rPr lang="fr-FR" sz="1800" i="1">
                              <a:effectLst/>
                              <a:latin typeface="Cambria Math" panose="02040503050406030204" pitchFamily="18" charset="0"/>
                              <a:ea typeface="Calibri" panose="020F0502020204030204" pitchFamily="34" charset="0"/>
                            </a:rPr>
                            <m:t>𝜎</m:t>
                          </m:r>
                        </m:e>
                        <m:sub>
                          <m:r>
                            <m:rPr>
                              <m:sty m:val="p"/>
                            </m:rPr>
                            <a:rPr lang="fr-FR" sz="1800">
                              <a:effectLst/>
                              <a:latin typeface="Cambria Math" panose="02040503050406030204" pitchFamily="18" charset="0"/>
                              <a:ea typeface="Calibri" panose="020F0502020204030204" pitchFamily="34" charset="0"/>
                            </a:rPr>
                            <m:t>inf</m:t>
                          </m:r>
                        </m:sub>
                      </m:sSub>
                      <m:r>
                        <a:rPr lang="fr-FR" sz="1800" i="1">
                          <a:effectLst/>
                          <a:latin typeface="Cambria Math" panose="02040503050406030204" pitchFamily="18" charset="0"/>
                          <a:ea typeface="Calibri" panose="020F0502020204030204" pitchFamily="34" charset="0"/>
                        </a:rPr>
                        <m:t>&lt;</m:t>
                      </m:r>
                      <m:acc>
                        <m:accPr>
                          <m:chr m:val="̅"/>
                          <m:ctrlPr>
                            <a:rPr lang="fr-FR" sz="1800" i="1">
                              <a:effectLst/>
                              <a:latin typeface="Cambria Math" panose="02040503050406030204" pitchFamily="18" charset="0"/>
                              <a:ea typeface="Calibri" panose="020F0502020204030204" pitchFamily="34" charset="0"/>
                            </a:rPr>
                          </m:ctrlPr>
                        </m:accPr>
                        <m:e>
                          <m:sSub>
                            <m:sSubPr>
                              <m:ctrlPr>
                                <a:rPr lang="fr-FR" sz="1800" i="1">
                                  <a:effectLst/>
                                  <a:latin typeface="Cambria Math" panose="02040503050406030204" pitchFamily="18" charset="0"/>
                                  <a:ea typeface="Calibri" panose="020F0502020204030204" pitchFamily="34" charset="0"/>
                                </a:rPr>
                              </m:ctrlPr>
                            </m:sSubPr>
                            <m:e>
                              <m:r>
                                <a:rPr lang="fr-FR" sz="1800" i="1">
                                  <a:effectLst/>
                                  <a:latin typeface="Cambria Math" panose="02040503050406030204" pitchFamily="18" charset="0"/>
                                  <a:ea typeface="Calibri" panose="020F0502020204030204" pitchFamily="34" charset="0"/>
                                </a:rPr>
                                <m:t>𝜎</m:t>
                              </m:r>
                            </m:e>
                            <m:sub>
                              <m:r>
                                <a:rPr lang="fr-FR" sz="1800" i="1">
                                  <a:effectLst/>
                                  <a:latin typeface="Cambria Math" panose="02040503050406030204" pitchFamily="18" charset="0"/>
                                  <a:ea typeface="Calibri" panose="020F0502020204030204" pitchFamily="34" charset="0"/>
                                </a:rPr>
                                <m:t>𝑐</m:t>
                              </m:r>
                            </m:sub>
                          </m:sSub>
                        </m:e>
                      </m:acc>
                      <m:r>
                        <a:rPr lang="fr-FR" sz="1800" b="0" i="1" smtClean="0">
                          <a:effectLst/>
                          <a:latin typeface="Cambria Math" panose="02040503050406030204" pitchFamily="18" charset="0"/>
                          <a:ea typeface="Calibri" panose="020F0502020204030204" pitchFamily="34" charset="0"/>
                        </a:rPr>
                        <m:t>=</m:t>
                      </m:r>
                      <m:r>
                        <a:rPr lang="fr-FR" i="1">
                          <a:latin typeface="Cambria Math" panose="02040503050406030204" pitchFamily="18" charset="0"/>
                          <a:ea typeface="Calibri" panose="020F0502020204030204" pitchFamily="34" charset="0"/>
                        </a:rPr>
                        <m:t>21</m:t>
                      </m:r>
                      <m:r>
                        <a:rPr lang="fr-FR" i="1">
                          <a:latin typeface="Cambria Math" panose="02040503050406030204" pitchFamily="18" charset="0"/>
                          <a:ea typeface="Calibri" panose="020F0502020204030204" pitchFamily="34" charset="0"/>
                        </a:rPr>
                        <m:t>𝑀𝑃𝑎</m:t>
                      </m:r>
                    </m:oMath>
                  </m:oMathPara>
                </a14:m>
                <a:endParaRPr lang="fr-FR" sz="1800" dirty="0">
                  <a:effectLst/>
                  <a:latin typeface="Times New Roman" panose="02020603050405020304" pitchFamily="18" charset="0"/>
                  <a:ea typeface="Calibri" panose="020F0502020204030204" pitchFamily="34" charset="0"/>
                </a:endParaRPr>
              </a:p>
            </p:txBody>
          </p:sp>
        </mc:Choice>
        <mc:Fallback xmlns="">
          <p:sp>
            <p:nvSpPr>
              <p:cNvPr id="12" name="Rectangle : carré corné 11">
                <a:extLst>
                  <a:ext uri="{FF2B5EF4-FFF2-40B4-BE49-F238E27FC236}">
                    <a16:creationId xmlns:a16="http://schemas.microsoft.com/office/drawing/2014/main" id="{78FD2302-3D86-4DA1-B474-01AFF67C870C}"/>
                  </a:ext>
                </a:extLst>
              </p:cNvPr>
              <p:cNvSpPr>
                <a:spLocks noRot="1" noChangeAspect="1" noMove="1" noResize="1" noEditPoints="1" noAdjustHandles="1" noChangeArrowheads="1" noChangeShapeType="1" noTextEdit="1"/>
              </p:cNvSpPr>
              <p:nvPr/>
            </p:nvSpPr>
            <p:spPr>
              <a:xfrm>
                <a:off x="1791093" y="4534293"/>
                <a:ext cx="2802903" cy="1689535"/>
              </a:xfrm>
              <a:prstGeom prst="foldedCorner">
                <a:avLst/>
              </a:prstGeom>
              <a:blipFill>
                <a:blip r:embed="rId7"/>
                <a:stretch>
                  <a:fillRect/>
                </a:stretch>
              </a:blipFill>
              <a:ln w="38100">
                <a:solidFill>
                  <a:schemeClr val="tx2"/>
                </a:solidFill>
              </a:ln>
            </p:spPr>
            <p:txBody>
              <a:bodyPr/>
              <a:lstStyle/>
              <a:p>
                <a:r>
                  <a:rPr lang="fr-FR">
                    <a:noFill/>
                  </a:rPr>
                  <a:t> </a:t>
                </a:r>
              </a:p>
            </p:txBody>
          </p:sp>
        </mc:Fallback>
      </mc:AlternateContent>
      <p:sp>
        <p:nvSpPr>
          <p:cNvPr id="13" name="Flèche : droite rayée 12">
            <a:extLst>
              <a:ext uri="{FF2B5EF4-FFF2-40B4-BE49-F238E27FC236}">
                <a16:creationId xmlns:a16="http://schemas.microsoft.com/office/drawing/2014/main" id="{F2A6405C-A516-4196-9F24-9A9665838B69}"/>
              </a:ext>
            </a:extLst>
          </p:cNvPr>
          <p:cNvSpPr/>
          <p:nvPr/>
        </p:nvSpPr>
        <p:spPr>
          <a:xfrm>
            <a:off x="5308862" y="5137351"/>
            <a:ext cx="1517716" cy="49599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 coins arrondis 13">
            <a:extLst>
              <a:ext uri="{FF2B5EF4-FFF2-40B4-BE49-F238E27FC236}">
                <a16:creationId xmlns:a16="http://schemas.microsoft.com/office/drawing/2014/main" id="{4E9195ED-259C-4003-84D0-D32F6498E2B1}"/>
              </a:ext>
            </a:extLst>
          </p:cNvPr>
          <p:cNvSpPr/>
          <p:nvPr/>
        </p:nvSpPr>
        <p:spPr>
          <a:xfrm>
            <a:off x="7541444" y="4979830"/>
            <a:ext cx="2540613" cy="811750"/>
          </a:xfrm>
          <a:prstGeom prst="round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tx2"/>
                </a:solidFill>
                <a:latin typeface="+mj-lt"/>
              </a:rPr>
              <a:t>Le fléau est vérifié</a:t>
            </a:r>
          </a:p>
        </p:txBody>
      </p:sp>
      <p:sp>
        <p:nvSpPr>
          <p:cNvPr id="15" name="Rectangle 14">
            <a:extLst>
              <a:ext uri="{FF2B5EF4-FFF2-40B4-BE49-F238E27FC236}">
                <a16:creationId xmlns:a16="http://schemas.microsoft.com/office/drawing/2014/main" id="{D6248BD3-AFA7-461C-A9F4-C7931DD9CBCB}"/>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16" name="Rectangle 15">
            <a:extLst>
              <a:ext uri="{FF2B5EF4-FFF2-40B4-BE49-F238E27FC236}">
                <a16:creationId xmlns:a16="http://schemas.microsoft.com/office/drawing/2014/main" id="{8C91526C-5204-4E42-BBB2-7E39E96290D8}"/>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17" name="Rectangle 16">
            <a:extLst>
              <a:ext uri="{FF2B5EF4-FFF2-40B4-BE49-F238E27FC236}">
                <a16:creationId xmlns:a16="http://schemas.microsoft.com/office/drawing/2014/main" id="{6803AE6E-C77B-4B7F-89ED-C1C0AA3D69E5}"/>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18" name="Rectangle 17">
            <a:extLst>
              <a:ext uri="{FF2B5EF4-FFF2-40B4-BE49-F238E27FC236}">
                <a16:creationId xmlns:a16="http://schemas.microsoft.com/office/drawing/2014/main" id="{21C2894A-5031-49BF-9C62-0989B04A8B31}"/>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19" name="Rectangle 18">
            <a:extLst>
              <a:ext uri="{FF2B5EF4-FFF2-40B4-BE49-F238E27FC236}">
                <a16:creationId xmlns:a16="http://schemas.microsoft.com/office/drawing/2014/main" id="{629583F8-A0DC-45DA-BF98-B13A9E2690F6}"/>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20" name="Rectangle 19">
            <a:extLst>
              <a:ext uri="{FF2B5EF4-FFF2-40B4-BE49-F238E27FC236}">
                <a16:creationId xmlns:a16="http://schemas.microsoft.com/office/drawing/2014/main" id="{B6ADAD3F-88D2-43EA-AF1E-E788B75FAFFD}"/>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21" name="Rectangle 20">
            <a:extLst>
              <a:ext uri="{FF2B5EF4-FFF2-40B4-BE49-F238E27FC236}">
                <a16:creationId xmlns:a16="http://schemas.microsoft.com/office/drawing/2014/main" id="{D9D3A0C7-7EB6-4112-93F0-2E586D71A995}"/>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22" name="Rectangle 21">
            <a:extLst>
              <a:ext uri="{FF2B5EF4-FFF2-40B4-BE49-F238E27FC236}">
                <a16:creationId xmlns:a16="http://schemas.microsoft.com/office/drawing/2014/main" id="{EDECAA9D-5FDD-4295-A214-EC11EE2CD071}"/>
              </a:ext>
            </a:extLst>
          </p:cNvPr>
          <p:cNvSpPr/>
          <p:nvPr/>
        </p:nvSpPr>
        <p:spPr>
          <a:xfrm>
            <a:off x="10511855" y="234344"/>
            <a:ext cx="1440000" cy="756000"/>
          </a:xfrm>
          <a:prstGeom prst="rect">
            <a:avLst/>
          </a:prstGeom>
          <a:ln w="3810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400" b="1" dirty="0">
                <a:solidFill>
                  <a:schemeClr val="tx2"/>
                </a:solidFill>
              </a:rPr>
              <a:t>Etude de la précontrainte du tablier</a:t>
            </a:r>
          </a:p>
        </p:txBody>
      </p:sp>
      <p:sp>
        <p:nvSpPr>
          <p:cNvPr id="23" name="Rectangle 22">
            <a:extLst>
              <a:ext uri="{FF2B5EF4-FFF2-40B4-BE49-F238E27FC236}">
                <a16:creationId xmlns:a16="http://schemas.microsoft.com/office/drawing/2014/main" id="{6E5257A3-80EE-4D35-8BD0-AA54D4FD3AE0}"/>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24" name="Rectangle 23">
            <a:extLst>
              <a:ext uri="{FF2B5EF4-FFF2-40B4-BE49-F238E27FC236}">
                <a16:creationId xmlns:a16="http://schemas.microsoft.com/office/drawing/2014/main" id="{5454E85E-88FC-4ABB-95E1-B15B21ECB72D}"/>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25" name="Rectangle 24">
            <a:extLst>
              <a:ext uri="{FF2B5EF4-FFF2-40B4-BE49-F238E27FC236}">
                <a16:creationId xmlns:a16="http://schemas.microsoft.com/office/drawing/2014/main" id="{21291E31-4979-466C-B15F-39879469D384}"/>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26" name="Rectangle 25">
            <a:extLst>
              <a:ext uri="{FF2B5EF4-FFF2-40B4-BE49-F238E27FC236}">
                <a16:creationId xmlns:a16="http://schemas.microsoft.com/office/drawing/2014/main" id="{C33DF8A9-2B5F-48C6-B740-5E18F07F6774}"/>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27" name="Rectangle 26">
            <a:extLst>
              <a:ext uri="{FF2B5EF4-FFF2-40B4-BE49-F238E27FC236}">
                <a16:creationId xmlns:a16="http://schemas.microsoft.com/office/drawing/2014/main" id="{B9B12663-35BB-44B1-9FFE-26B78A81AE47}"/>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28" name="Rectangle 27">
            <a:extLst>
              <a:ext uri="{FF2B5EF4-FFF2-40B4-BE49-F238E27FC236}">
                <a16:creationId xmlns:a16="http://schemas.microsoft.com/office/drawing/2014/main" id="{EF923E97-1DCC-4728-B5CF-4B6826F7E4BF}"/>
              </a:ext>
            </a:extLst>
          </p:cNvPr>
          <p:cNvSpPr/>
          <p:nvPr/>
        </p:nvSpPr>
        <p:spPr>
          <a:xfrm>
            <a:off x="8623543"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de l’ouvrage en phase de construction</a:t>
            </a:r>
          </a:p>
        </p:txBody>
      </p:sp>
      <p:sp>
        <p:nvSpPr>
          <p:cNvPr id="29" name="Rectangle 28">
            <a:extLst>
              <a:ext uri="{FF2B5EF4-FFF2-40B4-BE49-F238E27FC236}">
                <a16:creationId xmlns:a16="http://schemas.microsoft.com/office/drawing/2014/main" id="{6ED690CF-DE28-4C6E-B4FB-D8A8304BCB74}"/>
              </a:ext>
            </a:extLst>
          </p:cNvPr>
          <p:cNvSpPr/>
          <p:nvPr/>
        </p:nvSpPr>
        <p:spPr>
          <a:xfrm>
            <a:off x="10294205"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spTree>
    <p:extLst>
      <p:ext uri="{BB962C8B-B14F-4D97-AF65-F5344CB8AC3E}">
        <p14:creationId xmlns:p14="http://schemas.microsoft.com/office/powerpoint/2010/main" val="400188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P spid="11" grpId="0" animBg="1"/>
      <p:bldP spid="12" grpId="0" animBg="1"/>
      <p:bldP spid="13"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19</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DIMENSIONNEMENT DE LA PRÉCONTRAINTE DES FLÉAUX ET ÉTUDE DE LEURS STABILITÉ</a:t>
            </a:r>
          </a:p>
        </p:txBody>
      </p:sp>
      <p:sp>
        <p:nvSpPr>
          <p:cNvPr id="4" name="ZoneTexte 3">
            <a:extLst>
              <a:ext uri="{FF2B5EF4-FFF2-40B4-BE49-F238E27FC236}">
                <a16:creationId xmlns:a16="http://schemas.microsoft.com/office/drawing/2014/main" id="{46E79196-56F1-4F5F-A215-C5F3FD8D6C47}"/>
              </a:ext>
            </a:extLst>
          </p:cNvPr>
          <p:cNvSpPr txBox="1"/>
          <p:nvPr/>
        </p:nvSpPr>
        <p:spPr>
          <a:xfrm>
            <a:off x="3704789" y="1252681"/>
            <a:ext cx="4763949" cy="461665"/>
          </a:xfrm>
          <a:prstGeom prst="rect">
            <a:avLst/>
          </a:prstGeom>
          <a:noFill/>
        </p:spPr>
        <p:txBody>
          <a:bodyPr wrap="square">
            <a:spAutoFit/>
          </a:bodyPr>
          <a:lstStyle/>
          <a:p>
            <a:pPr algn="ctr"/>
            <a:r>
              <a:rPr lang="fr-FR" sz="2400" b="1" dirty="0">
                <a:solidFill>
                  <a:schemeClr val="tx2"/>
                </a:solidFill>
                <a:latin typeface="+mj-lt"/>
                <a:ea typeface="+mj-ea"/>
                <a:cs typeface="+mj-cs"/>
              </a:rPr>
              <a:t>Stabilité de fléau</a:t>
            </a:r>
            <a:endParaRPr lang="fr-FR" sz="2400" dirty="0"/>
          </a:p>
        </p:txBody>
      </p:sp>
      <p:sp>
        <p:nvSpPr>
          <p:cNvPr id="15" name="Rectangle 14">
            <a:extLst>
              <a:ext uri="{FF2B5EF4-FFF2-40B4-BE49-F238E27FC236}">
                <a16:creationId xmlns:a16="http://schemas.microsoft.com/office/drawing/2014/main" id="{D6248BD3-AFA7-461C-A9F4-C7931DD9CBCB}"/>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16" name="Rectangle 15">
            <a:extLst>
              <a:ext uri="{FF2B5EF4-FFF2-40B4-BE49-F238E27FC236}">
                <a16:creationId xmlns:a16="http://schemas.microsoft.com/office/drawing/2014/main" id="{8C91526C-5204-4E42-BBB2-7E39E96290D8}"/>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17" name="Rectangle 16">
            <a:extLst>
              <a:ext uri="{FF2B5EF4-FFF2-40B4-BE49-F238E27FC236}">
                <a16:creationId xmlns:a16="http://schemas.microsoft.com/office/drawing/2014/main" id="{6803AE6E-C77B-4B7F-89ED-C1C0AA3D69E5}"/>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18" name="Rectangle 17">
            <a:extLst>
              <a:ext uri="{FF2B5EF4-FFF2-40B4-BE49-F238E27FC236}">
                <a16:creationId xmlns:a16="http://schemas.microsoft.com/office/drawing/2014/main" id="{21C2894A-5031-49BF-9C62-0989B04A8B31}"/>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19" name="Rectangle 18">
            <a:extLst>
              <a:ext uri="{FF2B5EF4-FFF2-40B4-BE49-F238E27FC236}">
                <a16:creationId xmlns:a16="http://schemas.microsoft.com/office/drawing/2014/main" id="{629583F8-A0DC-45DA-BF98-B13A9E2690F6}"/>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20" name="Rectangle 19">
            <a:extLst>
              <a:ext uri="{FF2B5EF4-FFF2-40B4-BE49-F238E27FC236}">
                <a16:creationId xmlns:a16="http://schemas.microsoft.com/office/drawing/2014/main" id="{B6ADAD3F-88D2-43EA-AF1E-E788B75FAFFD}"/>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21" name="Rectangle 20">
            <a:extLst>
              <a:ext uri="{FF2B5EF4-FFF2-40B4-BE49-F238E27FC236}">
                <a16:creationId xmlns:a16="http://schemas.microsoft.com/office/drawing/2014/main" id="{D9D3A0C7-7EB6-4112-93F0-2E586D71A995}"/>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22" name="Rectangle 21">
            <a:extLst>
              <a:ext uri="{FF2B5EF4-FFF2-40B4-BE49-F238E27FC236}">
                <a16:creationId xmlns:a16="http://schemas.microsoft.com/office/drawing/2014/main" id="{EDECAA9D-5FDD-4295-A214-EC11EE2CD071}"/>
              </a:ext>
            </a:extLst>
          </p:cNvPr>
          <p:cNvSpPr/>
          <p:nvPr/>
        </p:nvSpPr>
        <p:spPr>
          <a:xfrm>
            <a:off x="10511855" y="234344"/>
            <a:ext cx="1440000" cy="756000"/>
          </a:xfrm>
          <a:prstGeom prst="rect">
            <a:avLst/>
          </a:prstGeom>
          <a:ln w="3810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400" b="1" dirty="0">
                <a:solidFill>
                  <a:schemeClr val="tx2"/>
                </a:solidFill>
              </a:rPr>
              <a:t>Etude de la précontrainte du tablier</a:t>
            </a:r>
          </a:p>
        </p:txBody>
      </p:sp>
      <p:sp>
        <p:nvSpPr>
          <p:cNvPr id="32" name="Rectangle 31">
            <a:extLst>
              <a:ext uri="{FF2B5EF4-FFF2-40B4-BE49-F238E27FC236}">
                <a16:creationId xmlns:a16="http://schemas.microsoft.com/office/drawing/2014/main" id="{281D586C-042E-44C9-8790-D86043E65D25}"/>
              </a:ext>
            </a:extLst>
          </p:cNvPr>
          <p:cNvSpPr/>
          <p:nvPr/>
        </p:nvSpPr>
        <p:spPr>
          <a:xfrm>
            <a:off x="3603400" y="5662037"/>
            <a:ext cx="278295" cy="39932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93C1516E-461D-4396-A116-E93DBACCCC62}"/>
              </a:ext>
            </a:extLst>
          </p:cNvPr>
          <p:cNvSpPr/>
          <p:nvPr/>
        </p:nvSpPr>
        <p:spPr>
          <a:xfrm>
            <a:off x="3643156" y="5592289"/>
            <a:ext cx="198782" cy="4571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descr="Une image contenant texte, meubles, table, table de travail&#10;&#10;Description générée automatiquement">
            <a:extLst>
              <a:ext uri="{FF2B5EF4-FFF2-40B4-BE49-F238E27FC236}">
                <a16:creationId xmlns:a16="http://schemas.microsoft.com/office/drawing/2014/main" id="{0A67B348-8748-45F0-837D-59BE221F1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105" y="2214948"/>
            <a:ext cx="6416435" cy="2428103"/>
          </a:xfrm>
          <a:prstGeom prst="rect">
            <a:avLst/>
          </a:prstGeom>
        </p:spPr>
      </p:pic>
      <p:graphicFrame>
        <p:nvGraphicFramePr>
          <p:cNvPr id="24" name="Diagramme 23">
            <a:extLst>
              <a:ext uri="{FF2B5EF4-FFF2-40B4-BE49-F238E27FC236}">
                <a16:creationId xmlns:a16="http://schemas.microsoft.com/office/drawing/2014/main" id="{C6D3452B-68E5-4A1D-A287-2760EA3DB106}"/>
              </a:ext>
            </a:extLst>
          </p:cNvPr>
          <p:cNvGraphicFramePr/>
          <p:nvPr>
            <p:extLst>
              <p:ext uri="{D42A27DB-BD31-4B8C-83A1-F6EECF244321}">
                <p14:modId xmlns:p14="http://schemas.microsoft.com/office/powerpoint/2010/main" val="2023675524"/>
              </p:ext>
            </p:extLst>
          </p:nvPr>
        </p:nvGraphicFramePr>
        <p:xfrm>
          <a:off x="6623855" y="1869539"/>
          <a:ext cx="4763948" cy="42054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Image 9">
            <a:extLst>
              <a:ext uri="{FF2B5EF4-FFF2-40B4-BE49-F238E27FC236}">
                <a16:creationId xmlns:a16="http://schemas.microsoft.com/office/drawing/2014/main" id="{DBCB1E07-FF43-4C1E-A130-0FE1F866FB0D}"/>
              </a:ext>
            </a:extLst>
          </p:cNvPr>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2637" r="2971"/>
          <a:stretch/>
        </p:blipFill>
        <p:spPr>
          <a:xfrm>
            <a:off x="309947" y="4735474"/>
            <a:ext cx="6789683" cy="1354745"/>
          </a:xfrm>
          <a:prstGeom prst="rect">
            <a:avLst/>
          </a:prstGeom>
        </p:spPr>
      </p:pic>
      <p:sp>
        <p:nvSpPr>
          <p:cNvPr id="23" name="Rectangle 22">
            <a:extLst>
              <a:ext uri="{FF2B5EF4-FFF2-40B4-BE49-F238E27FC236}">
                <a16:creationId xmlns:a16="http://schemas.microsoft.com/office/drawing/2014/main" id="{196BBFA5-8E25-4EB2-B568-E34649330AB6}"/>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25" name="Rectangle 24">
            <a:extLst>
              <a:ext uri="{FF2B5EF4-FFF2-40B4-BE49-F238E27FC236}">
                <a16:creationId xmlns:a16="http://schemas.microsoft.com/office/drawing/2014/main" id="{F13C64D5-1E38-4416-AFA0-B474618CAA8A}"/>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26" name="Rectangle 25">
            <a:extLst>
              <a:ext uri="{FF2B5EF4-FFF2-40B4-BE49-F238E27FC236}">
                <a16:creationId xmlns:a16="http://schemas.microsoft.com/office/drawing/2014/main" id="{BF889666-E32F-41B2-91DE-294ACEE5E391}"/>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27" name="Rectangle 26">
            <a:extLst>
              <a:ext uri="{FF2B5EF4-FFF2-40B4-BE49-F238E27FC236}">
                <a16:creationId xmlns:a16="http://schemas.microsoft.com/office/drawing/2014/main" id="{8686583A-CD9A-4F87-B52C-DA7B24531691}"/>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28" name="Rectangle 27">
            <a:extLst>
              <a:ext uri="{FF2B5EF4-FFF2-40B4-BE49-F238E27FC236}">
                <a16:creationId xmlns:a16="http://schemas.microsoft.com/office/drawing/2014/main" id="{A7A5549D-98E7-42A5-875F-EB431D7EF31A}"/>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29" name="Rectangle 28">
            <a:extLst>
              <a:ext uri="{FF2B5EF4-FFF2-40B4-BE49-F238E27FC236}">
                <a16:creationId xmlns:a16="http://schemas.microsoft.com/office/drawing/2014/main" id="{41B5CE2C-76C4-49AD-A450-AE5E510F9A95}"/>
              </a:ext>
            </a:extLst>
          </p:cNvPr>
          <p:cNvSpPr/>
          <p:nvPr/>
        </p:nvSpPr>
        <p:spPr>
          <a:xfrm>
            <a:off x="8623543"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de l’ouvrage en phase de construction</a:t>
            </a:r>
          </a:p>
        </p:txBody>
      </p:sp>
      <p:sp>
        <p:nvSpPr>
          <p:cNvPr id="30" name="Rectangle 29">
            <a:extLst>
              <a:ext uri="{FF2B5EF4-FFF2-40B4-BE49-F238E27FC236}">
                <a16:creationId xmlns:a16="http://schemas.microsoft.com/office/drawing/2014/main" id="{017801E9-98F3-45BE-9A4F-767DDECB3336}"/>
              </a:ext>
            </a:extLst>
          </p:cNvPr>
          <p:cNvSpPr/>
          <p:nvPr/>
        </p:nvSpPr>
        <p:spPr>
          <a:xfrm>
            <a:off x="10294205"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spTree>
    <p:extLst>
      <p:ext uri="{BB962C8B-B14F-4D97-AF65-F5344CB8AC3E}">
        <p14:creationId xmlns:p14="http://schemas.microsoft.com/office/powerpoint/2010/main" val="86420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2" grpId="0" animBg="1"/>
      <p:bldP spid="33" grpId="0" animBg="1"/>
      <p:bldGraphic spid="24"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700FC470-3995-420A-B37C-12A3C51454FE}"/>
              </a:ext>
            </a:extLst>
          </p:cNvPr>
          <p:cNvSpPr>
            <a:spLocks noGrp="1"/>
          </p:cNvSpPr>
          <p:nvPr>
            <p:ph idx="1"/>
          </p:nvPr>
        </p:nvSpPr>
        <p:spPr>
          <a:xfrm>
            <a:off x="1727200" y="1834940"/>
            <a:ext cx="8349673" cy="4388888"/>
          </a:xfrm>
        </p:spPr>
        <p:txBody>
          <a:bodyPr>
            <a:noAutofit/>
          </a:bodyPr>
          <a:lstStyle/>
          <a:p>
            <a:pPr marL="360363" indent="-360363">
              <a:lnSpc>
                <a:spcPct val="100000"/>
              </a:lnSpc>
              <a:spcBef>
                <a:spcPts val="1500"/>
              </a:spcBef>
              <a:buFont typeface="+mj-lt"/>
              <a:buAutoNum type="romanUcPeriod"/>
              <a:tabLst>
                <a:tab pos="5024438" algn="l"/>
              </a:tabLst>
            </a:pPr>
            <a:r>
              <a:rPr lang="fr-FR" sz="2000" dirty="0"/>
              <a:t>Présentation du projet</a:t>
            </a:r>
          </a:p>
          <a:p>
            <a:pPr marL="360363" indent="-360363">
              <a:lnSpc>
                <a:spcPct val="100000"/>
              </a:lnSpc>
              <a:spcBef>
                <a:spcPts val="1500"/>
              </a:spcBef>
              <a:buFont typeface="+mj-lt"/>
              <a:buAutoNum type="romanUcPeriod"/>
            </a:pPr>
            <a:r>
              <a:rPr lang="fr-FR" sz="2000" dirty="0"/>
              <a:t>Étude hydrologique et hydraulique</a:t>
            </a:r>
          </a:p>
          <a:p>
            <a:pPr marL="360363" indent="-360363">
              <a:lnSpc>
                <a:spcPct val="100000"/>
              </a:lnSpc>
              <a:spcBef>
                <a:spcPts val="1500"/>
              </a:spcBef>
              <a:buFont typeface="+mj-lt"/>
              <a:buAutoNum type="romanUcPeriod"/>
            </a:pPr>
            <a:r>
              <a:rPr lang="fr-FR" sz="2000" dirty="0"/>
              <a:t>Étude et conception de la route de la Corniche</a:t>
            </a:r>
          </a:p>
          <a:p>
            <a:pPr marL="360363" indent="-360363" algn="just">
              <a:lnSpc>
                <a:spcPct val="100000"/>
              </a:lnSpc>
              <a:spcBef>
                <a:spcPts val="1500"/>
              </a:spcBef>
              <a:buFont typeface="+mj-lt"/>
              <a:buAutoNum type="romanUcPeriod"/>
            </a:pPr>
            <a:r>
              <a:rPr lang="fr-FR" sz="2000" dirty="0"/>
              <a:t>Justification de la variante retenue</a:t>
            </a:r>
          </a:p>
          <a:p>
            <a:pPr marL="360363" indent="-360363">
              <a:lnSpc>
                <a:spcPct val="100000"/>
              </a:lnSpc>
              <a:spcBef>
                <a:spcPts val="1500"/>
              </a:spcBef>
              <a:buFont typeface="+mj-lt"/>
              <a:buAutoNum type="romanUcPeriod"/>
            </a:pPr>
            <a:r>
              <a:rPr lang="fr-FR" sz="2000" dirty="0"/>
              <a:t>Conception de l’ouvrage et modélisation du tablier</a:t>
            </a:r>
            <a:endParaRPr lang="fr-FR" sz="2000" strike="sngStrike" dirty="0"/>
          </a:p>
          <a:p>
            <a:pPr marL="360363" indent="-360363">
              <a:lnSpc>
                <a:spcPct val="100000"/>
              </a:lnSpc>
              <a:spcBef>
                <a:spcPts val="1500"/>
              </a:spcBef>
              <a:buFont typeface="+mj-lt"/>
              <a:buAutoNum type="romanUcPeriod"/>
            </a:pPr>
            <a:r>
              <a:rPr lang="fr-FR" sz="2000" dirty="0"/>
              <a:t>Étude de l’ouvrage en phase de construction</a:t>
            </a:r>
          </a:p>
          <a:p>
            <a:pPr marL="360363" indent="-360363">
              <a:lnSpc>
                <a:spcPct val="100000"/>
              </a:lnSpc>
              <a:spcBef>
                <a:spcPts val="1500"/>
              </a:spcBef>
              <a:buFont typeface="+mj-lt"/>
              <a:buAutoNum type="romanUcPeriod"/>
            </a:pPr>
            <a:r>
              <a:rPr lang="fr-FR" sz="2000" dirty="0"/>
              <a:t>Étude de l’ouvrage en phase d’exploitation</a:t>
            </a:r>
          </a:p>
          <a:p>
            <a:pPr marL="360363" indent="-360363">
              <a:lnSpc>
                <a:spcPct val="100000"/>
              </a:lnSpc>
              <a:spcBef>
                <a:spcPts val="1500"/>
              </a:spcBef>
              <a:buFont typeface="+mj-lt"/>
              <a:buAutoNum type="romanUcPeriod"/>
            </a:pPr>
            <a:r>
              <a:rPr lang="fr-FR" sz="2000" dirty="0"/>
              <a:t>Conclusion </a:t>
            </a:r>
          </a:p>
        </p:txBody>
      </p:sp>
      <p:sp>
        <p:nvSpPr>
          <p:cNvPr id="7" name="Espace réservé du numéro de diapositive 6">
            <a:extLst>
              <a:ext uri="{FF2B5EF4-FFF2-40B4-BE49-F238E27FC236}">
                <a16:creationId xmlns:a16="http://schemas.microsoft.com/office/drawing/2014/main" id="{510AEA39-447A-4005-A195-E5AA2801B0B6}"/>
              </a:ext>
            </a:extLst>
          </p:cNvPr>
          <p:cNvSpPr>
            <a:spLocks noGrp="1"/>
          </p:cNvSpPr>
          <p:nvPr>
            <p:ph type="sldNum" sz="quarter" idx="12"/>
          </p:nvPr>
        </p:nvSpPr>
        <p:spPr/>
        <p:txBody>
          <a:bodyPr/>
          <a:lstStyle/>
          <a:p>
            <a:fld id="{971F7943-9BEC-4835-85B1-E592839FE984}" type="slidenum">
              <a:rPr lang="fr-FR" sz="2000" smtClean="0"/>
              <a:t>2</a:t>
            </a:fld>
            <a:endParaRPr lang="fr-FR" sz="2000"/>
          </a:p>
        </p:txBody>
      </p:sp>
      <p:sp>
        <p:nvSpPr>
          <p:cNvPr id="10" name="Rectangle 9">
            <a:extLst>
              <a:ext uri="{FF2B5EF4-FFF2-40B4-BE49-F238E27FC236}">
                <a16:creationId xmlns:a16="http://schemas.microsoft.com/office/drawing/2014/main" id="{8BDC2755-902A-4AF6-B7F4-452FFAE78C3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PLAN</a:t>
            </a:r>
          </a:p>
        </p:txBody>
      </p:sp>
    </p:spTree>
    <p:extLst>
      <p:ext uri="{BB962C8B-B14F-4D97-AF65-F5344CB8AC3E}">
        <p14:creationId xmlns:p14="http://schemas.microsoft.com/office/powerpoint/2010/main" val="139049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20</a:t>
            </a:fld>
            <a:endParaRPr lang="fr-FR" sz="2000" dirty="0"/>
          </a:p>
        </p:txBody>
      </p:sp>
      <mc:AlternateContent xmlns:mc="http://schemas.openxmlformats.org/markup-compatibility/2006" xmlns:a14="http://schemas.microsoft.com/office/drawing/2010/main">
        <mc:Choice Requires="a14">
          <p:graphicFrame>
            <p:nvGraphicFramePr>
              <p:cNvPr id="2" name="Diagramme 1">
                <a:extLst>
                  <a:ext uri="{FF2B5EF4-FFF2-40B4-BE49-F238E27FC236}">
                    <a16:creationId xmlns:a16="http://schemas.microsoft.com/office/drawing/2014/main" id="{BD49701A-B5DC-4C5F-88A7-92618D3731DF}"/>
                  </a:ext>
                </a:extLst>
              </p:cNvPr>
              <p:cNvGraphicFramePr/>
              <p:nvPr>
                <p:extLst>
                  <p:ext uri="{D42A27DB-BD31-4B8C-83A1-F6EECF244321}">
                    <p14:modId xmlns:p14="http://schemas.microsoft.com/office/powerpoint/2010/main" val="287787636"/>
                  </p:ext>
                </p:extLst>
              </p:nvPr>
            </p:nvGraphicFramePr>
            <p:xfrm>
              <a:off x="522664" y="1366888"/>
              <a:ext cx="11146671" cy="2831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2" name="Diagramme 1">
                <a:extLst>
                  <a:ext uri="{FF2B5EF4-FFF2-40B4-BE49-F238E27FC236}">
                    <a16:creationId xmlns:a16="http://schemas.microsoft.com/office/drawing/2014/main" id="{BD49701A-B5DC-4C5F-88A7-92618D3731DF}"/>
                  </a:ext>
                </a:extLst>
              </p:cNvPr>
              <p:cNvGraphicFramePr/>
              <p:nvPr>
                <p:extLst>
                  <p:ext uri="{D42A27DB-BD31-4B8C-83A1-F6EECF244321}">
                    <p14:modId xmlns:p14="http://schemas.microsoft.com/office/powerpoint/2010/main" val="287787636"/>
                  </p:ext>
                </p:extLst>
              </p:nvPr>
            </p:nvGraphicFramePr>
            <p:xfrm>
              <a:off x="522664" y="1366888"/>
              <a:ext cx="11146671" cy="28311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graphicFrame>
        <p:nvGraphicFramePr>
          <p:cNvPr id="11" name="Tableau 10">
            <a:extLst>
              <a:ext uri="{FF2B5EF4-FFF2-40B4-BE49-F238E27FC236}">
                <a16:creationId xmlns:a16="http://schemas.microsoft.com/office/drawing/2014/main" id="{DA0F23BD-CF46-44AA-81B9-262CE6217F81}"/>
              </a:ext>
            </a:extLst>
          </p:cNvPr>
          <p:cNvGraphicFramePr>
            <a:graphicFrameLocks noGrp="1"/>
          </p:cNvGraphicFramePr>
          <p:nvPr>
            <p:extLst>
              <p:ext uri="{D42A27DB-BD31-4B8C-83A1-F6EECF244321}">
                <p14:modId xmlns:p14="http://schemas.microsoft.com/office/powerpoint/2010/main" val="282563645"/>
              </p:ext>
            </p:extLst>
          </p:nvPr>
        </p:nvGraphicFramePr>
        <p:xfrm>
          <a:off x="767206" y="4571596"/>
          <a:ext cx="6185675" cy="1387928"/>
        </p:xfrm>
        <a:graphic>
          <a:graphicData uri="http://schemas.openxmlformats.org/drawingml/2006/table">
            <a:tbl>
              <a:tblPr firstRow="1" firstCol="1" bandRow="1">
                <a:tableStyleId>{5C22544A-7EE6-4342-B048-85BDC9FD1C3A}</a:tableStyleId>
              </a:tblPr>
              <a:tblGrid>
                <a:gridCol w="2907796">
                  <a:extLst>
                    <a:ext uri="{9D8B030D-6E8A-4147-A177-3AD203B41FA5}">
                      <a16:colId xmlns:a16="http://schemas.microsoft.com/office/drawing/2014/main" val="238270506"/>
                    </a:ext>
                  </a:extLst>
                </a:gridCol>
                <a:gridCol w="1648134">
                  <a:extLst>
                    <a:ext uri="{9D8B030D-6E8A-4147-A177-3AD203B41FA5}">
                      <a16:colId xmlns:a16="http://schemas.microsoft.com/office/drawing/2014/main" val="4247482062"/>
                    </a:ext>
                  </a:extLst>
                </a:gridCol>
                <a:gridCol w="1629745">
                  <a:extLst>
                    <a:ext uri="{9D8B030D-6E8A-4147-A177-3AD203B41FA5}">
                      <a16:colId xmlns:a16="http://schemas.microsoft.com/office/drawing/2014/main" val="1723291481"/>
                    </a:ext>
                  </a:extLst>
                </a:gridCol>
              </a:tblGrid>
              <a:tr h="346982">
                <a:tc>
                  <a:txBody>
                    <a:bodyPr/>
                    <a:lstStyle/>
                    <a:p>
                      <a:pPr algn="ctr"/>
                      <a:endParaRPr lang="fr-FR" sz="1900" dirty="0">
                        <a:effectLst/>
                        <a:latin typeface="Calibri" panose="020F0502020204030204" pitchFamily="34" charset="0"/>
                        <a:cs typeface="Arial" panose="020B0604020202020204" pitchFamily="34" charset="0"/>
                      </a:endParaRPr>
                    </a:p>
                  </a:txBody>
                  <a:tcPr marL="124128" marR="124128" marT="0" marB="0" anchor="b">
                    <a:noFill/>
                  </a:tcPr>
                </a:tc>
                <a:tc>
                  <a:txBody>
                    <a:bodyPr/>
                    <a:lstStyle/>
                    <a:p>
                      <a:pPr indent="71755" algn="ctr">
                        <a:lnSpc>
                          <a:spcPts val="1600"/>
                        </a:lnSpc>
                        <a:spcAft>
                          <a:spcPts val="600"/>
                        </a:spcAft>
                      </a:pPr>
                      <a:r>
                        <a:rPr lang="fr-FR" sz="2200" dirty="0">
                          <a:effectLst/>
                        </a:rPr>
                        <a:t>N(t)</a:t>
                      </a:r>
                      <a:endParaRPr lang="fr-FR" sz="2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124128" marR="124128" marT="0" marB="0" anchor="b"/>
                </a:tc>
                <a:tc>
                  <a:txBody>
                    <a:bodyPr/>
                    <a:lstStyle/>
                    <a:p>
                      <a:pPr indent="71755" algn="ctr">
                        <a:lnSpc>
                          <a:spcPts val="1600"/>
                        </a:lnSpc>
                        <a:spcAft>
                          <a:spcPts val="600"/>
                        </a:spcAft>
                      </a:pPr>
                      <a:r>
                        <a:rPr lang="fr-FR" sz="2200">
                          <a:effectLst/>
                        </a:rPr>
                        <a:t>M(t,m)</a:t>
                      </a:r>
                      <a:endParaRPr lang="fr-FR" sz="2200">
                        <a:effectLst/>
                        <a:latin typeface="Times New Roman" panose="02020603050405020304" pitchFamily="18" charset="0"/>
                        <a:ea typeface="Times New Roman" panose="02020603050405020304" pitchFamily="18" charset="0"/>
                        <a:cs typeface="Arial" panose="020B0604020202020204" pitchFamily="34" charset="0"/>
                      </a:endParaRPr>
                    </a:p>
                  </a:txBody>
                  <a:tcPr marL="124128" marR="124128" marT="0" marB="0" anchor="b"/>
                </a:tc>
                <a:extLst>
                  <a:ext uri="{0D108BD9-81ED-4DB2-BD59-A6C34878D82A}">
                    <a16:rowId xmlns:a16="http://schemas.microsoft.com/office/drawing/2014/main" val="1427190709"/>
                  </a:ext>
                </a:extLst>
              </a:tr>
              <a:tr h="346982">
                <a:tc>
                  <a:txBody>
                    <a:bodyPr/>
                    <a:lstStyle/>
                    <a:p>
                      <a:pPr indent="71755" algn="ctr">
                        <a:lnSpc>
                          <a:spcPts val="1600"/>
                        </a:lnSpc>
                        <a:spcAft>
                          <a:spcPts val="600"/>
                        </a:spcAft>
                      </a:pPr>
                      <a:r>
                        <a:rPr lang="fr-FR" sz="2200" dirty="0">
                          <a:effectLst/>
                        </a:rPr>
                        <a:t>Combinaison A</a:t>
                      </a:r>
                      <a:r>
                        <a:rPr lang="fr-FR" sz="2200" baseline="-25000" dirty="0">
                          <a:effectLst/>
                        </a:rPr>
                        <a:t>1</a:t>
                      </a:r>
                      <a:endParaRPr lang="fr-FR" sz="2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124128" marR="124128" marT="0" marB="0" anchor="b"/>
                </a:tc>
                <a:tc>
                  <a:txBody>
                    <a:bodyPr/>
                    <a:lstStyle/>
                    <a:p>
                      <a:pPr indent="71755" algn="ctr">
                        <a:lnSpc>
                          <a:spcPts val="1600"/>
                        </a:lnSpc>
                        <a:spcAft>
                          <a:spcPts val="600"/>
                        </a:spcAft>
                      </a:pPr>
                      <a:r>
                        <a:rPr lang="fr-FR" sz="2000">
                          <a:effectLst/>
                        </a:rPr>
                        <a:t>1047,1</a:t>
                      </a:r>
                      <a:endParaRPr lang="fr-FR" sz="2200">
                        <a:effectLst/>
                        <a:latin typeface="Times New Roman" panose="02020603050405020304" pitchFamily="18" charset="0"/>
                        <a:ea typeface="Times New Roman" panose="02020603050405020304" pitchFamily="18" charset="0"/>
                        <a:cs typeface="Arial" panose="020B0604020202020204" pitchFamily="34" charset="0"/>
                      </a:endParaRPr>
                    </a:p>
                  </a:txBody>
                  <a:tcPr marL="124128" marR="124128" marT="0" marB="0" anchor="b"/>
                </a:tc>
                <a:tc>
                  <a:txBody>
                    <a:bodyPr/>
                    <a:lstStyle/>
                    <a:p>
                      <a:pPr indent="71755" algn="ctr">
                        <a:lnSpc>
                          <a:spcPts val="1600"/>
                        </a:lnSpc>
                        <a:spcAft>
                          <a:spcPts val="600"/>
                        </a:spcAft>
                      </a:pPr>
                      <a:r>
                        <a:rPr lang="fr-FR" sz="2000" dirty="0">
                          <a:effectLst/>
                        </a:rPr>
                        <a:t>3127,9</a:t>
                      </a:r>
                      <a:endParaRPr lang="fr-FR" sz="2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124128" marR="124128" marT="0" marB="0" anchor="b"/>
                </a:tc>
                <a:extLst>
                  <a:ext uri="{0D108BD9-81ED-4DB2-BD59-A6C34878D82A}">
                    <a16:rowId xmlns:a16="http://schemas.microsoft.com/office/drawing/2014/main" val="1856518507"/>
                  </a:ext>
                </a:extLst>
              </a:tr>
              <a:tr h="346982">
                <a:tc>
                  <a:txBody>
                    <a:bodyPr/>
                    <a:lstStyle/>
                    <a:p>
                      <a:pPr indent="71755" algn="ctr">
                        <a:lnSpc>
                          <a:spcPts val="1600"/>
                        </a:lnSpc>
                        <a:spcAft>
                          <a:spcPts val="600"/>
                        </a:spcAft>
                      </a:pPr>
                      <a:r>
                        <a:rPr lang="fr-FR" sz="2200">
                          <a:effectLst/>
                        </a:rPr>
                        <a:t>Combinaison A</a:t>
                      </a:r>
                      <a:r>
                        <a:rPr lang="fr-FR" sz="2200" baseline="-25000">
                          <a:effectLst/>
                        </a:rPr>
                        <a:t>2</a:t>
                      </a:r>
                      <a:endParaRPr lang="fr-FR" sz="2200">
                        <a:effectLst/>
                        <a:latin typeface="Times New Roman" panose="02020603050405020304" pitchFamily="18" charset="0"/>
                        <a:ea typeface="Times New Roman" panose="02020603050405020304" pitchFamily="18" charset="0"/>
                        <a:cs typeface="Arial" panose="020B0604020202020204" pitchFamily="34" charset="0"/>
                      </a:endParaRPr>
                    </a:p>
                  </a:txBody>
                  <a:tcPr marL="124128" marR="124128" marT="0" marB="0" anchor="b"/>
                </a:tc>
                <a:tc>
                  <a:txBody>
                    <a:bodyPr/>
                    <a:lstStyle/>
                    <a:p>
                      <a:pPr indent="71755" algn="ctr">
                        <a:lnSpc>
                          <a:spcPts val="1600"/>
                        </a:lnSpc>
                        <a:spcAft>
                          <a:spcPts val="600"/>
                        </a:spcAft>
                      </a:pPr>
                      <a:r>
                        <a:rPr lang="fr-FR" sz="2000">
                          <a:effectLst/>
                        </a:rPr>
                        <a:t>831,5</a:t>
                      </a:r>
                      <a:endParaRPr lang="fr-FR" sz="2200">
                        <a:effectLst/>
                        <a:latin typeface="Times New Roman" panose="02020603050405020304" pitchFamily="18" charset="0"/>
                        <a:ea typeface="Times New Roman" panose="02020603050405020304" pitchFamily="18" charset="0"/>
                        <a:cs typeface="Arial" panose="020B0604020202020204" pitchFamily="34" charset="0"/>
                      </a:endParaRPr>
                    </a:p>
                  </a:txBody>
                  <a:tcPr marL="124128" marR="124128" marT="0" marB="0" anchor="b"/>
                </a:tc>
                <a:tc>
                  <a:txBody>
                    <a:bodyPr/>
                    <a:lstStyle/>
                    <a:p>
                      <a:pPr indent="71755" algn="ctr">
                        <a:lnSpc>
                          <a:spcPts val="1600"/>
                        </a:lnSpc>
                        <a:spcAft>
                          <a:spcPts val="600"/>
                        </a:spcAft>
                      </a:pPr>
                      <a:r>
                        <a:rPr lang="fr-FR" sz="2000">
                          <a:effectLst/>
                        </a:rPr>
                        <a:t>2202,8</a:t>
                      </a:r>
                      <a:endParaRPr lang="fr-FR" sz="2200">
                        <a:effectLst/>
                        <a:latin typeface="Times New Roman" panose="02020603050405020304" pitchFamily="18" charset="0"/>
                        <a:ea typeface="Times New Roman" panose="02020603050405020304" pitchFamily="18" charset="0"/>
                        <a:cs typeface="Arial" panose="020B0604020202020204" pitchFamily="34" charset="0"/>
                      </a:endParaRPr>
                    </a:p>
                  </a:txBody>
                  <a:tcPr marL="124128" marR="124128" marT="0" marB="0" anchor="b"/>
                </a:tc>
                <a:extLst>
                  <a:ext uri="{0D108BD9-81ED-4DB2-BD59-A6C34878D82A}">
                    <a16:rowId xmlns:a16="http://schemas.microsoft.com/office/drawing/2014/main" val="2203413246"/>
                  </a:ext>
                </a:extLst>
              </a:tr>
              <a:tr h="346982">
                <a:tc>
                  <a:txBody>
                    <a:bodyPr/>
                    <a:lstStyle/>
                    <a:p>
                      <a:pPr indent="71755" algn="ctr">
                        <a:lnSpc>
                          <a:spcPts val="1600"/>
                        </a:lnSpc>
                        <a:spcAft>
                          <a:spcPts val="600"/>
                        </a:spcAft>
                      </a:pPr>
                      <a:r>
                        <a:rPr lang="fr-FR" sz="2200">
                          <a:effectLst/>
                        </a:rPr>
                        <a:t>Combinaison B</a:t>
                      </a:r>
                      <a:endParaRPr lang="fr-FR" sz="2200">
                        <a:effectLst/>
                        <a:latin typeface="Times New Roman" panose="02020603050405020304" pitchFamily="18" charset="0"/>
                        <a:ea typeface="Times New Roman" panose="02020603050405020304" pitchFamily="18" charset="0"/>
                        <a:cs typeface="Arial" panose="020B0604020202020204" pitchFamily="34" charset="0"/>
                      </a:endParaRPr>
                    </a:p>
                  </a:txBody>
                  <a:tcPr marL="124128" marR="124128" marT="0" marB="0" anchor="b"/>
                </a:tc>
                <a:tc>
                  <a:txBody>
                    <a:bodyPr/>
                    <a:lstStyle/>
                    <a:p>
                      <a:pPr indent="71755" algn="ctr">
                        <a:lnSpc>
                          <a:spcPts val="1600"/>
                        </a:lnSpc>
                        <a:spcAft>
                          <a:spcPts val="600"/>
                        </a:spcAft>
                      </a:pPr>
                      <a:r>
                        <a:rPr lang="fr-FR" sz="2000">
                          <a:effectLst/>
                        </a:rPr>
                        <a:t>764,2</a:t>
                      </a:r>
                      <a:endParaRPr lang="fr-FR" sz="2200">
                        <a:effectLst/>
                        <a:latin typeface="Times New Roman" panose="02020603050405020304" pitchFamily="18" charset="0"/>
                        <a:ea typeface="Times New Roman" panose="02020603050405020304" pitchFamily="18" charset="0"/>
                        <a:cs typeface="Arial" panose="020B0604020202020204" pitchFamily="34" charset="0"/>
                      </a:endParaRPr>
                    </a:p>
                  </a:txBody>
                  <a:tcPr marL="124128" marR="124128" marT="0" marB="0" anchor="b"/>
                </a:tc>
                <a:tc>
                  <a:txBody>
                    <a:bodyPr/>
                    <a:lstStyle/>
                    <a:p>
                      <a:pPr indent="71755" algn="ctr">
                        <a:lnSpc>
                          <a:spcPts val="1600"/>
                        </a:lnSpc>
                        <a:spcAft>
                          <a:spcPts val="600"/>
                        </a:spcAft>
                      </a:pPr>
                      <a:r>
                        <a:rPr lang="fr-FR" sz="2000" dirty="0">
                          <a:effectLst/>
                        </a:rPr>
                        <a:t>2690.2</a:t>
                      </a:r>
                      <a:endParaRPr lang="fr-FR" sz="2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124128" marR="124128" marT="0" marB="0" anchor="b"/>
                </a:tc>
                <a:extLst>
                  <a:ext uri="{0D108BD9-81ED-4DB2-BD59-A6C34878D82A}">
                    <a16:rowId xmlns:a16="http://schemas.microsoft.com/office/drawing/2014/main" val="1628445031"/>
                  </a:ext>
                </a:extLst>
              </a:tr>
            </a:tbl>
          </a:graphicData>
        </a:graphic>
      </p:graphicFrame>
      <p:sp>
        <p:nvSpPr>
          <p:cNvPr id="5" name="Rectangle 4">
            <a:extLst>
              <a:ext uri="{FF2B5EF4-FFF2-40B4-BE49-F238E27FC236}">
                <a16:creationId xmlns:a16="http://schemas.microsoft.com/office/drawing/2014/main" id="{B2A390A0-D4D8-4F97-825A-ED7E698B9C09}"/>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7" name="Rectangle 6">
            <a:extLst>
              <a:ext uri="{FF2B5EF4-FFF2-40B4-BE49-F238E27FC236}">
                <a16:creationId xmlns:a16="http://schemas.microsoft.com/office/drawing/2014/main" id="{214F213E-1258-4A55-9AEF-94DCE48C5240}"/>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8" name="Rectangle 7">
            <a:extLst>
              <a:ext uri="{FF2B5EF4-FFF2-40B4-BE49-F238E27FC236}">
                <a16:creationId xmlns:a16="http://schemas.microsoft.com/office/drawing/2014/main" id="{17ADB81E-E277-4EBC-AD0E-08A300AA2143}"/>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9" name="Rectangle 8">
            <a:extLst>
              <a:ext uri="{FF2B5EF4-FFF2-40B4-BE49-F238E27FC236}">
                <a16:creationId xmlns:a16="http://schemas.microsoft.com/office/drawing/2014/main" id="{6DBCB39B-A233-4129-9CF5-F23D245BE823}"/>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10" name="Rectangle 9">
            <a:extLst>
              <a:ext uri="{FF2B5EF4-FFF2-40B4-BE49-F238E27FC236}">
                <a16:creationId xmlns:a16="http://schemas.microsoft.com/office/drawing/2014/main" id="{44538D76-8FDC-42E0-9AAF-96356C206404}"/>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12" name="Rectangle 11">
            <a:extLst>
              <a:ext uri="{FF2B5EF4-FFF2-40B4-BE49-F238E27FC236}">
                <a16:creationId xmlns:a16="http://schemas.microsoft.com/office/drawing/2014/main" id="{A8EC0534-081B-4511-8D57-63F98FF5B50B}"/>
              </a:ext>
            </a:extLst>
          </p:cNvPr>
          <p:cNvSpPr/>
          <p:nvPr/>
        </p:nvSpPr>
        <p:spPr>
          <a:xfrm>
            <a:off x="8623543"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de l’ouvrage en phase de construction</a:t>
            </a:r>
          </a:p>
        </p:txBody>
      </p:sp>
      <p:sp>
        <p:nvSpPr>
          <p:cNvPr id="13" name="Rectangle 12">
            <a:extLst>
              <a:ext uri="{FF2B5EF4-FFF2-40B4-BE49-F238E27FC236}">
                <a16:creationId xmlns:a16="http://schemas.microsoft.com/office/drawing/2014/main" id="{4F34AFC3-E5C5-4BFF-850D-65F211B66284}"/>
              </a:ext>
            </a:extLst>
          </p:cNvPr>
          <p:cNvSpPr/>
          <p:nvPr/>
        </p:nvSpPr>
        <p:spPr>
          <a:xfrm>
            <a:off x="10294205"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pic>
        <p:nvPicPr>
          <p:cNvPr id="4" name="Graphique 3" descr="Flèche vers la droite avec un remplissage uni">
            <a:extLst>
              <a:ext uri="{FF2B5EF4-FFF2-40B4-BE49-F238E27FC236}">
                <a16:creationId xmlns:a16="http://schemas.microsoft.com/office/drawing/2014/main" id="{91C6893D-C20D-4DD6-B7B3-AA960AA732E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461331" y="4808360"/>
            <a:ext cx="914400" cy="914400"/>
          </a:xfrm>
          <a:prstGeom prst="rect">
            <a:avLst/>
          </a:prstGeom>
        </p:spPr>
      </p:pic>
      <p:sp>
        <p:nvSpPr>
          <p:cNvPr id="14" name="Rectangle : coins arrondis 13">
            <a:extLst>
              <a:ext uri="{FF2B5EF4-FFF2-40B4-BE49-F238E27FC236}">
                <a16:creationId xmlns:a16="http://schemas.microsoft.com/office/drawing/2014/main" id="{909E7039-7BBE-4564-89A9-FA890A9BC342}"/>
              </a:ext>
            </a:extLst>
          </p:cNvPr>
          <p:cNvSpPr/>
          <p:nvPr/>
        </p:nvSpPr>
        <p:spPr>
          <a:xfrm>
            <a:off x="8884181" y="4859685"/>
            <a:ext cx="2540613" cy="811750"/>
          </a:xfrm>
          <a:prstGeom prst="round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tx2"/>
                </a:solidFill>
                <a:latin typeface="+mj-lt"/>
              </a:rPr>
              <a:t>4 câbles 27T15S</a:t>
            </a:r>
          </a:p>
          <a:p>
            <a:pPr algn="ctr"/>
            <a:r>
              <a:rPr lang="fr-FR" dirty="0">
                <a:solidFill>
                  <a:schemeClr val="tx2"/>
                </a:solidFill>
                <a:latin typeface="+mj-lt"/>
              </a:rPr>
              <a:t>(2 paires)</a:t>
            </a:r>
          </a:p>
        </p:txBody>
      </p:sp>
    </p:spTree>
    <p:extLst>
      <p:ext uri="{BB962C8B-B14F-4D97-AF65-F5344CB8AC3E}">
        <p14:creationId xmlns:p14="http://schemas.microsoft.com/office/powerpoint/2010/main" val="120840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BBFB7FF9-4CF4-4D7A-8BA2-F5C4833806C9}"/>
              </a:ext>
            </a:extLst>
          </p:cNvPr>
          <p:cNvSpPr txBox="1"/>
          <p:nvPr/>
        </p:nvSpPr>
        <p:spPr>
          <a:xfrm>
            <a:off x="3291553" y="1252681"/>
            <a:ext cx="5608893" cy="461665"/>
          </a:xfrm>
          <a:prstGeom prst="rect">
            <a:avLst/>
          </a:prstGeom>
          <a:noFill/>
        </p:spPr>
        <p:txBody>
          <a:bodyPr wrap="square">
            <a:spAutoFit/>
          </a:bodyPr>
          <a:lstStyle/>
          <a:p>
            <a:pPr algn="ctr"/>
            <a:r>
              <a:rPr lang="fr-FR" sz="2400" b="1" dirty="0">
                <a:solidFill>
                  <a:schemeClr val="tx2"/>
                </a:solidFill>
                <a:latin typeface="+mj-lt"/>
                <a:ea typeface="+mj-ea"/>
                <a:cs typeface="+mj-cs"/>
              </a:rPr>
              <a:t>Dimensionnement des cales provisoires</a:t>
            </a:r>
            <a:endParaRPr lang="fr-FR" sz="2400" dirty="0"/>
          </a:p>
        </p:txBody>
      </p:sp>
      <p:sp>
        <p:nvSpPr>
          <p:cNvPr id="21" name="Espace réservé du numéro de diapositive 5">
            <a:extLst>
              <a:ext uri="{FF2B5EF4-FFF2-40B4-BE49-F238E27FC236}">
                <a16:creationId xmlns:a16="http://schemas.microsoft.com/office/drawing/2014/main" id="{8F943D31-2268-4CBC-A7C9-240D15890437}"/>
              </a:ext>
            </a:extLst>
          </p:cNvPr>
          <p:cNvSpPr>
            <a:spLocks noGrp="1"/>
          </p:cNvSpPr>
          <p:nvPr>
            <p:ph type="sldNum" sz="quarter" idx="12"/>
          </p:nvPr>
        </p:nvSpPr>
        <p:spPr>
          <a:xfrm>
            <a:off x="9329530" y="6223828"/>
            <a:ext cx="1706217" cy="365125"/>
          </a:xfrm>
        </p:spPr>
        <p:txBody>
          <a:bodyPr/>
          <a:lstStyle/>
          <a:p>
            <a:fld id="{58F2FCE9-68E9-448D-8B8F-6CFB95690F4A}" type="slidenum">
              <a:rPr lang="fr-FR" sz="2000" smtClean="0"/>
              <a:t>21</a:t>
            </a:fld>
            <a:endParaRPr lang="fr-FR" sz="2000" dirty="0"/>
          </a:p>
        </p:txBody>
      </p:sp>
      <p:graphicFrame>
        <p:nvGraphicFramePr>
          <p:cNvPr id="2" name="Tableau 1">
            <a:extLst>
              <a:ext uri="{FF2B5EF4-FFF2-40B4-BE49-F238E27FC236}">
                <a16:creationId xmlns:a16="http://schemas.microsoft.com/office/drawing/2014/main" id="{DEF4F014-8F18-4388-B9BF-4CD580408426}"/>
              </a:ext>
            </a:extLst>
          </p:cNvPr>
          <p:cNvGraphicFramePr>
            <a:graphicFrameLocks noGrp="1"/>
          </p:cNvGraphicFramePr>
          <p:nvPr>
            <p:extLst>
              <p:ext uri="{D42A27DB-BD31-4B8C-83A1-F6EECF244321}">
                <p14:modId xmlns:p14="http://schemas.microsoft.com/office/powerpoint/2010/main" val="1105168870"/>
              </p:ext>
            </p:extLst>
          </p:nvPr>
        </p:nvGraphicFramePr>
        <p:xfrm>
          <a:off x="587715" y="2614226"/>
          <a:ext cx="11016568" cy="1629548"/>
        </p:xfrm>
        <a:graphic>
          <a:graphicData uri="http://schemas.openxmlformats.org/drawingml/2006/table">
            <a:tbl>
              <a:tblPr firstRow="1" firstCol="1" bandRow="1">
                <a:tableStyleId>{5C22544A-7EE6-4342-B048-85BDC9FD1C3A}</a:tableStyleId>
              </a:tblPr>
              <a:tblGrid>
                <a:gridCol w="2754142">
                  <a:extLst>
                    <a:ext uri="{9D8B030D-6E8A-4147-A177-3AD203B41FA5}">
                      <a16:colId xmlns:a16="http://schemas.microsoft.com/office/drawing/2014/main" val="1446866969"/>
                    </a:ext>
                  </a:extLst>
                </a:gridCol>
                <a:gridCol w="2754142">
                  <a:extLst>
                    <a:ext uri="{9D8B030D-6E8A-4147-A177-3AD203B41FA5}">
                      <a16:colId xmlns:a16="http://schemas.microsoft.com/office/drawing/2014/main" val="1251449387"/>
                    </a:ext>
                  </a:extLst>
                </a:gridCol>
                <a:gridCol w="2754142">
                  <a:extLst>
                    <a:ext uri="{9D8B030D-6E8A-4147-A177-3AD203B41FA5}">
                      <a16:colId xmlns:a16="http://schemas.microsoft.com/office/drawing/2014/main" val="3318416182"/>
                    </a:ext>
                  </a:extLst>
                </a:gridCol>
                <a:gridCol w="2754142">
                  <a:extLst>
                    <a:ext uri="{9D8B030D-6E8A-4147-A177-3AD203B41FA5}">
                      <a16:colId xmlns:a16="http://schemas.microsoft.com/office/drawing/2014/main" val="3619142460"/>
                    </a:ext>
                  </a:extLst>
                </a:gridCol>
              </a:tblGrid>
              <a:tr h="407387">
                <a:tc>
                  <a:txBody>
                    <a:bodyPr/>
                    <a:lstStyle/>
                    <a:p>
                      <a:pPr indent="71755" algn="ctr">
                        <a:lnSpc>
                          <a:spcPts val="1600"/>
                        </a:lnSpc>
                        <a:spcAft>
                          <a:spcPts val="600"/>
                        </a:spcAft>
                      </a:pPr>
                      <a:r>
                        <a:rPr lang="fr-FR" sz="2600" dirty="0">
                          <a:effectLst/>
                        </a:rPr>
                        <a:t>Combinaison</a:t>
                      </a:r>
                      <a:endParaRPr lang="fr-FR" sz="2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145736" marR="145736" marT="0" marB="0" anchor="b"/>
                </a:tc>
                <a:tc>
                  <a:txBody>
                    <a:bodyPr/>
                    <a:lstStyle/>
                    <a:p>
                      <a:pPr indent="71755" algn="ctr">
                        <a:lnSpc>
                          <a:spcPts val="1600"/>
                        </a:lnSpc>
                        <a:spcAft>
                          <a:spcPts val="600"/>
                        </a:spcAft>
                      </a:pPr>
                      <a:r>
                        <a:rPr lang="fr-FR" sz="2600">
                          <a:effectLst/>
                        </a:rPr>
                        <a:t>R</a:t>
                      </a:r>
                      <a:r>
                        <a:rPr lang="fr-FR" sz="2600" baseline="-25000">
                          <a:effectLst/>
                        </a:rPr>
                        <a:t>b </a:t>
                      </a:r>
                      <a:r>
                        <a:rPr lang="fr-FR" sz="2600">
                          <a:effectLst/>
                        </a:rPr>
                        <a:t>(t)</a:t>
                      </a:r>
                      <a:endParaRPr lang="fr-FR" sz="2600">
                        <a:effectLst/>
                        <a:latin typeface="Times New Roman" panose="02020603050405020304" pitchFamily="18" charset="0"/>
                        <a:ea typeface="Times New Roman" panose="02020603050405020304" pitchFamily="18" charset="0"/>
                        <a:cs typeface="Arial" panose="020B0604020202020204" pitchFamily="34" charset="0"/>
                      </a:endParaRPr>
                    </a:p>
                  </a:txBody>
                  <a:tcPr marL="145736" marR="145736" marT="0" marB="0" anchor="b"/>
                </a:tc>
                <a:tc>
                  <a:txBody>
                    <a:bodyPr/>
                    <a:lstStyle/>
                    <a:p>
                      <a:pPr indent="-6350" algn="ctr">
                        <a:lnSpc>
                          <a:spcPts val="1600"/>
                        </a:lnSpc>
                        <a:spcAft>
                          <a:spcPts val="600"/>
                        </a:spcAft>
                      </a:pPr>
                      <a:r>
                        <a:rPr lang="fr-FR" sz="2600">
                          <a:effectLst/>
                        </a:rPr>
                        <a:t>Surface (m</a:t>
                      </a:r>
                      <a:r>
                        <a:rPr lang="fr-FR" sz="2600" baseline="30000">
                          <a:effectLst/>
                        </a:rPr>
                        <a:t>2</a:t>
                      </a:r>
                      <a:r>
                        <a:rPr lang="fr-FR" sz="2600">
                          <a:effectLst/>
                        </a:rPr>
                        <a:t>)</a:t>
                      </a:r>
                      <a:endParaRPr lang="fr-FR" sz="2600">
                        <a:effectLst/>
                        <a:latin typeface="Times New Roman" panose="02020603050405020304" pitchFamily="18" charset="0"/>
                        <a:ea typeface="Times New Roman" panose="02020603050405020304" pitchFamily="18" charset="0"/>
                        <a:cs typeface="Arial" panose="020B0604020202020204" pitchFamily="34" charset="0"/>
                      </a:endParaRPr>
                    </a:p>
                  </a:txBody>
                  <a:tcPr marL="145736" marR="145736" marT="0" marB="0" anchor="b"/>
                </a:tc>
                <a:tc>
                  <a:txBody>
                    <a:bodyPr/>
                    <a:lstStyle/>
                    <a:p>
                      <a:pPr indent="71755" algn="ctr">
                        <a:lnSpc>
                          <a:spcPts val="1600"/>
                        </a:lnSpc>
                        <a:spcAft>
                          <a:spcPts val="600"/>
                        </a:spcAft>
                      </a:pPr>
                      <a:r>
                        <a:rPr lang="fr-FR" sz="2600">
                          <a:effectLst/>
                        </a:rPr>
                        <a:t>(a,b) (m,m)</a:t>
                      </a:r>
                      <a:endParaRPr lang="fr-FR" sz="2600">
                        <a:effectLst/>
                        <a:latin typeface="Times New Roman" panose="02020603050405020304" pitchFamily="18" charset="0"/>
                        <a:ea typeface="Times New Roman" panose="02020603050405020304" pitchFamily="18" charset="0"/>
                        <a:cs typeface="Arial" panose="020B0604020202020204" pitchFamily="34" charset="0"/>
                      </a:endParaRPr>
                    </a:p>
                  </a:txBody>
                  <a:tcPr marL="145736" marR="145736" marT="0" marB="0" anchor="b"/>
                </a:tc>
                <a:extLst>
                  <a:ext uri="{0D108BD9-81ED-4DB2-BD59-A6C34878D82A}">
                    <a16:rowId xmlns:a16="http://schemas.microsoft.com/office/drawing/2014/main" val="2325981388"/>
                  </a:ext>
                </a:extLst>
              </a:tr>
              <a:tr h="407387">
                <a:tc>
                  <a:txBody>
                    <a:bodyPr/>
                    <a:lstStyle/>
                    <a:p>
                      <a:pPr indent="71755" algn="ctr">
                        <a:lnSpc>
                          <a:spcPts val="1600"/>
                        </a:lnSpc>
                        <a:spcAft>
                          <a:spcPts val="600"/>
                        </a:spcAft>
                      </a:pPr>
                      <a:r>
                        <a:rPr lang="fr-FR" sz="2600">
                          <a:effectLst/>
                        </a:rPr>
                        <a:t>Combinaison A</a:t>
                      </a:r>
                      <a:r>
                        <a:rPr lang="fr-FR" sz="2600" baseline="-25000">
                          <a:effectLst/>
                        </a:rPr>
                        <a:t>1</a:t>
                      </a:r>
                      <a:endParaRPr lang="fr-FR" sz="2600">
                        <a:effectLst/>
                        <a:latin typeface="Times New Roman" panose="02020603050405020304" pitchFamily="18" charset="0"/>
                        <a:ea typeface="Times New Roman" panose="02020603050405020304" pitchFamily="18" charset="0"/>
                        <a:cs typeface="Arial" panose="020B0604020202020204" pitchFamily="34" charset="0"/>
                      </a:endParaRPr>
                    </a:p>
                  </a:txBody>
                  <a:tcPr marL="145736" marR="145736" marT="0" marB="0" anchor="b"/>
                </a:tc>
                <a:tc>
                  <a:txBody>
                    <a:bodyPr/>
                    <a:lstStyle/>
                    <a:p>
                      <a:pPr indent="71755" algn="ctr">
                        <a:lnSpc>
                          <a:spcPts val="1600"/>
                        </a:lnSpc>
                        <a:spcAft>
                          <a:spcPts val="600"/>
                        </a:spcAft>
                      </a:pPr>
                      <a:r>
                        <a:rPr lang="fr-FR" sz="2600">
                          <a:effectLst/>
                        </a:rPr>
                        <a:t>2252,7</a:t>
                      </a:r>
                      <a:endParaRPr lang="fr-FR" sz="2600">
                        <a:effectLst/>
                        <a:latin typeface="Times New Roman" panose="02020603050405020304" pitchFamily="18" charset="0"/>
                        <a:ea typeface="Times New Roman" panose="02020603050405020304" pitchFamily="18" charset="0"/>
                        <a:cs typeface="Arial" panose="020B0604020202020204" pitchFamily="34" charset="0"/>
                      </a:endParaRPr>
                    </a:p>
                  </a:txBody>
                  <a:tcPr marL="145736" marR="145736" marT="0" marB="0" anchor="b"/>
                </a:tc>
                <a:tc>
                  <a:txBody>
                    <a:bodyPr/>
                    <a:lstStyle/>
                    <a:p>
                      <a:pPr indent="-6350" algn="ctr">
                        <a:lnSpc>
                          <a:spcPts val="1600"/>
                        </a:lnSpc>
                        <a:spcAft>
                          <a:spcPts val="600"/>
                        </a:spcAft>
                      </a:pPr>
                      <a:r>
                        <a:rPr lang="fr-FR" sz="2600">
                          <a:effectLst/>
                        </a:rPr>
                        <a:t>0,361</a:t>
                      </a:r>
                      <a:endParaRPr lang="fr-FR" sz="2600">
                        <a:effectLst/>
                        <a:latin typeface="Times New Roman" panose="02020603050405020304" pitchFamily="18" charset="0"/>
                        <a:ea typeface="Times New Roman" panose="02020603050405020304" pitchFamily="18" charset="0"/>
                        <a:cs typeface="Arial" panose="020B0604020202020204" pitchFamily="34" charset="0"/>
                      </a:endParaRPr>
                    </a:p>
                  </a:txBody>
                  <a:tcPr marL="145736" marR="145736" marT="0" marB="0" anchor="b"/>
                </a:tc>
                <a:tc>
                  <a:txBody>
                    <a:bodyPr/>
                    <a:lstStyle/>
                    <a:p>
                      <a:pPr indent="71755" algn="ctr">
                        <a:lnSpc>
                          <a:spcPts val="1600"/>
                        </a:lnSpc>
                        <a:spcAft>
                          <a:spcPts val="600"/>
                        </a:spcAft>
                      </a:pPr>
                      <a:r>
                        <a:rPr lang="fr-FR" sz="2600">
                          <a:effectLst/>
                        </a:rPr>
                        <a:t>0,7*0,7</a:t>
                      </a:r>
                      <a:endParaRPr lang="fr-FR" sz="2600">
                        <a:effectLst/>
                        <a:latin typeface="Times New Roman" panose="02020603050405020304" pitchFamily="18" charset="0"/>
                        <a:ea typeface="Times New Roman" panose="02020603050405020304" pitchFamily="18" charset="0"/>
                        <a:cs typeface="Arial" panose="020B0604020202020204" pitchFamily="34" charset="0"/>
                      </a:endParaRPr>
                    </a:p>
                  </a:txBody>
                  <a:tcPr marL="145736" marR="145736" marT="0" marB="0" anchor="b"/>
                </a:tc>
                <a:extLst>
                  <a:ext uri="{0D108BD9-81ED-4DB2-BD59-A6C34878D82A}">
                    <a16:rowId xmlns:a16="http://schemas.microsoft.com/office/drawing/2014/main" val="1160341092"/>
                  </a:ext>
                </a:extLst>
              </a:tr>
              <a:tr h="407387">
                <a:tc>
                  <a:txBody>
                    <a:bodyPr/>
                    <a:lstStyle/>
                    <a:p>
                      <a:pPr indent="71755" algn="ctr">
                        <a:lnSpc>
                          <a:spcPts val="1600"/>
                        </a:lnSpc>
                        <a:spcAft>
                          <a:spcPts val="600"/>
                        </a:spcAft>
                      </a:pPr>
                      <a:r>
                        <a:rPr lang="fr-FR" sz="2600">
                          <a:effectLst/>
                        </a:rPr>
                        <a:t>Combinaison A</a:t>
                      </a:r>
                      <a:r>
                        <a:rPr lang="fr-FR" sz="2600" baseline="-25000">
                          <a:effectLst/>
                        </a:rPr>
                        <a:t>2</a:t>
                      </a:r>
                      <a:endParaRPr lang="fr-FR" sz="2600">
                        <a:effectLst/>
                        <a:latin typeface="Times New Roman" panose="02020603050405020304" pitchFamily="18" charset="0"/>
                        <a:ea typeface="Times New Roman" panose="02020603050405020304" pitchFamily="18" charset="0"/>
                        <a:cs typeface="Arial" panose="020B0604020202020204" pitchFamily="34" charset="0"/>
                      </a:endParaRPr>
                    </a:p>
                  </a:txBody>
                  <a:tcPr marL="145736" marR="145736" marT="0" marB="0" anchor="b"/>
                </a:tc>
                <a:tc>
                  <a:txBody>
                    <a:bodyPr/>
                    <a:lstStyle/>
                    <a:p>
                      <a:pPr indent="71755" algn="ctr">
                        <a:lnSpc>
                          <a:spcPts val="1600"/>
                        </a:lnSpc>
                        <a:spcAft>
                          <a:spcPts val="600"/>
                        </a:spcAft>
                      </a:pPr>
                      <a:r>
                        <a:rPr lang="fr-FR" sz="2600">
                          <a:effectLst/>
                        </a:rPr>
                        <a:t>1562,8</a:t>
                      </a:r>
                      <a:endParaRPr lang="fr-FR" sz="2600">
                        <a:effectLst/>
                        <a:latin typeface="Times New Roman" panose="02020603050405020304" pitchFamily="18" charset="0"/>
                        <a:ea typeface="Times New Roman" panose="02020603050405020304" pitchFamily="18" charset="0"/>
                        <a:cs typeface="Arial" panose="020B0604020202020204" pitchFamily="34" charset="0"/>
                      </a:endParaRPr>
                    </a:p>
                  </a:txBody>
                  <a:tcPr marL="145736" marR="145736" marT="0" marB="0" anchor="b"/>
                </a:tc>
                <a:tc>
                  <a:txBody>
                    <a:bodyPr/>
                    <a:lstStyle/>
                    <a:p>
                      <a:pPr indent="-6350" algn="ctr">
                        <a:lnSpc>
                          <a:spcPts val="1600"/>
                        </a:lnSpc>
                        <a:spcAft>
                          <a:spcPts val="600"/>
                        </a:spcAft>
                      </a:pPr>
                      <a:r>
                        <a:rPr lang="fr-FR" sz="2600">
                          <a:effectLst/>
                        </a:rPr>
                        <a:t>0,251</a:t>
                      </a:r>
                      <a:endParaRPr lang="fr-FR" sz="2600">
                        <a:effectLst/>
                        <a:latin typeface="Times New Roman" panose="02020603050405020304" pitchFamily="18" charset="0"/>
                        <a:ea typeface="Times New Roman" panose="02020603050405020304" pitchFamily="18" charset="0"/>
                        <a:cs typeface="Arial" panose="020B0604020202020204" pitchFamily="34" charset="0"/>
                      </a:endParaRPr>
                    </a:p>
                  </a:txBody>
                  <a:tcPr marL="145736" marR="145736" marT="0" marB="0" anchor="b"/>
                </a:tc>
                <a:tc>
                  <a:txBody>
                    <a:bodyPr/>
                    <a:lstStyle/>
                    <a:p>
                      <a:pPr indent="71755" algn="ctr">
                        <a:lnSpc>
                          <a:spcPts val="1600"/>
                        </a:lnSpc>
                        <a:spcAft>
                          <a:spcPts val="600"/>
                        </a:spcAft>
                      </a:pPr>
                      <a:r>
                        <a:rPr lang="fr-FR" sz="2600" dirty="0">
                          <a:effectLst/>
                        </a:rPr>
                        <a:t>0,6*0,6</a:t>
                      </a:r>
                      <a:endParaRPr lang="fr-FR" sz="2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145736" marR="145736" marT="0" marB="0" anchor="b"/>
                </a:tc>
                <a:extLst>
                  <a:ext uri="{0D108BD9-81ED-4DB2-BD59-A6C34878D82A}">
                    <a16:rowId xmlns:a16="http://schemas.microsoft.com/office/drawing/2014/main" val="2072843078"/>
                  </a:ext>
                </a:extLst>
              </a:tr>
              <a:tr h="407387">
                <a:tc>
                  <a:txBody>
                    <a:bodyPr/>
                    <a:lstStyle/>
                    <a:p>
                      <a:pPr indent="71755" algn="ctr">
                        <a:lnSpc>
                          <a:spcPts val="1600"/>
                        </a:lnSpc>
                        <a:spcAft>
                          <a:spcPts val="600"/>
                        </a:spcAft>
                      </a:pPr>
                      <a:r>
                        <a:rPr lang="fr-FR" sz="2600">
                          <a:effectLst/>
                        </a:rPr>
                        <a:t>Combinaison B</a:t>
                      </a:r>
                      <a:endParaRPr lang="fr-FR" sz="2600">
                        <a:effectLst/>
                        <a:latin typeface="Times New Roman" panose="02020603050405020304" pitchFamily="18" charset="0"/>
                        <a:ea typeface="Times New Roman" panose="02020603050405020304" pitchFamily="18" charset="0"/>
                        <a:cs typeface="Arial" panose="020B0604020202020204" pitchFamily="34" charset="0"/>
                      </a:endParaRPr>
                    </a:p>
                  </a:txBody>
                  <a:tcPr marL="145736" marR="145736" marT="0" marB="0" anchor="b"/>
                </a:tc>
                <a:tc>
                  <a:txBody>
                    <a:bodyPr/>
                    <a:lstStyle/>
                    <a:p>
                      <a:pPr indent="71755" algn="ctr">
                        <a:lnSpc>
                          <a:spcPts val="1600"/>
                        </a:lnSpc>
                        <a:spcAft>
                          <a:spcPts val="600"/>
                        </a:spcAft>
                      </a:pPr>
                      <a:r>
                        <a:rPr lang="fr-FR" sz="2600">
                          <a:effectLst/>
                        </a:rPr>
                        <a:t>1386,5</a:t>
                      </a:r>
                      <a:endParaRPr lang="fr-FR" sz="2600">
                        <a:effectLst/>
                        <a:latin typeface="Times New Roman" panose="02020603050405020304" pitchFamily="18" charset="0"/>
                        <a:ea typeface="Times New Roman" panose="02020603050405020304" pitchFamily="18" charset="0"/>
                        <a:cs typeface="Arial" panose="020B0604020202020204" pitchFamily="34" charset="0"/>
                      </a:endParaRPr>
                    </a:p>
                  </a:txBody>
                  <a:tcPr marL="145736" marR="145736" marT="0" marB="0" anchor="b"/>
                </a:tc>
                <a:tc>
                  <a:txBody>
                    <a:bodyPr/>
                    <a:lstStyle/>
                    <a:p>
                      <a:pPr indent="-6350" algn="ctr">
                        <a:lnSpc>
                          <a:spcPts val="1600"/>
                        </a:lnSpc>
                        <a:spcAft>
                          <a:spcPts val="600"/>
                        </a:spcAft>
                      </a:pPr>
                      <a:r>
                        <a:rPr lang="fr-FR" sz="2600">
                          <a:effectLst/>
                        </a:rPr>
                        <a:t>0,290</a:t>
                      </a:r>
                      <a:endParaRPr lang="fr-FR" sz="2600">
                        <a:effectLst/>
                        <a:latin typeface="Times New Roman" panose="02020603050405020304" pitchFamily="18" charset="0"/>
                        <a:ea typeface="Times New Roman" panose="02020603050405020304" pitchFamily="18" charset="0"/>
                        <a:cs typeface="Arial" panose="020B0604020202020204" pitchFamily="34" charset="0"/>
                      </a:endParaRPr>
                    </a:p>
                  </a:txBody>
                  <a:tcPr marL="145736" marR="145736" marT="0" marB="0" anchor="b"/>
                </a:tc>
                <a:tc>
                  <a:txBody>
                    <a:bodyPr/>
                    <a:lstStyle/>
                    <a:p>
                      <a:pPr indent="71755" algn="ctr">
                        <a:lnSpc>
                          <a:spcPts val="1600"/>
                        </a:lnSpc>
                        <a:spcAft>
                          <a:spcPts val="600"/>
                        </a:spcAft>
                      </a:pPr>
                      <a:r>
                        <a:rPr lang="fr-FR" sz="2600" dirty="0">
                          <a:effectLst/>
                        </a:rPr>
                        <a:t>0,6*0,6</a:t>
                      </a:r>
                      <a:endParaRPr lang="fr-FR" sz="2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145736" marR="145736" marT="0" marB="0" anchor="b"/>
                </a:tc>
                <a:extLst>
                  <a:ext uri="{0D108BD9-81ED-4DB2-BD59-A6C34878D82A}">
                    <a16:rowId xmlns:a16="http://schemas.microsoft.com/office/drawing/2014/main" val="4123836405"/>
                  </a:ext>
                </a:extLst>
              </a:tr>
            </a:tbl>
          </a:graphicData>
        </a:graphic>
      </p:graphicFrame>
      <p:sp>
        <p:nvSpPr>
          <p:cNvPr id="18" name="Rectangle 17">
            <a:extLst>
              <a:ext uri="{FF2B5EF4-FFF2-40B4-BE49-F238E27FC236}">
                <a16:creationId xmlns:a16="http://schemas.microsoft.com/office/drawing/2014/main" id="{67CD36FB-5EE6-45D1-9710-EE24DDCBDAC5}"/>
              </a:ext>
            </a:extLst>
          </p:cNvPr>
          <p:cNvSpPr/>
          <p:nvPr/>
        </p:nvSpPr>
        <p:spPr>
          <a:xfrm>
            <a:off x="8868171" y="3022899"/>
            <a:ext cx="2703837" cy="406101"/>
          </a:xfrm>
          <a:prstGeom prst="rect">
            <a:avLst/>
          </a:prstGeom>
          <a:noFill/>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9" name="Rectangle : coins arrondis 18">
                <a:extLst>
                  <a:ext uri="{FF2B5EF4-FFF2-40B4-BE49-F238E27FC236}">
                    <a16:creationId xmlns:a16="http://schemas.microsoft.com/office/drawing/2014/main" id="{2CA81CD6-360A-4B67-B1C9-B1BD3D675151}"/>
                  </a:ext>
                </a:extLst>
              </p:cNvPr>
              <p:cNvSpPr/>
              <p:nvPr/>
            </p:nvSpPr>
            <p:spPr>
              <a:xfrm>
                <a:off x="4764826" y="4660596"/>
                <a:ext cx="2662347" cy="1137776"/>
              </a:xfrm>
              <a:prstGeom prst="round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r>
                        <a:rPr lang="fr-FR" i="1" smtClean="0">
                          <a:solidFill>
                            <a:schemeClr val="tx2"/>
                          </a:solidFill>
                          <a:latin typeface="Cambria Math" panose="02040503050406030204" pitchFamily="18" charset="0"/>
                        </a:rPr>
                        <m:t>𝑆</m:t>
                      </m:r>
                      <m:r>
                        <a:rPr lang="fr-FR" i="1" smtClean="0">
                          <a:solidFill>
                            <a:schemeClr val="tx2"/>
                          </a:solidFill>
                          <a:latin typeface="Cambria Math" panose="02040503050406030204" pitchFamily="18" charset="0"/>
                        </a:rPr>
                        <m:t>=2×</m:t>
                      </m:r>
                      <m:r>
                        <a:rPr lang="fr-FR" i="1" smtClean="0">
                          <a:solidFill>
                            <a:schemeClr val="tx2"/>
                          </a:solidFill>
                          <a:latin typeface="Cambria Math" panose="02040503050406030204" pitchFamily="18" charset="0"/>
                        </a:rPr>
                        <m:t>𝑎</m:t>
                      </m:r>
                      <m:r>
                        <a:rPr lang="fr-FR" i="1" smtClean="0">
                          <a:solidFill>
                            <a:schemeClr val="tx2"/>
                          </a:solidFill>
                          <a:latin typeface="Cambria Math" panose="02040503050406030204" pitchFamily="18" charset="0"/>
                        </a:rPr>
                        <m:t>×</m:t>
                      </m:r>
                      <m:r>
                        <a:rPr lang="fr-FR" i="1" smtClean="0">
                          <a:solidFill>
                            <a:schemeClr val="tx2"/>
                          </a:solidFill>
                          <a:latin typeface="Cambria Math" panose="02040503050406030204" pitchFamily="18" charset="0"/>
                        </a:rPr>
                        <m:t>𝑏</m:t>
                      </m:r>
                      <m:r>
                        <a:rPr lang="fr-FR" i="1" smtClean="0">
                          <a:solidFill>
                            <a:schemeClr val="tx2"/>
                          </a:solidFill>
                          <a:latin typeface="Cambria Math" panose="02040503050406030204" pitchFamily="18" charset="0"/>
                        </a:rPr>
                        <m:t>=</m:t>
                      </m:r>
                      <m:f>
                        <m:fPr>
                          <m:ctrlPr>
                            <a:rPr lang="fr-FR" i="1">
                              <a:solidFill>
                                <a:schemeClr val="tx2"/>
                              </a:solidFill>
                              <a:latin typeface="Cambria Math" panose="02040503050406030204" pitchFamily="18" charset="0"/>
                            </a:rPr>
                          </m:ctrlPr>
                        </m:fPr>
                        <m:num>
                          <m:sSub>
                            <m:sSubPr>
                              <m:ctrlPr>
                                <a:rPr lang="fr-FR" i="1">
                                  <a:solidFill>
                                    <a:schemeClr val="tx2"/>
                                  </a:solidFill>
                                  <a:latin typeface="Cambria Math" panose="02040503050406030204" pitchFamily="18" charset="0"/>
                                </a:rPr>
                              </m:ctrlPr>
                            </m:sSubPr>
                            <m:e>
                              <m:r>
                                <a:rPr lang="fr-FR" i="1">
                                  <a:solidFill>
                                    <a:schemeClr val="tx2"/>
                                  </a:solidFill>
                                  <a:latin typeface="Cambria Math" panose="02040503050406030204" pitchFamily="18" charset="0"/>
                                </a:rPr>
                                <m:t>𝑅</m:t>
                              </m:r>
                            </m:e>
                            <m:sub>
                              <m:r>
                                <a:rPr lang="fr-FR" i="1">
                                  <a:solidFill>
                                    <a:schemeClr val="tx2"/>
                                  </a:solidFill>
                                  <a:latin typeface="Cambria Math" panose="02040503050406030204" pitchFamily="18" charset="0"/>
                                </a:rPr>
                                <m:t>𝑏</m:t>
                              </m:r>
                            </m:sub>
                          </m:sSub>
                        </m:num>
                        <m:den>
                          <m:sSub>
                            <m:sSubPr>
                              <m:ctrlPr>
                                <a:rPr lang="fr-FR" i="1">
                                  <a:solidFill>
                                    <a:schemeClr val="tx2"/>
                                  </a:solidFill>
                                  <a:latin typeface="Cambria Math" panose="02040503050406030204" pitchFamily="18" charset="0"/>
                                </a:rPr>
                              </m:ctrlPr>
                            </m:sSubPr>
                            <m:e>
                              <m:r>
                                <a:rPr lang="fr-FR" i="1">
                                  <a:solidFill>
                                    <a:schemeClr val="tx2"/>
                                  </a:solidFill>
                                  <a:latin typeface="Cambria Math" panose="02040503050406030204" pitchFamily="18" charset="0"/>
                                </a:rPr>
                                <m:t>𝑓</m:t>
                              </m:r>
                            </m:e>
                            <m:sub>
                              <m:r>
                                <a:rPr lang="fr-FR" i="1">
                                  <a:solidFill>
                                    <a:schemeClr val="tx2"/>
                                  </a:solidFill>
                                  <a:latin typeface="Cambria Math" panose="02040503050406030204" pitchFamily="18" charset="0"/>
                                </a:rPr>
                                <m:t>𝑏𝑢</m:t>
                              </m:r>
                            </m:sub>
                          </m:sSub>
                        </m:den>
                      </m:f>
                    </m:oMath>
                  </m:oMathPara>
                </a14:m>
                <a:endParaRPr lang="fr-FR" dirty="0">
                  <a:solidFill>
                    <a:schemeClr val="tx2"/>
                  </a:solidFill>
                </a:endParaRPr>
              </a:p>
            </p:txBody>
          </p:sp>
        </mc:Choice>
        <mc:Fallback xmlns="">
          <p:sp>
            <p:nvSpPr>
              <p:cNvPr id="19" name="Rectangle : coins arrondis 18">
                <a:extLst>
                  <a:ext uri="{FF2B5EF4-FFF2-40B4-BE49-F238E27FC236}">
                    <a16:creationId xmlns:a16="http://schemas.microsoft.com/office/drawing/2014/main" id="{2CA81CD6-360A-4B67-B1C9-B1BD3D675151}"/>
                  </a:ext>
                </a:extLst>
              </p:cNvPr>
              <p:cNvSpPr>
                <a:spLocks noRot="1" noChangeAspect="1" noMove="1" noResize="1" noEditPoints="1" noAdjustHandles="1" noChangeArrowheads="1" noChangeShapeType="1" noTextEdit="1"/>
              </p:cNvSpPr>
              <p:nvPr/>
            </p:nvSpPr>
            <p:spPr>
              <a:xfrm>
                <a:off x="4764826" y="4660596"/>
                <a:ext cx="2662347" cy="1137776"/>
              </a:xfrm>
              <a:prstGeom prst="roundRect">
                <a:avLst/>
              </a:prstGeom>
              <a:blipFill>
                <a:blip r:embed="rId3"/>
                <a:stretch>
                  <a:fillRect/>
                </a:stretch>
              </a:blipFill>
              <a:ln w="38100">
                <a:solidFill>
                  <a:schemeClr val="tx2"/>
                </a:solidFill>
              </a:ln>
            </p:spPr>
            <p:txBody>
              <a:bodyPr/>
              <a:lstStyle/>
              <a:p>
                <a:r>
                  <a:rPr lang="fr-FR">
                    <a:noFill/>
                  </a:rPr>
                  <a:t> </a:t>
                </a:r>
              </a:p>
            </p:txBody>
          </p:sp>
        </mc:Fallback>
      </mc:AlternateContent>
      <p:sp>
        <p:nvSpPr>
          <p:cNvPr id="7" name="Rectangle 6">
            <a:extLst>
              <a:ext uri="{FF2B5EF4-FFF2-40B4-BE49-F238E27FC236}">
                <a16:creationId xmlns:a16="http://schemas.microsoft.com/office/drawing/2014/main" id="{7B0C50AE-E5C8-40F5-830F-84AD31DFB267}"/>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8" name="Rectangle 7">
            <a:extLst>
              <a:ext uri="{FF2B5EF4-FFF2-40B4-BE49-F238E27FC236}">
                <a16:creationId xmlns:a16="http://schemas.microsoft.com/office/drawing/2014/main" id="{4B992979-22EF-4C8D-9B55-0527BA233206}"/>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9" name="Rectangle 8">
            <a:extLst>
              <a:ext uri="{FF2B5EF4-FFF2-40B4-BE49-F238E27FC236}">
                <a16:creationId xmlns:a16="http://schemas.microsoft.com/office/drawing/2014/main" id="{85FBD9C9-5FDF-448C-A2FB-7EA91FDD7C8A}"/>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10" name="Rectangle 9">
            <a:extLst>
              <a:ext uri="{FF2B5EF4-FFF2-40B4-BE49-F238E27FC236}">
                <a16:creationId xmlns:a16="http://schemas.microsoft.com/office/drawing/2014/main" id="{2E7A6195-50CA-4823-8CC6-A941C4F0151F}"/>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11" name="Rectangle 10">
            <a:extLst>
              <a:ext uri="{FF2B5EF4-FFF2-40B4-BE49-F238E27FC236}">
                <a16:creationId xmlns:a16="http://schemas.microsoft.com/office/drawing/2014/main" id="{705901DB-4DB8-4B95-9F92-90BB4BEF6BF1}"/>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12" name="Rectangle 11">
            <a:extLst>
              <a:ext uri="{FF2B5EF4-FFF2-40B4-BE49-F238E27FC236}">
                <a16:creationId xmlns:a16="http://schemas.microsoft.com/office/drawing/2014/main" id="{DF221735-73EC-4295-8D6B-3D861DD4A54B}"/>
              </a:ext>
            </a:extLst>
          </p:cNvPr>
          <p:cNvSpPr/>
          <p:nvPr/>
        </p:nvSpPr>
        <p:spPr>
          <a:xfrm>
            <a:off x="8623543"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de l’ouvrage en phase de construction</a:t>
            </a:r>
          </a:p>
        </p:txBody>
      </p:sp>
      <p:sp>
        <p:nvSpPr>
          <p:cNvPr id="13" name="Rectangle 12">
            <a:extLst>
              <a:ext uri="{FF2B5EF4-FFF2-40B4-BE49-F238E27FC236}">
                <a16:creationId xmlns:a16="http://schemas.microsoft.com/office/drawing/2014/main" id="{D18DCEE6-AE3D-42AC-94A2-10D138B8EB12}"/>
              </a:ext>
            </a:extLst>
          </p:cNvPr>
          <p:cNvSpPr/>
          <p:nvPr/>
        </p:nvSpPr>
        <p:spPr>
          <a:xfrm>
            <a:off x="10294205"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spTree>
    <p:extLst>
      <p:ext uri="{BB962C8B-B14F-4D97-AF65-F5344CB8AC3E}">
        <p14:creationId xmlns:p14="http://schemas.microsoft.com/office/powerpoint/2010/main" val="48345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22</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DIMENSIONNEMENT DE LA PRÉCONTRAINTE INTÉRIEURE D’ÉCLISSAGE</a:t>
            </a:r>
          </a:p>
        </p:txBody>
      </p:sp>
      <p:sp>
        <p:nvSpPr>
          <p:cNvPr id="4" name="ZoneTexte 3">
            <a:extLst>
              <a:ext uri="{FF2B5EF4-FFF2-40B4-BE49-F238E27FC236}">
                <a16:creationId xmlns:a16="http://schemas.microsoft.com/office/drawing/2014/main" id="{B952AD05-0A85-4EDC-88EC-45D83ED154CC}"/>
              </a:ext>
            </a:extLst>
          </p:cNvPr>
          <p:cNvSpPr txBox="1"/>
          <p:nvPr/>
        </p:nvSpPr>
        <p:spPr>
          <a:xfrm>
            <a:off x="3704789" y="1252681"/>
            <a:ext cx="4763949" cy="461665"/>
          </a:xfrm>
          <a:prstGeom prst="rect">
            <a:avLst/>
          </a:prstGeom>
          <a:noFill/>
        </p:spPr>
        <p:txBody>
          <a:bodyPr wrap="square">
            <a:spAutoFit/>
          </a:bodyPr>
          <a:lstStyle/>
          <a:p>
            <a:pPr algn="ctr"/>
            <a:r>
              <a:rPr lang="fr-FR" sz="2400" b="1" dirty="0">
                <a:solidFill>
                  <a:schemeClr val="tx2"/>
                </a:solidFill>
                <a:latin typeface="+mj-lt"/>
                <a:ea typeface="+mj-ea"/>
                <a:cs typeface="+mj-cs"/>
              </a:rPr>
              <a:t>Clavage C0-P1 et P2-C3</a:t>
            </a:r>
            <a:endParaRPr lang="fr-FR" sz="2400" dirty="0"/>
          </a:p>
        </p:txBody>
      </p:sp>
      <p:graphicFrame>
        <p:nvGraphicFramePr>
          <p:cNvPr id="5" name="Diagramme 4">
            <a:extLst>
              <a:ext uri="{FF2B5EF4-FFF2-40B4-BE49-F238E27FC236}">
                <a16:creationId xmlns:a16="http://schemas.microsoft.com/office/drawing/2014/main" id="{5E1261EF-D30B-42D7-962C-FF954BA8EF21}"/>
              </a:ext>
            </a:extLst>
          </p:cNvPr>
          <p:cNvGraphicFramePr/>
          <p:nvPr>
            <p:extLst>
              <p:ext uri="{D42A27DB-BD31-4B8C-83A1-F6EECF244321}">
                <p14:modId xmlns:p14="http://schemas.microsoft.com/office/powerpoint/2010/main" val="4247004086"/>
              </p:ext>
            </p:extLst>
          </p:nvPr>
        </p:nvGraphicFramePr>
        <p:xfrm>
          <a:off x="1055822" y="2146928"/>
          <a:ext cx="3704723" cy="364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Rectangle 19">
            <a:extLst>
              <a:ext uri="{FF2B5EF4-FFF2-40B4-BE49-F238E27FC236}">
                <a16:creationId xmlns:a16="http://schemas.microsoft.com/office/drawing/2014/main" id="{22992B0D-202B-4747-B7B6-58FC6C183DBF}"/>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21" name="Rectangle 20">
            <a:extLst>
              <a:ext uri="{FF2B5EF4-FFF2-40B4-BE49-F238E27FC236}">
                <a16:creationId xmlns:a16="http://schemas.microsoft.com/office/drawing/2014/main" id="{5947AAD4-69D9-4F83-ACD2-956EAD54E7F4}"/>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22" name="Rectangle 21">
            <a:extLst>
              <a:ext uri="{FF2B5EF4-FFF2-40B4-BE49-F238E27FC236}">
                <a16:creationId xmlns:a16="http://schemas.microsoft.com/office/drawing/2014/main" id="{443D3867-8AFC-49DC-8342-368B89A31487}"/>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23" name="Rectangle 22">
            <a:extLst>
              <a:ext uri="{FF2B5EF4-FFF2-40B4-BE49-F238E27FC236}">
                <a16:creationId xmlns:a16="http://schemas.microsoft.com/office/drawing/2014/main" id="{9403D8DC-6CE8-49A8-8B56-F02A7E2AD3E5}"/>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24" name="Rectangle 23">
            <a:extLst>
              <a:ext uri="{FF2B5EF4-FFF2-40B4-BE49-F238E27FC236}">
                <a16:creationId xmlns:a16="http://schemas.microsoft.com/office/drawing/2014/main" id="{3A7D3A23-BB7F-4243-A851-6F4299E13A97}"/>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25" name="Rectangle 24">
            <a:extLst>
              <a:ext uri="{FF2B5EF4-FFF2-40B4-BE49-F238E27FC236}">
                <a16:creationId xmlns:a16="http://schemas.microsoft.com/office/drawing/2014/main" id="{665E3E81-A1C6-4A05-BAA9-DFA7E0E16126}"/>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26" name="Rectangle 25">
            <a:extLst>
              <a:ext uri="{FF2B5EF4-FFF2-40B4-BE49-F238E27FC236}">
                <a16:creationId xmlns:a16="http://schemas.microsoft.com/office/drawing/2014/main" id="{F6F4191E-83F3-4C30-9EC9-5812DE0A6AB1}"/>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15" name="Rectangle 14">
            <a:extLst>
              <a:ext uri="{FF2B5EF4-FFF2-40B4-BE49-F238E27FC236}">
                <a16:creationId xmlns:a16="http://schemas.microsoft.com/office/drawing/2014/main" id="{5EAFFCA2-B924-40A6-A1A9-3B27D02F1B2A}"/>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16" name="Rectangle 15">
            <a:extLst>
              <a:ext uri="{FF2B5EF4-FFF2-40B4-BE49-F238E27FC236}">
                <a16:creationId xmlns:a16="http://schemas.microsoft.com/office/drawing/2014/main" id="{E22CFEB3-BCC9-4A22-8999-CEBFAE97BF79}"/>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17" name="Rectangle 16">
            <a:extLst>
              <a:ext uri="{FF2B5EF4-FFF2-40B4-BE49-F238E27FC236}">
                <a16:creationId xmlns:a16="http://schemas.microsoft.com/office/drawing/2014/main" id="{24B95ED3-940B-4C87-9C81-DD3C806D2DBF}"/>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18" name="Rectangle 17">
            <a:extLst>
              <a:ext uri="{FF2B5EF4-FFF2-40B4-BE49-F238E27FC236}">
                <a16:creationId xmlns:a16="http://schemas.microsoft.com/office/drawing/2014/main" id="{B20E7CD1-86D2-4DB4-BE46-907A1E581EDE}"/>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19" name="Rectangle 18">
            <a:extLst>
              <a:ext uri="{FF2B5EF4-FFF2-40B4-BE49-F238E27FC236}">
                <a16:creationId xmlns:a16="http://schemas.microsoft.com/office/drawing/2014/main" id="{99871DF4-BEE1-4E2E-9816-F6E26B411481}"/>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28" name="Rectangle 27">
            <a:extLst>
              <a:ext uri="{FF2B5EF4-FFF2-40B4-BE49-F238E27FC236}">
                <a16:creationId xmlns:a16="http://schemas.microsoft.com/office/drawing/2014/main" id="{C464156E-A182-477C-95DC-4553E5B12DBD}"/>
              </a:ext>
            </a:extLst>
          </p:cNvPr>
          <p:cNvSpPr/>
          <p:nvPr/>
        </p:nvSpPr>
        <p:spPr>
          <a:xfrm>
            <a:off x="8623543"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de l’ouvrage en phase de construction</a:t>
            </a:r>
          </a:p>
        </p:txBody>
      </p:sp>
      <p:sp>
        <p:nvSpPr>
          <p:cNvPr id="29" name="Rectangle 28">
            <a:extLst>
              <a:ext uri="{FF2B5EF4-FFF2-40B4-BE49-F238E27FC236}">
                <a16:creationId xmlns:a16="http://schemas.microsoft.com/office/drawing/2014/main" id="{AD0220C3-DBE3-44D5-843F-F588BE93CDD0}"/>
              </a:ext>
            </a:extLst>
          </p:cNvPr>
          <p:cNvSpPr/>
          <p:nvPr/>
        </p:nvSpPr>
        <p:spPr>
          <a:xfrm>
            <a:off x="10294205"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grpSp>
        <p:nvGrpSpPr>
          <p:cNvPr id="9" name="Groupe 8">
            <a:extLst>
              <a:ext uri="{FF2B5EF4-FFF2-40B4-BE49-F238E27FC236}">
                <a16:creationId xmlns:a16="http://schemas.microsoft.com/office/drawing/2014/main" id="{41FE75DD-8F5D-49D6-BAD1-AEDDD3C17B46}"/>
              </a:ext>
            </a:extLst>
          </p:cNvPr>
          <p:cNvGrpSpPr/>
          <p:nvPr/>
        </p:nvGrpSpPr>
        <p:grpSpPr>
          <a:xfrm>
            <a:off x="4998720" y="3134525"/>
            <a:ext cx="6804000" cy="1452287"/>
            <a:chOff x="4998720" y="3134525"/>
            <a:chExt cx="6804000" cy="1452287"/>
          </a:xfrm>
        </p:grpSpPr>
        <p:sp>
          <p:nvSpPr>
            <p:cNvPr id="27" name="Rectangle 26">
              <a:extLst>
                <a:ext uri="{FF2B5EF4-FFF2-40B4-BE49-F238E27FC236}">
                  <a16:creationId xmlns:a16="http://schemas.microsoft.com/office/drawing/2014/main" id="{B2AF546B-E97E-4A95-AC74-07041CFE0066}"/>
                </a:ext>
              </a:extLst>
            </p:cNvPr>
            <p:cNvSpPr/>
            <p:nvPr/>
          </p:nvSpPr>
          <p:spPr>
            <a:xfrm>
              <a:off x="8701212" y="3924677"/>
              <a:ext cx="278295" cy="39932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Rectangle 29">
              <a:extLst>
                <a:ext uri="{FF2B5EF4-FFF2-40B4-BE49-F238E27FC236}">
                  <a16:creationId xmlns:a16="http://schemas.microsoft.com/office/drawing/2014/main" id="{40B57C80-0673-4DA6-8404-38E60FFD14A5}"/>
                </a:ext>
              </a:extLst>
            </p:cNvPr>
            <p:cNvSpPr/>
            <p:nvPr/>
          </p:nvSpPr>
          <p:spPr>
            <a:xfrm>
              <a:off x="8740968" y="3854929"/>
              <a:ext cx="198782" cy="4571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9CBE5F00-74D8-41AE-A972-56410134CB2A}"/>
                </a:ext>
              </a:extLst>
            </p:cNvPr>
            <p:cNvSpPr/>
            <p:nvPr/>
          </p:nvSpPr>
          <p:spPr>
            <a:xfrm>
              <a:off x="5134168" y="3880328"/>
              <a:ext cx="198782" cy="4571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E8564471-6C0A-497B-B9D4-1C146A015228}"/>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998720" y="3134525"/>
              <a:ext cx="6804000" cy="1452287"/>
            </a:xfrm>
            <a:prstGeom prst="rect">
              <a:avLst/>
            </a:prstGeom>
          </p:spPr>
        </p:pic>
      </p:grpSp>
    </p:spTree>
    <p:extLst>
      <p:ext uri="{BB962C8B-B14F-4D97-AF65-F5344CB8AC3E}">
        <p14:creationId xmlns:p14="http://schemas.microsoft.com/office/powerpoint/2010/main" val="78874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5"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23</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DIMENSIONNEMENT DE LA PRÉCONTRAINTE INTÉRIEURE D’ÉCLISSAGE</a:t>
            </a:r>
          </a:p>
        </p:txBody>
      </p:sp>
      <p:pic>
        <p:nvPicPr>
          <p:cNvPr id="10" name="Image 9">
            <a:extLst>
              <a:ext uri="{FF2B5EF4-FFF2-40B4-BE49-F238E27FC236}">
                <a16:creationId xmlns:a16="http://schemas.microsoft.com/office/drawing/2014/main" id="{734C8494-83F8-45EF-AAC1-A195AC2DA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589" y="1286880"/>
            <a:ext cx="6804000" cy="2142120"/>
          </a:xfrm>
          <a:prstGeom prst="rect">
            <a:avLst/>
          </a:prstGeom>
        </p:spPr>
      </p:pic>
      <p:pic>
        <p:nvPicPr>
          <p:cNvPr id="3" name="Graphique 2" descr="Flèche vers le bas avec un remplissage uni">
            <a:extLst>
              <a:ext uri="{FF2B5EF4-FFF2-40B4-BE49-F238E27FC236}">
                <a16:creationId xmlns:a16="http://schemas.microsoft.com/office/drawing/2014/main" id="{F886B782-7B33-4185-A58A-EC958582395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39414">
            <a:off x="1245475" y="2204544"/>
            <a:ext cx="914400" cy="914400"/>
          </a:xfrm>
          <a:prstGeom prst="rect">
            <a:avLst/>
          </a:prstGeom>
        </p:spPr>
      </p:pic>
      <p:sp>
        <p:nvSpPr>
          <p:cNvPr id="8" name="Rectangle : coins arrondis 7">
            <a:extLst>
              <a:ext uri="{FF2B5EF4-FFF2-40B4-BE49-F238E27FC236}">
                <a16:creationId xmlns:a16="http://schemas.microsoft.com/office/drawing/2014/main" id="{1D9B7271-9EF0-4416-9308-9495AC834860}"/>
              </a:ext>
            </a:extLst>
          </p:cNvPr>
          <p:cNvSpPr/>
          <p:nvPr/>
        </p:nvSpPr>
        <p:spPr>
          <a:xfrm>
            <a:off x="1886664" y="1566047"/>
            <a:ext cx="1833997" cy="715089"/>
          </a:xfrm>
          <a:prstGeom prst="roundRect">
            <a:avLst/>
          </a:prstGeom>
          <a:noFill/>
          <a:ln w="28575">
            <a:solidFill>
              <a:schemeClr val="tx2"/>
            </a:solidFill>
          </a:ln>
        </p:spPr>
        <p:txBody>
          <a:bodyPr wrap="square">
            <a:spAutoFit/>
          </a:bodyPr>
          <a:lstStyle/>
          <a:p>
            <a:pPr algn="ctr"/>
            <a:r>
              <a:rPr lang="fr-FR" dirty="0">
                <a:solidFill>
                  <a:schemeClr val="tx2"/>
                </a:solidFill>
                <a:latin typeface="+mj-lt"/>
                <a:ea typeface="+mj-ea"/>
                <a:cs typeface="+mj-cs"/>
              </a:rPr>
              <a:t>M (x = 7m) = 4440,6 </a:t>
            </a:r>
            <a:r>
              <a:rPr lang="fr-FR" dirty="0" err="1">
                <a:solidFill>
                  <a:schemeClr val="tx2"/>
                </a:solidFill>
                <a:latin typeface="+mj-lt"/>
                <a:ea typeface="+mj-ea"/>
                <a:cs typeface="+mj-cs"/>
              </a:rPr>
              <a:t>kN.m</a:t>
            </a:r>
            <a:endParaRPr lang="fr-FR" dirty="0">
              <a:solidFill>
                <a:schemeClr val="tx2"/>
              </a:solidFill>
              <a:latin typeface="+mj-lt"/>
              <a:ea typeface="+mj-ea"/>
              <a:cs typeface="+mj-cs"/>
            </a:endParaRPr>
          </a:p>
        </p:txBody>
      </p:sp>
      <p:sp>
        <p:nvSpPr>
          <p:cNvPr id="20" name="Flèche : droite à entaille 19">
            <a:extLst>
              <a:ext uri="{FF2B5EF4-FFF2-40B4-BE49-F238E27FC236}">
                <a16:creationId xmlns:a16="http://schemas.microsoft.com/office/drawing/2014/main" id="{B05282F4-7D62-4090-9796-94B08361AE90}"/>
              </a:ext>
            </a:extLst>
          </p:cNvPr>
          <p:cNvSpPr/>
          <p:nvPr/>
        </p:nvSpPr>
        <p:spPr>
          <a:xfrm>
            <a:off x="7001707" y="1582648"/>
            <a:ext cx="1508289" cy="641022"/>
          </a:xfrm>
          <a:prstGeom prst="notchedRightArrow">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p>
        </p:txBody>
      </p:sp>
      <p:sp>
        <p:nvSpPr>
          <p:cNvPr id="21" name="Nuage 20">
            <a:extLst>
              <a:ext uri="{FF2B5EF4-FFF2-40B4-BE49-F238E27FC236}">
                <a16:creationId xmlns:a16="http://schemas.microsoft.com/office/drawing/2014/main" id="{09C5672D-5CDC-4FBD-8BCD-8651536DAAD2}"/>
              </a:ext>
            </a:extLst>
          </p:cNvPr>
          <p:cNvSpPr/>
          <p:nvPr/>
        </p:nvSpPr>
        <p:spPr>
          <a:xfrm>
            <a:off x="8729221" y="1411663"/>
            <a:ext cx="2306526" cy="98299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Précontrainte</a:t>
            </a:r>
          </a:p>
        </p:txBody>
      </p:sp>
      <p:pic>
        <p:nvPicPr>
          <p:cNvPr id="22" name="Graphique 21" descr="Point d’interrogation avec un remplissage uni">
            <a:extLst>
              <a:ext uri="{FF2B5EF4-FFF2-40B4-BE49-F238E27FC236}">
                <a16:creationId xmlns:a16="http://schemas.microsoft.com/office/drawing/2014/main" id="{020F172E-B00C-4321-9ECA-42B6294380A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21346" y="1411663"/>
            <a:ext cx="914400" cy="914400"/>
          </a:xfrm>
          <a:prstGeom prst="rect">
            <a:avLst/>
          </a:prstGeom>
        </p:spPr>
      </p:pic>
      <p:pic>
        <p:nvPicPr>
          <p:cNvPr id="24" name="Graphique 23" descr="Flèche : courbe légère avec un remplissage uni">
            <a:extLst>
              <a:ext uri="{FF2B5EF4-FFF2-40B4-BE49-F238E27FC236}">
                <a16:creationId xmlns:a16="http://schemas.microsoft.com/office/drawing/2014/main" id="{BB0E63C7-B68C-4F63-BEE9-BDFDE3034A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1453123">
            <a:off x="5066976" y="3990277"/>
            <a:ext cx="1675857" cy="914400"/>
          </a:xfrm>
          <a:prstGeom prst="rect">
            <a:avLst/>
          </a:prstGeom>
        </p:spPr>
      </p:pic>
      <p:grpSp>
        <p:nvGrpSpPr>
          <p:cNvPr id="25" name="Groupe 24">
            <a:extLst>
              <a:ext uri="{FF2B5EF4-FFF2-40B4-BE49-F238E27FC236}">
                <a16:creationId xmlns:a16="http://schemas.microsoft.com/office/drawing/2014/main" id="{F86C84A7-F3AF-4272-89AD-67F44104E4AF}"/>
              </a:ext>
            </a:extLst>
          </p:cNvPr>
          <p:cNvGrpSpPr/>
          <p:nvPr/>
        </p:nvGrpSpPr>
        <p:grpSpPr>
          <a:xfrm>
            <a:off x="3694815" y="3631651"/>
            <a:ext cx="1300898" cy="1300898"/>
            <a:chOff x="3371088" y="2107157"/>
            <a:chExt cx="925259" cy="925259"/>
          </a:xfrm>
        </p:grpSpPr>
        <p:sp>
          <p:nvSpPr>
            <p:cNvPr id="26" name="Ellipse 25">
              <a:extLst>
                <a:ext uri="{FF2B5EF4-FFF2-40B4-BE49-F238E27FC236}">
                  <a16:creationId xmlns:a16="http://schemas.microsoft.com/office/drawing/2014/main" id="{7699FCA9-8D13-4A77-BA08-F751134FCBB3}"/>
                </a:ext>
              </a:extLst>
            </p:cNvPr>
            <p:cNvSpPr/>
            <p:nvPr/>
          </p:nvSpPr>
          <p:spPr>
            <a:xfrm>
              <a:off x="3371088" y="2107157"/>
              <a:ext cx="925259" cy="92525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mc:AlternateContent xmlns:mc="http://schemas.openxmlformats.org/markup-compatibility/2006" xmlns:a14="http://schemas.microsoft.com/office/drawing/2010/main">
          <mc:Choice Requires="a14">
            <p:sp>
              <p:nvSpPr>
                <p:cNvPr id="27" name="Ellipse 4">
                  <a:extLst>
                    <a:ext uri="{FF2B5EF4-FFF2-40B4-BE49-F238E27FC236}">
                      <a16:creationId xmlns:a16="http://schemas.microsoft.com/office/drawing/2014/main" id="{88A9D6C9-372E-4F80-8381-22122C19EE86}"/>
                    </a:ext>
                  </a:extLst>
                </p:cNvPr>
                <p:cNvSpPr txBox="1"/>
                <p:nvPr/>
              </p:nvSpPr>
              <p:spPr>
                <a:xfrm>
                  <a:off x="3506589" y="2242658"/>
                  <a:ext cx="654257" cy="6542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m:oMath xmlns:m="http://schemas.openxmlformats.org/officeDocument/2006/math">
                      <m:sSub>
                        <m:sSubPr>
                          <m:ctrlPr>
                            <a:rPr lang="fr-FR" i="1" smtClean="0">
                              <a:solidFill>
                                <a:srgbClr val="836967"/>
                              </a:solidFill>
                              <a:latin typeface="Cambria Math" panose="02040503050406030204" pitchFamily="18" charset="0"/>
                            </a:rPr>
                          </m:ctrlPr>
                        </m:sSubPr>
                        <m:e>
                          <m:r>
                            <a:rPr lang="fr-FR" i="1">
                              <a:latin typeface="Cambria Math" panose="02040503050406030204" pitchFamily="18" charset="0"/>
                            </a:rPr>
                            <m:t>𝑃</m:t>
                          </m:r>
                        </m:e>
                        <m:sub>
                          <m:r>
                            <a:rPr lang="fr-FR" i="1">
                              <a:latin typeface="Cambria Math" panose="02040503050406030204" pitchFamily="18" charset="0"/>
                            </a:rPr>
                            <m:t>𝑢𝑡𝑖𝑙𝑒</m:t>
                          </m:r>
                        </m:sub>
                      </m:sSub>
                    </m:oMath>
                  </a14:m>
                  <a:r>
                    <a:rPr lang="fr-FR" i="1" dirty="0">
                      <a:latin typeface="Cambria Math" panose="02040503050406030204" pitchFamily="18" charset="0"/>
                    </a:rPr>
                    <a:t>=</a:t>
                  </a:r>
                </a:p>
                <a:p>
                  <a:pPr marL="0" lvl="0" indent="0" algn="ctr" defTabSz="533400">
                    <a:lnSpc>
                      <a:spcPct val="90000"/>
                    </a:lnSpc>
                    <a:spcBef>
                      <a:spcPct val="0"/>
                    </a:spcBef>
                    <a:spcAft>
                      <a:spcPct val="35000"/>
                    </a:spcAft>
                    <a:buNone/>
                  </a:pPr>
                  <a14:m>
                    <m:oMathPara xmlns:m="http://schemas.openxmlformats.org/officeDocument/2006/math">
                      <m:oMathParaPr>
                        <m:jc m:val="centerGroup"/>
                      </m:oMathParaPr>
                      <m:oMath xmlns:m="http://schemas.openxmlformats.org/officeDocument/2006/math">
                        <m:r>
                          <a:rPr lang="fr-FR" i="0">
                            <a:latin typeface="Cambria Math" panose="02040503050406030204" pitchFamily="18" charset="0"/>
                          </a:rPr>
                          <m:t>227.6 </m:t>
                        </m:r>
                        <m:r>
                          <a:rPr lang="fr-FR" i="1">
                            <a:latin typeface="Cambria Math" panose="02040503050406030204" pitchFamily="18" charset="0"/>
                          </a:rPr>
                          <m:t>𝑡</m:t>
                        </m:r>
                      </m:oMath>
                    </m:oMathPara>
                  </a14:m>
                  <a:endParaRPr lang="fr-FR" kern="1200" dirty="0"/>
                </a:p>
              </p:txBody>
            </p:sp>
          </mc:Choice>
          <mc:Fallback xmlns="">
            <p:sp>
              <p:nvSpPr>
                <p:cNvPr id="29" name="Ellipse 4">
                  <a:extLst>
                    <a:ext uri="{FF2B5EF4-FFF2-40B4-BE49-F238E27FC236}">
                      <a16:creationId xmlns:a16="http://schemas.microsoft.com/office/drawing/2014/main" id="{F6903AAC-8B37-41DF-95EB-575F34A03C28}"/>
                    </a:ext>
                  </a:extLst>
                </p:cNvPr>
                <p:cNvSpPr txBox="1">
                  <a:spLocks noRot="1" noChangeAspect="1" noMove="1" noResize="1" noEditPoints="1" noAdjustHandles="1" noChangeArrowheads="1" noChangeShapeType="1" noTextEdit="1"/>
                </p:cNvSpPr>
                <p:nvPr/>
              </p:nvSpPr>
              <p:spPr>
                <a:xfrm>
                  <a:off x="3506589" y="2242658"/>
                  <a:ext cx="654257" cy="654257"/>
                </a:xfrm>
                <a:prstGeom prst="rect">
                  <a:avLst/>
                </a:prstGeom>
                <a:blipFill>
                  <a:blip r:embed="rId18"/>
                  <a:stretch>
                    <a:fillRect/>
                  </a:stretch>
                </a:blipFill>
              </p:spPr>
              <p:txBody>
                <a:bodyPr/>
                <a:lstStyle/>
                <a:p>
                  <a:r>
                    <a:rPr lang="fr-FR">
                      <a:noFill/>
                    </a:rPr>
                    <a:t> </a:t>
                  </a:r>
                </a:p>
              </p:txBody>
            </p:sp>
          </mc:Fallback>
        </mc:AlternateContent>
      </p:grpSp>
      <p:pic>
        <p:nvPicPr>
          <p:cNvPr id="28" name="Graphique 27" descr="Flèche : courbe légère avec un remplissage uni">
            <a:extLst>
              <a:ext uri="{FF2B5EF4-FFF2-40B4-BE49-F238E27FC236}">
                <a16:creationId xmlns:a16="http://schemas.microsoft.com/office/drawing/2014/main" id="{27B5D0B0-DECA-4124-9515-B9FE0AEFA56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8412972">
            <a:off x="2519693" y="4238085"/>
            <a:ext cx="1266148" cy="914400"/>
          </a:xfrm>
          <a:prstGeom prst="rect">
            <a:avLst/>
          </a:prstGeom>
        </p:spPr>
      </p:pic>
      <p:sp>
        <p:nvSpPr>
          <p:cNvPr id="29" name="Nuage 28">
            <a:extLst>
              <a:ext uri="{FF2B5EF4-FFF2-40B4-BE49-F238E27FC236}">
                <a16:creationId xmlns:a16="http://schemas.microsoft.com/office/drawing/2014/main" id="{94105966-8FB5-4EE7-90D2-68657FE002DF}"/>
              </a:ext>
            </a:extLst>
          </p:cNvPr>
          <p:cNvSpPr/>
          <p:nvPr/>
        </p:nvSpPr>
        <p:spPr>
          <a:xfrm>
            <a:off x="1355663" y="5286225"/>
            <a:ext cx="2306526" cy="982992"/>
          </a:xfrm>
          <a:prstGeom prst="cloud">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tx2"/>
                </a:solidFill>
              </a:rPr>
              <a:t>6 câbles</a:t>
            </a:r>
          </a:p>
        </p:txBody>
      </p:sp>
      <p:sp>
        <p:nvSpPr>
          <p:cNvPr id="31" name="Rectangle 30">
            <a:extLst>
              <a:ext uri="{FF2B5EF4-FFF2-40B4-BE49-F238E27FC236}">
                <a16:creationId xmlns:a16="http://schemas.microsoft.com/office/drawing/2014/main" id="{F25E1681-88C6-46BB-B1DA-B5B9DD0A45D7}"/>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32" name="Rectangle 31">
            <a:extLst>
              <a:ext uri="{FF2B5EF4-FFF2-40B4-BE49-F238E27FC236}">
                <a16:creationId xmlns:a16="http://schemas.microsoft.com/office/drawing/2014/main" id="{00CEE561-3EEB-42A7-AB68-66552CE2E776}"/>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33" name="Rectangle 32">
            <a:extLst>
              <a:ext uri="{FF2B5EF4-FFF2-40B4-BE49-F238E27FC236}">
                <a16:creationId xmlns:a16="http://schemas.microsoft.com/office/drawing/2014/main" id="{8C0D650B-620E-44C9-85EE-EBD65ECCB513}"/>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34" name="Rectangle 33">
            <a:extLst>
              <a:ext uri="{FF2B5EF4-FFF2-40B4-BE49-F238E27FC236}">
                <a16:creationId xmlns:a16="http://schemas.microsoft.com/office/drawing/2014/main" id="{2978C098-FD0A-4B98-B21B-AEF4F2450D3E}"/>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35" name="Rectangle 34">
            <a:extLst>
              <a:ext uri="{FF2B5EF4-FFF2-40B4-BE49-F238E27FC236}">
                <a16:creationId xmlns:a16="http://schemas.microsoft.com/office/drawing/2014/main" id="{92B223F9-5604-42FA-A84A-09096379FCFC}"/>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36" name="Rectangle 35">
            <a:extLst>
              <a:ext uri="{FF2B5EF4-FFF2-40B4-BE49-F238E27FC236}">
                <a16:creationId xmlns:a16="http://schemas.microsoft.com/office/drawing/2014/main" id="{3146F50F-C0C0-4189-9827-83F783D013E0}"/>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37" name="Rectangle 36">
            <a:extLst>
              <a:ext uri="{FF2B5EF4-FFF2-40B4-BE49-F238E27FC236}">
                <a16:creationId xmlns:a16="http://schemas.microsoft.com/office/drawing/2014/main" id="{198E38AC-3048-4903-8146-F6B87165D555}"/>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grpSp>
        <p:nvGrpSpPr>
          <p:cNvPr id="30" name="Groupe 29">
            <a:extLst>
              <a:ext uri="{FF2B5EF4-FFF2-40B4-BE49-F238E27FC236}">
                <a16:creationId xmlns:a16="http://schemas.microsoft.com/office/drawing/2014/main" id="{4DEC74C6-B58F-4D73-8528-10E82582ED01}"/>
              </a:ext>
            </a:extLst>
          </p:cNvPr>
          <p:cNvGrpSpPr/>
          <p:nvPr/>
        </p:nvGrpSpPr>
        <p:grpSpPr>
          <a:xfrm>
            <a:off x="7208589" y="2439956"/>
            <a:ext cx="4859731" cy="603250"/>
            <a:chOff x="6911975" y="2505075"/>
            <a:chExt cx="4859731" cy="603250"/>
          </a:xfrm>
        </p:grpSpPr>
        <mc:AlternateContent xmlns:mc="http://schemas.openxmlformats.org/markup-compatibility/2006" xmlns:a14="http://schemas.microsoft.com/office/drawing/2010/main">
          <mc:Choice Requires="a14">
            <p:graphicFrame>
              <p:nvGraphicFramePr>
                <p:cNvPr id="39" name="Object 1">
                  <a:extLst>
                    <a:ext uri="{FF2B5EF4-FFF2-40B4-BE49-F238E27FC236}">
                      <a16:creationId xmlns:a16="http://schemas.microsoft.com/office/drawing/2014/main" id="{E70AA906-0ED7-4B0B-8177-830CC910BD03}"/>
                    </a:ext>
                  </a:extLst>
                </p:cNvPr>
                <p:cNvGraphicFramePr>
                  <a:graphicFrameLocks noChangeAspect="1"/>
                </p:cNvGraphicFramePr>
                <p:nvPr>
                  <p:extLst>
                    <p:ext uri="{D42A27DB-BD31-4B8C-83A1-F6EECF244321}">
                      <p14:modId xmlns:p14="http://schemas.microsoft.com/office/powerpoint/2010/main" val="2680252287"/>
                    </p:ext>
                  </p:extLst>
                </p:nvPr>
              </p:nvGraphicFramePr>
              <p:xfrm>
                <a:off x="6911975" y="2505075"/>
                <a:ext cx="2978150" cy="603250"/>
              </p:xfrm>
              <a:graphic>
                <a:graphicData uri="http://schemas.openxmlformats.org/presentationml/2006/ole">
                  <mc:AlternateContent>
                    <mc:Choice xmlns:v="urn:schemas-microsoft-com:vml" Requires="v">
                      <p:oleObj name="Équation" r:id="rId19" imgW="2005729" imgH="444307" progId="Equation.3">
                        <p:embed/>
                      </p:oleObj>
                    </mc:Choice>
                    <mc:Fallback>
                      <p:oleObj name="Équation" r:id="rId19" imgW="2005729" imgH="444307" progId="Equation.3">
                        <p:embed/>
                        <p:pic>
                          <p:nvPicPr>
                            <p:cNvPr id="25" name="Object 1"/>
                            <p:cNvPicPr>
                              <a:picLocks noChangeAspect="1" noChangeArrowheads="1"/>
                            </p:cNvPicPr>
                            <p:nvPr/>
                          </p:nvPicPr>
                          <p:blipFill>
                            <a:blip r:embed="rId20">
                              <a:extLst>
                                <a:ext uri="{28A0092B-C50C-407E-A947-70E740481C1C}">
                                  <a14:useLocalDpi val="0"/>
                                </a:ext>
                              </a:extLst>
                            </a:blip>
                            <a:srcRect/>
                            <a:stretch>
                              <a:fillRect/>
                            </a:stretch>
                          </p:blipFill>
                          <p:spPr bwMode="auto">
                            <a:xfrm>
                              <a:off x="6911975" y="2505075"/>
                              <a:ext cx="2978150" cy="603250"/>
                            </a:xfrm>
                            <a:prstGeom prst="rect">
                              <a:avLst/>
                            </a:prstGeom>
                            <a:noFill/>
                            <a:ln>
                              <a:noFill/>
                            </a:ln>
                          </p:spPr>
                        </p:pic>
                      </p:oleObj>
                    </mc:Fallback>
                  </mc:AlternateContent>
                </a:graphicData>
              </a:graphic>
            </p:graphicFrame>
          </mc:Choice>
          <mc:Fallback xmlns="">
            <p:graphicFrame>
              <p:nvGraphicFramePr>
                <p:cNvPr id="39" name="Object 1">
                  <a:extLst>
                    <a:ext uri="{FF2B5EF4-FFF2-40B4-BE49-F238E27FC236}">
                      <a16:creationId xmlns:a16="http://schemas.microsoft.com/office/drawing/2014/main" id="{E70AA906-0ED7-4B0B-8177-830CC910BD03}"/>
                    </a:ext>
                  </a:extLst>
                </p:cNvPr>
                <p:cNvGraphicFramePr>
                  <a:graphicFrameLocks noChangeAspect="1"/>
                </p:cNvGraphicFramePr>
                <p:nvPr>
                  <p:extLst>
                    <p:ext uri="{D42A27DB-BD31-4B8C-83A1-F6EECF244321}">
                      <p14:modId xmlns:p14="http://schemas.microsoft.com/office/powerpoint/2010/main" val="2680252287"/>
                    </p:ext>
                  </p:extLst>
                </p:nvPr>
              </p:nvGraphicFramePr>
              <p:xfrm>
                <a:off x="6911975" y="2505075"/>
                <a:ext cx="2978150" cy="603250"/>
              </p:xfrm>
              <a:graphic>
                <a:graphicData uri="http://schemas.openxmlformats.org/presentationml/2006/ole">
                  <mc:AlternateContent>
                    <mc:Choice xmlns:v="urn:schemas-microsoft-com:vml" Requires="v">
                      <p:oleObj name="Équation" r:id="rId21" imgW="2005729" imgH="444307" progId="Equation.3">
                        <p:embed/>
                      </p:oleObj>
                    </mc:Choice>
                    <mc:Fallback>
                      <p:oleObj name="Équation" r:id="rId21" imgW="2005729" imgH="444307" progId="Equation.3">
                        <p:embed/>
                        <p:pic>
                          <p:nvPicPr>
                            <p:cNvPr id="25" name="Object 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11975" y="2505075"/>
                              <a:ext cx="2978150" cy="603250"/>
                            </a:xfrm>
                            <a:prstGeom prst="rect">
                              <a:avLst/>
                            </a:prstGeom>
                            <a:noFill/>
                            <a:ln>
                              <a:noFill/>
                            </a:ln>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40" name="Object 46">
                  <a:extLst>
                    <a:ext uri="{FF2B5EF4-FFF2-40B4-BE49-F238E27FC236}">
                      <a16:creationId xmlns:a16="http://schemas.microsoft.com/office/drawing/2014/main" id="{56DF6638-EA22-4DB8-836B-8CDF9A4B9723}"/>
                    </a:ext>
                  </a:extLst>
                </p:cNvPr>
                <p:cNvSpPr txBox="1"/>
                <p:nvPr/>
              </p:nvSpPr>
              <p:spPr bwMode="auto">
                <a:xfrm>
                  <a:off x="10139484" y="2561747"/>
                  <a:ext cx="1632222" cy="436563"/>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fr-FR" i="1" smtClean="0">
                                <a:solidFill>
                                  <a:srgbClr val="000000"/>
                                </a:solidFill>
                                <a:latin typeface="Cambria Math" panose="02040503050406030204" pitchFamily="18" charset="0"/>
                              </a:rPr>
                            </m:ctrlPr>
                          </m:sSubPr>
                          <m:e>
                            <m:bar>
                              <m:barPr>
                                <m:pos m:val="top"/>
                                <m:ctrlPr>
                                  <a:rPr lang="fr-FR" i="1">
                                    <a:solidFill>
                                      <a:srgbClr val="000000"/>
                                    </a:solidFill>
                                    <a:latin typeface="Cambria Math" panose="02040503050406030204" pitchFamily="18" charset="0"/>
                                  </a:rPr>
                                </m:ctrlPr>
                              </m:barPr>
                              <m:e>
                                <m:r>
                                  <a:rPr lang="fr-FR" i="1">
                                    <a:solidFill>
                                      <a:srgbClr val="000000"/>
                                    </a:solidFill>
                                    <a:latin typeface="Cambria Math" panose="02040503050406030204" pitchFamily="18" charset="0"/>
                                  </a:rPr>
                                  <m:t>𝜎</m:t>
                                </m:r>
                              </m:e>
                            </m:bar>
                          </m:e>
                          <m:sub>
                            <m:r>
                              <a:rPr lang="fr-FR" i="1">
                                <a:solidFill>
                                  <a:srgbClr val="000000"/>
                                </a:solidFill>
                                <a:latin typeface="Cambria Math" panose="02040503050406030204" pitchFamily="18" charset="0"/>
                              </a:rPr>
                              <m:t>𝑡</m:t>
                            </m:r>
                          </m:sub>
                        </m:sSub>
                        <m:r>
                          <a:rPr lang="fr-FR" i="1">
                            <a:solidFill>
                              <a:srgbClr val="000000"/>
                            </a:solidFill>
                            <a:latin typeface="Cambria Math" panose="02040503050406030204" pitchFamily="18" charset="0"/>
                          </a:rPr>
                          <m:t>=−</m:t>
                        </m:r>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𝑓</m:t>
                            </m:r>
                          </m:e>
                          <m:sub>
                            <m:r>
                              <a:rPr lang="fr-FR" b="0" i="1" smtClean="0">
                                <a:solidFill>
                                  <a:srgbClr val="000000"/>
                                </a:solidFill>
                                <a:latin typeface="Cambria Math" panose="02040503050406030204" pitchFamily="18" charset="0"/>
                              </a:rPr>
                              <m:t>𝑐𝑡𝑚</m:t>
                            </m:r>
                          </m:sub>
                        </m:sSub>
                      </m:oMath>
                    </m:oMathPara>
                  </a14:m>
                  <a:endParaRPr lang="fr-FR" dirty="0"/>
                </a:p>
              </p:txBody>
            </p:sp>
          </mc:Choice>
          <mc:Fallback xmlns="">
            <p:sp>
              <p:nvSpPr>
                <p:cNvPr id="40" name="Object 46">
                  <a:extLst>
                    <a:ext uri="{FF2B5EF4-FFF2-40B4-BE49-F238E27FC236}">
                      <a16:creationId xmlns:a16="http://schemas.microsoft.com/office/drawing/2014/main" id="{56DF6638-EA22-4DB8-836B-8CDF9A4B9723}"/>
                    </a:ext>
                  </a:extLst>
                </p:cNvPr>
                <p:cNvSpPr txBox="1">
                  <a:spLocks noRot="1" noChangeAspect="1" noMove="1" noResize="1" noEditPoints="1" noAdjustHandles="1" noChangeArrowheads="1" noChangeShapeType="1" noTextEdit="1"/>
                </p:cNvSpPr>
                <p:nvPr/>
              </p:nvSpPr>
              <p:spPr bwMode="auto">
                <a:xfrm>
                  <a:off x="10139484" y="2561747"/>
                  <a:ext cx="1632222" cy="436563"/>
                </a:xfrm>
                <a:prstGeom prst="rect">
                  <a:avLst/>
                </a:prstGeom>
                <a:blipFill>
                  <a:blip r:embed="rId23"/>
                  <a:stretch>
                    <a:fillRect/>
                  </a:stretch>
                </a:blipFill>
                <a:ln>
                  <a:noFill/>
                </a:ln>
              </p:spPr>
              <p:txBody>
                <a:bodyPr/>
                <a:lstStyle/>
                <a:p>
                  <a:r>
                    <a:rPr lang="fr-FR">
                      <a:noFill/>
                    </a:rPr>
                    <a:t> </a:t>
                  </a:r>
                </a:p>
              </p:txBody>
            </p:sp>
          </mc:Fallback>
        </mc:AlternateContent>
        <p:sp>
          <p:nvSpPr>
            <p:cNvPr id="41" name="ZoneTexte 40">
              <a:extLst>
                <a:ext uri="{FF2B5EF4-FFF2-40B4-BE49-F238E27FC236}">
                  <a16:creationId xmlns:a16="http://schemas.microsoft.com/office/drawing/2014/main" id="{A90850E7-9A37-4C93-A897-8D17FB55BE2A}"/>
                </a:ext>
              </a:extLst>
            </p:cNvPr>
            <p:cNvSpPr txBox="1">
              <a:spLocks noChangeArrowheads="1"/>
            </p:cNvSpPr>
            <p:nvPr/>
          </p:nvSpPr>
          <p:spPr bwMode="auto">
            <a:xfrm>
              <a:off x="9818516" y="2565479"/>
              <a:ext cx="3209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fr-FR" altLang="fr-FR" sz="2400" b="1" dirty="0">
                  <a:solidFill>
                    <a:srgbClr val="000000"/>
                  </a:solidFill>
                  <a:latin typeface="Lucida Fax" panose="02060602050505020204" pitchFamily="18" charset="0"/>
                </a:rPr>
                <a:t>≥    </a:t>
              </a:r>
            </a:p>
          </p:txBody>
        </p:sp>
      </p:grpSp>
      <mc:AlternateContent xmlns:mc="http://schemas.openxmlformats.org/markup-compatibility/2006" xmlns:a14="http://schemas.microsoft.com/office/drawing/2010/main">
        <mc:Choice Requires="a14">
          <p:graphicFrame>
            <p:nvGraphicFramePr>
              <p:cNvPr id="43" name="Diagramme 42">
                <a:extLst>
                  <a:ext uri="{FF2B5EF4-FFF2-40B4-BE49-F238E27FC236}">
                    <a16:creationId xmlns:a16="http://schemas.microsoft.com/office/drawing/2014/main" id="{1B1C45CA-D32F-4F87-ACF0-B57F10195051}"/>
                  </a:ext>
                </a:extLst>
              </p:cNvPr>
              <p:cNvGraphicFramePr/>
              <p:nvPr>
                <p:extLst>
                  <p:ext uri="{D42A27DB-BD31-4B8C-83A1-F6EECF244321}">
                    <p14:modId xmlns:p14="http://schemas.microsoft.com/office/powerpoint/2010/main" val="3146013521"/>
                  </p:ext>
                </p:extLst>
              </p:nvPr>
            </p:nvGraphicFramePr>
            <p:xfrm>
              <a:off x="5733822" y="2962025"/>
              <a:ext cx="5236066" cy="3490711"/>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mc:Choice>
        <mc:Fallback xmlns="">
          <p:graphicFrame>
            <p:nvGraphicFramePr>
              <p:cNvPr id="43" name="Diagramme 42">
                <a:extLst>
                  <a:ext uri="{FF2B5EF4-FFF2-40B4-BE49-F238E27FC236}">
                    <a16:creationId xmlns:a16="http://schemas.microsoft.com/office/drawing/2014/main" id="{1B1C45CA-D32F-4F87-ACF0-B57F10195051}"/>
                  </a:ext>
                </a:extLst>
              </p:cNvPr>
              <p:cNvGraphicFramePr/>
              <p:nvPr>
                <p:extLst>
                  <p:ext uri="{D42A27DB-BD31-4B8C-83A1-F6EECF244321}">
                    <p14:modId xmlns:p14="http://schemas.microsoft.com/office/powerpoint/2010/main" val="3146013521"/>
                  </p:ext>
                </p:extLst>
              </p:nvPr>
            </p:nvGraphicFramePr>
            <p:xfrm>
              <a:off x="5733822" y="2962025"/>
              <a:ext cx="5236066" cy="3490711"/>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mc:Fallback>
      </mc:AlternateContent>
      <p:sp>
        <p:nvSpPr>
          <p:cNvPr id="42" name="Rectangle 41">
            <a:extLst>
              <a:ext uri="{FF2B5EF4-FFF2-40B4-BE49-F238E27FC236}">
                <a16:creationId xmlns:a16="http://schemas.microsoft.com/office/drawing/2014/main" id="{2B26C0F7-8755-42A3-9023-D635D97D2081}"/>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44" name="Rectangle 43">
            <a:extLst>
              <a:ext uri="{FF2B5EF4-FFF2-40B4-BE49-F238E27FC236}">
                <a16:creationId xmlns:a16="http://schemas.microsoft.com/office/drawing/2014/main" id="{A39DB920-575F-467A-B5A8-24744A69477D}"/>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45" name="Rectangle 44">
            <a:extLst>
              <a:ext uri="{FF2B5EF4-FFF2-40B4-BE49-F238E27FC236}">
                <a16:creationId xmlns:a16="http://schemas.microsoft.com/office/drawing/2014/main" id="{B45A924F-40F2-420E-9C3C-DB7EE865CAEC}"/>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46" name="Rectangle 45">
            <a:extLst>
              <a:ext uri="{FF2B5EF4-FFF2-40B4-BE49-F238E27FC236}">
                <a16:creationId xmlns:a16="http://schemas.microsoft.com/office/drawing/2014/main" id="{27E80B0F-D3F7-4F22-A069-0C0ED11D0EF2}"/>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47" name="Rectangle 46">
            <a:extLst>
              <a:ext uri="{FF2B5EF4-FFF2-40B4-BE49-F238E27FC236}">
                <a16:creationId xmlns:a16="http://schemas.microsoft.com/office/drawing/2014/main" id="{1860E843-B160-4589-9083-68A2E79D380B}"/>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48" name="Rectangle 47">
            <a:extLst>
              <a:ext uri="{FF2B5EF4-FFF2-40B4-BE49-F238E27FC236}">
                <a16:creationId xmlns:a16="http://schemas.microsoft.com/office/drawing/2014/main" id="{359F6E9F-072C-4F58-897D-AAA48D5E433A}"/>
              </a:ext>
            </a:extLst>
          </p:cNvPr>
          <p:cNvSpPr/>
          <p:nvPr/>
        </p:nvSpPr>
        <p:spPr>
          <a:xfrm>
            <a:off x="8623543"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de l’ouvrage en phase de construction</a:t>
            </a:r>
          </a:p>
        </p:txBody>
      </p:sp>
      <p:sp>
        <p:nvSpPr>
          <p:cNvPr id="49" name="Rectangle 48">
            <a:extLst>
              <a:ext uri="{FF2B5EF4-FFF2-40B4-BE49-F238E27FC236}">
                <a16:creationId xmlns:a16="http://schemas.microsoft.com/office/drawing/2014/main" id="{58FC7CD6-A6D5-4085-96C7-079F5FFC993D}"/>
              </a:ext>
            </a:extLst>
          </p:cNvPr>
          <p:cNvSpPr/>
          <p:nvPr/>
        </p:nvSpPr>
        <p:spPr>
          <a:xfrm>
            <a:off x="10294205"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spTree>
    <p:extLst>
      <p:ext uri="{BB962C8B-B14F-4D97-AF65-F5344CB8AC3E}">
        <p14:creationId xmlns:p14="http://schemas.microsoft.com/office/powerpoint/2010/main" val="73935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P spid="21" grpId="0" animBg="1"/>
      <p:bldP spid="29" grpId="0" animBg="1"/>
      <p:bldGraphic spid="43"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24</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DIMENSIONNEMENT DE LA PRÉCONTRAINTE INTÉRIEURE D’ÉCLISSAGE</a:t>
            </a:r>
          </a:p>
        </p:txBody>
      </p:sp>
      <p:sp>
        <p:nvSpPr>
          <p:cNvPr id="4" name="ZoneTexte 3">
            <a:extLst>
              <a:ext uri="{FF2B5EF4-FFF2-40B4-BE49-F238E27FC236}">
                <a16:creationId xmlns:a16="http://schemas.microsoft.com/office/drawing/2014/main" id="{B952AD05-0A85-4EDC-88EC-45D83ED154CC}"/>
              </a:ext>
            </a:extLst>
          </p:cNvPr>
          <p:cNvSpPr txBox="1"/>
          <p:nvPr/>
        </p:nvSpPr>
        <p:spPr>
          <a:xfrm>
            <a:off x="3704789" y="1252681"/>
            <a:ext cx="4763949" cy="461665"/>
          </a:xfrm>
          <a:prstGeom prst="rect">
            <a:avLst/>
          </a:prstGeom>
          <a:noFill/>
        </p:spPr>
        <p:txBody>
          <a:bodyPr wrap="square">
            <a:spAutoFit/>
          </a:bodyPr>
          <a:lstStyle/>
          <a:p>
            <a:pPr algn="ctr"/>
            <a:r>
              <a:rPr lang="fr-FR" sz="2400" b="1" dirty="0">
                <a:solidFill>
                  <a:schemeClr val="tx2"/>
                </a:solidFill>
              </a:rPr>
              <a:t>Emplacement des câbles d’éclisses</a:t>
            </a:r>
            <a:endParaRPr lang="fr-FR" sz="2400" dirty="0"/>
          </a:p>
        </p:txBody>
      </p:sp>
      <p:pic>
        <p:nvPicPr>
          <p:cNvPr id="3" name="Image 2">
            <a:extLst>
              <a:ext uri="{FF2B5EF4-FFF2-40B4-BE49-F238E27FC236}">
                <a16:creationId xmlns:a16="http://schemas.microsoft.com/office/drawing/2014/main" id="{9E3DC52F-9CD2-49BD-921A-F86CAA6C6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706" y="1970882"/>
            <a:ext cx="5822113" cy="3851704"/>
          </a:xfrm>
          <a:prstGeom prst="rect">
            <a:avLst/>
          </a:prstGeom>
        </p:spPr>
      </p:pic>
      <p:pic>
        <p:nvPicPr>
          <p:cNvPr id="12" name="Image 11">
            <a:extLst>
              <a:ext uri="{FF2B5EF4-FFF2-40B4-BE49-F238E27FC236}">
                <a16:creationId xmlns:a16="http://schemas.microsoft.com/office/drawing/2014/main" id="{D2AD2018-8BD3-4848-827C-EFA5E8AE5F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0388" y="2261910"/>
            <a:ext cx="8939035" cy="3154953"/>
          </a:xfrm>
          <a:prstGeom prst="rect">
            <a:avLst/>
          </a:prstGeom>
        </p:spPr>
      </p:pic>
      <p:sp>
        <p:nvSpPr>
          <p:cNvPr id="8" name="Rectangle 7">
            <a:extLst>
              <a:ext uri="{FF2B5EF4-FFF2-40B4-BE49-F238E27FC236}">
                <a16:creationId xmlns:a16="http://schemas.microsoft.com/office/drawing/2014/main" id="{0AC1D2DC-61AB-4860-8FDF-0D9531449F4C}"/>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10" name="Rectangle 9">
            <a:extLst>
              <a:ext uri="{FF2B5EF4-FFF2-40B4-BE49-F238E27FC236}">
                <a16:creationId xmlns:a16="http://schemas.microsoft.com/office/drawing/2014/main" id="{9B5C84EE-69D7-4E98-9D81-08108C9EB520}"/>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11" name="Rectangle 10">
            <a:extLst>
              <a:ext uri="{FF2B5EF4-FFF2-40B4-BE49-F238E27FC236}">
                <a16:creationId xmlns:a16="http://schemas.microsoft.com/office/drawing/2014/main" id="{AA436948-95C1-4D63-BBE4-30A4CD562004}"/>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13" name="Rectangle 12">
            <a:extLst>
              <a:ext uri="{FF2B5EF4-FFF2-40B4-BE49-F238E27FC236}">
                <a16:creationId xmlns:a16="http://schemas.microsoft.com/office/drawing/2014/main" id="{6C907882-8E11-49A5-9A8B-154C87BBE18D}"/>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14" name="Rectangle 13">
            <a:extLst>
              <a:ext uri="{FF2B5EF4-FFF2-40B4-BE49-F238E27FC236}">
                <a16:creationId xmlns:a16="http://schemas.microsoft.com/office/drawing/2014/main" id="{52AD9A23-3E14-4FD8-92E9-1C4D154AE3CC}"/>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15" name="Rectangle 14">
            <a:extLst>
              <a:ext uri="{FF2B5EF4-FFF2-40B4-BE49-F238E27FC236}">
                <a16:creationId xmlns:a16="http://schemas.microsoft.com/office/drawing/2014/main" id="{19DB9F15-C4DC-4065-AA52-1E8A5258E522}"/>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16" name="Rectangle 15">
            <a:extLst>
              <a:ext uri="{FF2B5EF4-FFF2-40B4-BE49-F238E27FC236}">
                <a16:creationId xmlns:a16="http://schemas.microsoft.com/office/drawing/2014/main" id="{58860E6F-7DC2-4ED0-B1BA-405DBA20CE4F}"/>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18" name="Rectangle 17">
            <a:extLst>
              <a:ext uri="{FF2B5EF4-FFF2-40B4-BE49-F238E27FC236}">
                <a16:creationId xmlns:a16="http://schemas.microsoft.com/office/drawing/2014/main" id="{8EB015C6-810A-426A-B069-DEA4A3ECAE2A}"/>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19" name="Rectangle 18">
            <a:extLst>
              <a:ext uri="{FF2B5EF4-FFF2-40B4-BE49-F238E27FC236}">
                <a16:creationId xmlns:a16="http://schemas.microsoft.com/office/drawing/2014/main" id="{258277DE-DB4E-4F6D-B947-9E757310B151}"/>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20" name="Rectangle 19">
            <a:extLst>
              <a:ext uri="{FF2B5EF4-FFF2-40B4-BE49-F238E27FC236}">
                <a16:creationId xmlns:a16="http://schemas.microsoft.com/office/drawing/2014/main" id="{FA379EBF-8FF2-4133-819C-48591419B5BD}"/>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21" name="Rectangle 20">
            <a:extLst>
              <a:ext uri="{FF2B5EF4-FFF2-40B4-BE49-F238E27FC236}">
                <a16:creationId xmlns:a16="http://schemas.microsoft.com/office/drawing/2014/main" id="{74D3DDEC-529E-4A05-8BF3-F0CB3ED13B61}"/>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22" name="Rectangle 21">
            <a:extLst>
              <a:ext uri="{FF2B5EF4-FFF2-40B4-BE49-F238E27FC236}">
                <a16:creationId xmlns:a16="http://schemas.microsoft.com/office/drawing/2014/main" id="{CD1CD79C-0C1B-4BFE-ABA4-F141103CA9EB}"/>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23" name="Rectangle 22">
            <a:extLst>
              <a:ext uri="{FF2B5EF4-FFF2-40B4-BE49-F238E27FC236}">
                <a16:creationId xmlns:a16="http://schemas.microsoft.com/office/drawing/2014/main" id="{12E014DC-3C74-4828-BED9-1297AF3D6C53}"/>
              </a:ext>
            </a:extLst>
          </p:cNvPr>
          <p:cNvSpPr/>
          <p:nvPr/>
        </p:nvSpPr>
        <p:spPr>
          <a:xfrm>
            <a:off x="8623543"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de l’ouvrage en phase de construction</a:t>
            </a:r>
          </a:p>
        </p:txBody>
      </p:sp>
      <p:sp>
        <p:nvSpPr>
          <p:cNvPr id="24" name="Rectangle 23">
            <a:extLst>
              <a:ext uri="{FF2B5EF4-FFF2-40B4-BE49-F238E27FC236}">
                <a16:creationId xmlns:a16="http://schemas.microsoft.com/office/drawing/2014/main" id="{926AF8B2-CDD9-4859-848E-7991DCAC7DB8}"/>
              </a:ext>
            </a:extLst>
          </p:cNvPr>
          <p:cNvSpPr/>
          <p:nvPr/>
        </p:nvSpPr>
        <p:spPr>
          <a:xfrm>
            <a:off x="10294205"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spTree>
    <p:extLst>
      <p:ext uri="{BB962C8B-B14F-4D97-AF65-F5344CB8AC3E}">
        <p14:creationId xmlns:p14="http://schemas.microsoft.com/office/powerpoint/2010/main" val="189926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xit" presetSubtype="0" fill="hold"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25</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DIMENSIONNEMENT DE LA PRÉCONTRAINTE INTÉRIEURE D’ÉCLISSAGE</a:t>
            </a:r>
          </a:p>
        </p:txBody>
      </p:sp>
      <p:sp>
        <p:nvSpPr>
          <p:cNvPr id="16" name="ZoneTexte 15">
            <a:extLst>
              <a:ext uri="{FF2B5EF4-FFF2-40B4-BE49-F238E27FC236}">
                <a16:creationId xmlns:a16="http://schemas.microsoft.com/office/drawing/2014/main" id="{1A0598F6-E3CB-4103-8631-3D28FCA69509}"/>
              </a:ext>
            </a:extLst>
          </p:cNvPr>
          <p:cNvSpPr txBox="1"/>
          <p:nvPr/>
        </p:nvSpPr>
        <p:spPr>
          <a:xfrm>
            <a:off x="3704789" y="1252681"/>
            <a:ext cx="4763949" cy="461665"/>
          </a:xfrm>
          <a:prstGeom prst="rect">
            <a:avLst/>
          </a:prstGeom>
          <a:noFill/>
        </p:spPr>
        <p:txBody>
          <a:bodyPr wrap="square">
            <a:spAutoFit/>
          </a:bodyPr>
          <a:lstStyle/>
          <a:p>
            <a:pPr algn="ctr"/>
            <a:r>
              <a:rPr lang="fr-FR" sz="2400" b="1" dirty="0">
                <a:solidFill>
                  <a:schemeClr val="tx2"/>
                </a:solidFill>
                <a:latin typeface="+mj-lt"/>
                <a:ea typeface="+mj-ea"/>
                <a:cs typeface="+mj-cs"/>
              </a:rPr>
              <a:t>Vérification des contraintes limites</a:t>
            </a:r>
            <a:endParaRPr lang="fr-FR" sz="2400" dirty="0"/>
          </a:p>
        </p:txBody>
      </p:sp>
      <p:pic>
        <p:nvPicPr>
          <p:cNvPr id="14" name="Image 13">
            <a:extLst>
              <a:ext uri="{FF2B5EF4-FFF2-40B4-BE49-F238E27FC236}">
                <a16:creationId xmlns:a16="http://schemas.microsoft.com/office/drawing/2014/main" id="{0B0F905E-6D87-4627-B4DF-97D9AC2F3E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800" y="2093080"/>
            <a:ext cx="6541200" cy="2043737"/>
          </a:xfrm>
          <a:prstGeom prst="rect">
            <a:avLst/>
          </a:prstGeom>
        </p:spPr>
      </p:pic>
      <p:sp>
        <p:nvSpPr>
          <p:cNvPr id="20" name="Rectangle : coins arrondis 19">
            <a:extLst>
              <a:ext uri="{FF2B5EF4-FFF2-40B4-BE49-F238E27FC236}">
                <a16:creationId xmlns:a16="http://schemas.microsoft.com/office/drawing/2014/main" id="{4ED74DDD-E662-4A70-AB8F-03DE85BDF4DF}"/>
              </a:ext>
            </a:extLst>
          </p:cNvPr>
          <p:cNvSpPr/>
          <p:nvPr/>
        </p:nvSpPr>
        <p:spPr>
          <a:xfrm>
            <a:off x="5816339" y="4002359"/>
            <a:ext cx="1791093" cy="17910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21" name="Graphique 20" descr="Retour contour">
            <a:extLst>
              <a:ext uri="{FF2B5EF4-FFF2-40B4-BE49-F238E27FC236}">
                <a16:creationId xmlns:a16="http://schemas.microsoft.com/office/drawing/2014/main" id="{4F9A7272-CB94-4595-B7F3-909F075876C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7573814" flipH="1">
            <a:off x="7779825" y="3535732"/>
            <a:ext cx="914400" cy="914400"/>
          </a:xfrm>
          <a:prstGeom prst="rect">
            <a:avLst/>
          </a:prstGeom>
        </p:spPr>
      </p:pic>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59D1B7EF-9C38-44EC-B69C-8F2AA05B4B2C}"/>
                  </a:ext>
                </a:extLst>
              </p:cNvPr>
              <p:cNvSpPr/>
              <p:nvPr/>
            </p:nvSpPr>
            <p:spPr>
              <a:xfrm>
                <a:off x="8646383" y="2812925"/>
                <a:ext cx="2096756" cy="756000"/>
              </a:xfrm>
              <a:prstGeom prst="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i="1" smtClean="0">
                              <a:effectLst/>
                              <a:latin typeface="Cambria Math" panose="02040503050406030204" pitchFamily="18"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𝜎</m:t>
                          </m:r>
                        </m:e>
                        <m:sub>
                          <m:r>
                            <a:rPr lang="fr-FR" sz="1800" i="1">
                              <a:effectLst/>
                              <a:latin typeface="Cambria Math" panose="02040503050406030204" pitchFamily="18" charset="0"/>
                              <a:ea typeface="Calibri" panose="020F0502020204030204" pitchFamily="34" charset="0"/>
                              <a:cs typeface="Arial" panose="020B0604020202020204" pitchFamily="34" charset="0"/>
                            </a:rPr>
                            <m:t>𝑠𝑢𝑝</m:t>
                          </m:r>
                        </m:sub>
                      </m:sSub>
                      <m:r>
                        <a:rPr lang="fr-FR" sz="1800" i="1">
                          <a:effectLst/>
                          <a:latin typeface="Cambria Math" panose="02040503050406030204" pitchFamily="18" charset="0"/>
                          <a:ea typeface="Calibri" panose="020F0502020204030204" pitchFamily="34" charset="0"/>
                          <a:cs typeface="Arial" panose="020B0604020202020204" pitchFamily="34" charset="0"/>
                        </a:rPr>
                        <m:t>=</m:t>
                      </m:r>
                      <m:r>
                        <a:rPr lang="fr-FR" sz="1800" b="0" i="1" smtClean="0">
                          <a:effectLst/>
                          <a:latin typeface="Cambria Math" panose="02040503050406030204" pitchFamily="18" charset="0"/>
                          <a:ea typeface="Calibri" panose="020F0502020204030204" pitchFamily="34" charset="0"/>
                          <a:cs typeface="Arial" panose="020B0604020202020204" pitchFamily="34" charset="0"/>
                        </a:rPr>
                        <m:t>−2</m:t>
                      </m:r>
                      <m:r>
                        <a:rPr lang="fr-FR" sz="1800" i="1">
                          <a:effectLst/>
                          <a:latin typeface="Cambria Math" panose="02040503050406030204" pitchFamily="18" charset="0"/>
                          <a:ea typeface="Calibri" panose="020F0502020204030204" pitchFamily="34" charset="0"/>
                          <a:cs typeface="Arial" panose="020B0604020202020204" pitchFamily="34" charset="0"/>
                        </a:rPr>
                        <m:t>𝑀𝑃𝑎</m:t>
                      </m:r>
                    </m:oMath>
                  </m:oMathPara>
                </a14:m>
                <a:endParaRPr lang="fr-FR" dirty="0"/>
              </a:p>
              <a:p>
                <a:pPr algn="ctr"/>
                <a14:m>
                  <m:oMathPara xmlns:m="http://schemas.openxmlformats.org/officeDocument/2006/math">
                    <m:oMathParaPr>
                      <m:jc m:val="centerGroup"/>
                    </m:oMathParaPr>
                    <m:oMath xmlns:m="http://schemas.openxmlformats.org/officeDocument/2006/math">
                      <m:sSub>
                        <m:sSubPr>
                          <m:ctrlPr>
                            <a:rPr lang="fr-FR" i="1" smtClean="0">
                              <a:effectLst/>
                              <a:latin typeface="Cambria Math" panose="02040503050406030204" pitchFamily="18"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𝜎</m:t>
                          </m:r>
                        </m:e>
                        <m:sub>
                          <m:r>
                            <m:rPr>
                              <m:sty m:val="p"/>
                            </m:rPr>
                            <a:rPr lang="fr-FR" sz="1800">
                              <a:effectLst/>
                              <a:latin typeface="Cambria Math" panose="02040503050406030204" pitchFamily="18" charset="0"/>
                              <a:ea typeface="Calibri" panose="020F0502020204030204" pitchFamily="34" charset="0"/>
                              <a:cs typeface="Arial" panose="020B0604020202020204" pitchFamily="34" charset="0"/>
                            </a:rPr>
                            <m:t>inf</m:t>
                          </m:r>
                        </m:sub>
                      </m:sSub>
                      <m:r>
                        <a:rPr lang="fr-FR" sz="1800" i="1">
                          <a:effectLst/>
                          <a:latin typeface="Cambria Math" panose="02040503050406030204" pitchFamily="18" charset="0"/>
                          <a:ea typeface="Calibri" panose="020F0502020204030204" pitchFamily="34" charset="0"/>
                          <a:cs typeface="Arial" panose="020B0604020202020204" pitchFamily="34" charset="0"/>
                        </a:rPr>
                        <m:t>=</m:t>
                      </m:r>
                      <m:r>
                        <a:rPr lang="fr-FR" sz="1800" b="0" i="1" smtClean="0">
                          <a:effectLst/>
                          <a:latin typeface="Cambria Math" panose="02040503050406030204" pitchFamily="18" charset="0"/>
                          <a:ea typeface="Calibri" panose="020F0502020204030204" pitchFamily="34" charset="0"/>
                          <a:cs typeface="Arial" panose="020B0604020202020204" pitchFamily="34" charset="0"/>
                        </a:rPr>
                        <m:t>8</m:t>
                      </m:r>
                      <m:r>
                        <a:rPr lang="fr-FR" sz="1800" i="1">
                          <a:effectLst/>
                          <a:latin typeface="Cambria Math" panose="02040503050406030204" pitchFamily="18" charset="0"/>
                          <a:ea typeface="Calibri" panose="020F0502020204030204" pitchFamily="34" charset="0"/>
                          <a:cs typeface="Arial" panose="020B0604020202020204" pitchFamily="34" charset="0"/>
                        </a:rPr>
                        <m:t>𝑀𝑃𝑎</m:t>
                      </m:r>
                    </m:oMath>
                  </m:oMathPara>
                </a14:m>
                <a:endParaRPr lang="fr-FR" dirty="0"/>
              </a:p>
            </p:txBody>
          </p:sp>
        </mc:Choice>
        <mc:Fallback xmlns="">
          <p:sp>
            <p:nvSpPr>
              <p:cNvPr id="22" name="Rectangle 21">
                <a:extLst>
                  <a:ext uri="{FF2B5EF4-FFF2-40B4-BE49-F238E27FC236}">
                    <a16:creationId xmlns:a16="http://schemas.microsoft.com/office/drawing/2014/main" id="{59D1B7EF-9C38-44EC-B69C-8F2AA05B4B2C}"/>
                  </a:ext>
                </a:extLst>
              </p:cNvPr>
              <p:cNvSpPr>
                <a:spLocks noRot="1" noChangeAspect="1" noMove="1" noResize="1" noEditPoints="1" noAdjustHandles="1" noChangeArrowheads="1" noChangeShapeType="1" noTextEdit="1"/>
              </p:cNvSpPr>
              <p:nvPr/>
            </p:nvSpPr>
            <p:spPr>
              <a:xfrm>
                <a:off x="8646383" y="2812925"/>
                <a:ext cx="2096756" cy="756000"/>
              </a:xfrm>
              <a:prstGeom prst="rect">
                <a:avLst/>
              </a:prstGeom>
              <a:blipFill>
                <a:blip r:embed="rId6"/>
                <a:stretch>
                  <a:fillRect/>
                </a:stretch>
              </a:blipFill>
              <a:ln w="38100">
                <a:solidFill>
                  <a:schemeClr val="tx2"/>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3" name="Rectangle : carré corné 22">
                <a:extLst>
                  <a:ext uri="{FF2B5EF4-FFF2-40B4-BE49-F238E27FC236}">
                    <a16:creationId xmlns:a16="http://schemas.microsoft.com/office/drawing/2014/main" id="{B4D387C5-D75F-4752-97D2-C59BAE68FD87}"/>
                  </a:ext>
                </a:extLst>
              </p:cNvPr>
              <p:cNvSpPr/>
              <p:nvPr/>
            </p:nvSpPr>
            <p:spPr>
              <a:xfrm>
                <a:off x="1791093" y="4534293"/>
                <a:ext cx="2802903" cy="1689535"/>
              </a:xfrm>
              <a:prstGeom prst="foldedCorner">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lnSpc>
                    <a:spcPct val="200000"/>
                  </a:lnSpc>
                </a:pPr>
                <a14:m>
                  <m:oMathPara xmlns:m="http://schemas.openxmlformats.org/officeDocument/2006/math">
                    <m:oMathParaPr>
                      <m:jc m:val="centerGroup"/>
                    </m:oMathParaPr>
                    <m:oMath xmlns:m="http://schemas.openxmlformats.org/officeDocument/2006/math">
                      <m:sSub>
                        <m:sSubPr>
                          <m:ctrlPr>
                            <a:rPr lang="fr-FR" i="1" smtClean="0">
                              <a:effectLst/>
                              <a:latin typeface="Cambria Math" panose="02040503050406030204" pitchFamily="18"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𝜎</m:t>
                          </m:r>
                        </m:e>
                        <m:sub>
                          <m:r>
                            <a:rPr lang="fr-FR" sz="1800" i="1">
                              <a:effectLst/>
                              <a:latin typeface="Cambria Math" panose="02040503050406030204" pitchFamily="18" charset="0"/>
                              <a:ea typeface="Calibri" panose="020F0502020204030204" pitchFamily="34" charset="0"/>
                              <a:cs typeface="Arial" panose="020B0604020202020204" pitchFamily="34" charset="0"/>
                            </a:rPr>
                            <m:t>𝑠𝑢𝑝</m:t>
                          </m:r>
                        </m:sub>
                      </m:sSub>
                      <m:r>
                        <a:rPr lang="fr-FR" sz="1800" i="1">
                          <a:effectLst/>
                          <a:latin typeface="Cambria Math" panose="02040503050406030204" pitchFamily="18" charset="0"/>
                          <a:ea typeface="Calibri" panose="020F0502020204030204" pitchFamily="34" charset="0"/>
                          <a:cs typeface="Arial" panose="020B0604020202020204" pitchFamily="34" charset="0"/>
                        </a:rPr>
                        <m:t>&gt;</m:t>
                      </m:r>
                      <m:acc>
                        <m:accPr>
                          <m:chr m:val="̅"/>
                          <m:ctrlPr>
                            <a:rPr lang="fr-FR" i="1">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ea typeface="Calibri" panose="020F0502020204030204" pitchFamily="34" charset="0"/>
                                  <a:cs typeface="Arial" panose="020B0604020202020204" pitchFamily="34" charset="0"/>
                                </a:rPr>
                                <m:t>𝜎</m:t>
                              </m:r>
                            </m:e>
                            <m:sub>
                              <m:r>
                                <a:rPr lang="fr-FR" i="1">
                                  <a:latin typeface="Cambria Math" panose="02040503050406030204" pitchFamily="18" charset="0"/>
                                  <a:ea typeface="Calibri" panose="020F0502020204030204" pitchFamily="34" charset="0"/>
                                  <a:cs typeface="Arial" panose="020B0604020202020204" pitchFamily="34" charset="0"/>
                                </a:rPr>
                                <m:t>𝑡</m:t>
                              </m:r>
                            </m:sub>
                          </m:sSub>
                        </m:e>
                      </m:acc>
                      <m:r>
                        <a:rPr lang="fr-FR" b="0" i="1" smtClean="0">
                          <a:latin typeface="Cambria Math" panose="02040503050406030204" pitchFamily="18" charset="0"/>
                          <a:ea typeface="Calibri" panose="020F0502020204030204" pitchFamily="34" charset="0"/>
                          <a:cs typeface="Arial" panose="020B0604020202020204" pitchFamily="34" charset="0"/>
                        </a:rPr>
                        <m:t>=</m:t>
                      </m:r>
                      <m:r>
                        <a:rPr lang="fr-FR" sz="1800" i="1">
                          <a:effectLst/>
                          <a:latin typeface="Cambria Math" panose="02040503050406030204" pitchFamily="18" charset="0"/>
                          <a:ea typeface="Calibri" panose="020F0502020204030204" pitchFamily="34" charset="0"/>
                          <a:cs typeface="Arial" panose="020B0604020202020204" pitchFamily="34" charset="0"/>
                        </a:rPr>
                        <m:t>−3.2</m:t>
                      </m:r>
                      <m:r>
                        <a:rPr lang="fr-FR" sz="1800" i="1">
                          <a:effectLst/>
                          <a:latin typeface="Cambria Math" panose="02040503050406030204" pitchFamily="18" charset="0"/>
                          <a:ea typeface="Calibri" panose="020F0502020204030204" pitchFamily="34" charset="0"/>
                          <a:cs typeface="Arial" panose="020B0604020202020204" pitchFamily="34" charset="0"/>
                        </a:rPr>
                        <m:t>𝑀𝑃𝑎</m:t>
                      </m:r>
                    </m:oMath>
                  </m:oMathPara>
                </a14:m>
                <a:endParaRPr lang="fr-FR" sz="1800" i="1" dirty="0">
                  <a:effectLst/>
                  <a:latin typeface="Cambria Math" panose="02040503050406030204" pitchFamily="18" charset="0"/>
                  <a:ea typeface="Calibri" panose="020F0502020204030204" pitchFamily="34" charset="0"/>
                  <a:cs typeface="Arial" panose="020B0604020202020204" pitchFamily="34" charset="0"/>
                </a:endParaRPr>
              </a:p>
              <a:p>
                <a:pPr algn="ctr">
                  <a:lnSpc>
                    <a:spcPct val="200000"/>
                  </a:lnSpc>
                </a:pPr>
                <a14:m>
                  <m:oMathPara xmlns:m="http://schemas.openxmlformats.org/officeDocument/2006/math">
                    <m:oMathParaPr>
                      <m:jc m:val="centerGroup"/>
                    </m:oMathParaPr>
                    <m:oMath xmlns:m="http://schemas.openxmlformats.org/officeDocument/2006/math">
                      <m:sSub>
                        <m:sSubPr>
                          <m:ctrlPr>
                            <a:rPr lang="fr-FR" sz="1800" i="1" smtClean="0">
                              <a:effectLst/>
                              <a:latin typeface="Cambria Math" panose="02040503050406030204" pitchFamily="18" charset="0"/>
                              <a:ea typeface="Calibri" panose="020F0502020204030204" pitchFamily="34" charset="0"/>
                            </a:rPr>
                          </m:ctrlPr>
                        </m:sSubPr>
                        <m:e>
                          <m:r>
                            <a:rPr lang="fr-FR" sz="1800" i="1">
                              <a:effectLst/>
                              <a:latin typeface="Cambria Math" panose="02040503050406030204" pitchFamily="18" charset="0"/>
                              <a:ea typeface="Calibri" panose="020F0502020204030204" pitchFamily="34" charset="0"/>
                            </a:rPr>
                            <m:t>𝜎</m:t>
                          </m:r>
                        </m:e>
                        <m:sub>
                          <m:r>
                            <m:rPr>
                              <m:sty m:val="p"/>
                            </m:rPr>
                            <a:rPr lang="fr-FR" sz="1800">
                              <a:effectLst/>
                              <a:latin typeface="Cambria Math" panose="02040503050406030204" pitchFamily="18" charset="0"/>
                              <a:ea typeface="Calibri" panose="020F0502020204030204" pitchFamily="34" charset="0"/>
                            </a:rPr>
                            <m:t>inf</m:t>
                          </m:r>
                        </m:sub>
                      </m:sSub>
                      <m:r>
                        <a:rPr lang="fr-FR" sz="1800" i="1">
                          <a:effectLst/>
                          <a:latin typeface="Cambria Math" panose="02040503050406030204" pitchFamily="18" charset="0"/>
                          <a:ea typeface="Calibri" panose="020F0502020204030204" pitchFamily="34" charset="0"/>
                        </a:rPr>
                        <m:t>&lt;</m:t>
                      </m:r>
                      <m:acc>
                        <m:accPr>
                          <m:chr m:val="̅"/>
                          <m:ctrlPr>
                            <a:rPr lang="fr-FR" sz="1800" i="1">
                              <a:effectLst/>
                              <a:latin typeface="Cambria Math" panose="02040503050406030204" pitchFamily="18" charset="0"/>
                              <a:ea typeface="Calibri" panose="020F0502020204030204" pitchFamily="34" charset="0"/>
                            </a:rPr>
                          </m:ctrlPr>
                        </m:accPr>
                        <m:e>
                          <m:sSub>
                            <m:sSubPr>
                              <m:ctrlPr>
                                <a:rPr lang="fr-FR" sz="1800" i="1">
                                  <a:effectLst/>
                                  <a:latin typeface="Cambria Math" panose="02040503050406030204" pitchFamily="18" charset="0"/>
                                  <a:ea typeface="Calibri" panose="020F0502020204030204" pitchFamily="34" charset="0"/>
                                </a:rPr>
                              </m:ctrlPr>
                            </m:sSubPr>
                            <m:e>
                              <m:r>
                                <a:rPr lang="fr-FR" sz="1800" i="1">
                                  <a:effectLst/>
                                  <a:latin typeface="Cambria Math" panose="02040503050406030204" pitchFamily="18" charset="0"/>
                                  <a:ea typeface="Calibri" panose="020F0502020204030204" pitchFamily="34" charset="0"/>
                                </a:rPr>
                                <m:t>𝜎</m:t>
                              </m:r>
                            </m:e>
                            <m:sub>
                              <m:r>
                                <a:rPr lang="fr-FR" sz="1800" i="1">
                                  <a:effectLst/>
                                  <a:latin typeface="Cambria Math" panose="02040503050406030204" pitchFamily="18" charset="0"/>
                                  <a:ea typeface="Calibri" panose="020F0502020204030204" pitchFamily="34" charset="0"/>
                                </a:rPr>
                                <m:t>𝑐</m:t>
                              </m:r>
                            </m:sub>
                          </m:sSub>
                        </m:e>
                      </m:acc>
                      <m:r>
                        <a:rPr lang="fr-FR" sz="1800" b="0" i="1" smtClean="0">
                          <a:effectLst/>
                          <a:latin typeface="Cambria Math" panose="02040503050406030204" pitchFamily="18" charset="0"/>
                          <a:ea typeface="Calibri" panose="020F0502020204030204" pitchFamily="34" charset="0"/>
                        </a:rPr>
                        <m:t>=</m:t>
                      </m:r>
                      <m:r>
                        <a:rPr lang="fr-FR" i="1">
                          <a:latin typeface="Cambria Math" panose="02040503050406030204" pitchFamily="18" charset="0"/>
                          <a:ea typeface="Calibri" panose="020F0502020204030204" pitchFamily="34" charset="0"/>
                        </a:rPr>
                        <m:t>21</m:t>
                      </m:r>
                      <m:r>
                        <a:rPr lang="fr-FR" i="1">
                          <a:latin typeface="Cambria Math" panose="02040503050406030204" pitchFamily="18" charset="0"/>
                          <a:ea typeface="Calibri" panose="020F0502020204030204" pitchFamily="34" charset="0"/>
                        </a:rPr>
                        <m:t>𝑀𝑃𝑎</m:t>
                      </m:r>
                    </m:oMath>
                  </m:oMathPara>
                </a14:m>
                <a:endParaRPr lang="fr-FR" sz="1800" dirty="0">
                  <a:effectLst/>
                  <a:latin typeface="Times New Roman" panose="02020603050405020304" pitchFamily="18" charset="0"/>
                  <a:ea typeface="Calibri" panose="020F0502020204030204" pitchFamily="34" charset="0"/>
                </a:endParaRPr>
              </a:p>
            </p:txBody>
          </p:sp>
        </mc:Choice>
        <mc:Fallback xmlns="">
          <p:sp>
            <p:nvSpPr>
              <p:cNvPr id="23" name="Rectangle : carré corné 22">
                <a:extLst>
                  <a:ext uri="{FF2B5EF4-FFF2-40B4-BE49-F238E27FC236}">
                    <a16:creationId xmlns:a16="http://schemas.microsoft.com/office/drawing/2014/main" id="{B4D387C5-D75F-4752-97D2-C59BAE68FD87}"/>
                  </a:ext>
                </a:extLst>
              </p:cNvPr>
              <p:cNvSpPr>
                <a:spLocks noRot="1" noChangeAspect="1" noMove="1" noResize="1" noEditPoints="1" noAdjustHandles="1" noChangeArrowheads="1" noChangeShapeType="1" noTextEdit="1"/>
              </p:cNvSpPr>
              <p:nvPr/>
            </p:nvSpPr>
            <p:spPr>
              <a:xfrm>
                <a:off x="1791093" y="4534293"/>
                <a:ext cx="2802903" cy="1689535"/>
              </a:xfrm>
              <a:prstGeom prst="foldedCorner">
                <a:avLst/>
              </a:prstGeom>
              <a:blipFill>
                <a:blip r:embed="rId7"/>
                <a:stretch>
                  <a:fillRect/>
                </a:stretch>
              </a:blipFill>
              <a:ln w="38100">
                <a:solidFill>
                  <a:schemeClr val="tx2"/>
                </a:solidFill>
              </a:ln>
            </p:spPr>
            <p:txBody>
              <a:bodyPr/>
              <a:lstStyle/>
              <a:p>
                <a:r>
                  <a:rPr lang="fr-FR">
                    <a:noFill/>
                  </a:rPr>
                  <a:t> </a:t>
                </a:r>
              </a:p>
            </p:txBody>
          </p:sp>
        </mc:Fallback>
      </mc:AlternateContent>
      <p:sp>
        <p:nvSpPr>
          <p:cNvPr id="24" name="Flèche : droite rayée 23">
            <a:extLst>
              <a:ext uri="{FF2B5EF4-FFF2-40B4-BE49-F238E27FC236}">
                <a16:creationId xmlns:a16="http://schemas.microsoft.com/office/drawing/2014/main" id="{3516B47F-5C5C-465A-ACA5-EC17B6BAA04B}"/>
              </a:ext>
            </a:extLst>
          </p:cNvPr>
          <p:cNvSpPr/>
          <p:nvPr/>
        </p:nvSpPr>
        <p:spPr>
          <a:xfrm>
            <a:off x="5308862" y="5137351"/>
            <a:ext cx="1517716" cy="49599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Rectangle : coins arrondis 24">
            <a:extLst>
              <a:ext uri="{FF2B5EF4-FFF2-40B4-BE49-F238E27FC236}">
                <a16:creationId xmlns:a16="http://schemas.microsoft.com/office/drawing/2014/main" id="{0AA99329-1FED-461E-B649-9752AE3BF9B3}"/>
              </a:ext>
            </a:extLst>
          </p:cNvPr>
          <p:cNvSpPr/>
          <p:nvPr/>
        </p:nvSpPr>
        <p:spPr>
          <a:xfrm>
            <a:off x="7541444" y="4979830"/>
            <a:ext cx="2540613" cy="811750"/>
          </a:xfrm>
          <a:prstGeom prst="round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tx2"/>
                </a:solidFill>
                <a:latin typeface="+mj-lt"/>
              </a:rPr>
              <a:t>Les clavages C0-P1 et P2-C3 sont vérifiés</a:t>
            </a:r>
          </a:p>
        </p:txBody>
      </p:sp>
      <p:sp>
        <p:nvSpPr>
          <p:cNvPr id="26" name="Rectangle 25">
            <a:extLst>
              <a:ext uri="{FF2B5EF4-FFF2-40B4-BE49-F238E27FC236}">
                <a16:creationId xmlns:a16="http://schemas.microsoft.com/office/drawing/2014/main" id="{5DD2995D-0BC1-46F2-988A-5E130AF46F1F}"/>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27" name="Rectangle 26">
            <a:extLst>
              <a:ext uri="{FF2B5EF4-FFF2-40B4-BE49-F238E27FC236}">
                <a16:creationId xmlns:a16="http://schemas.microsoft.com/office/drawing/2014/main" id="{104861F2-0D1A-4BB3-B14B-9CA14649FDA2}"/>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28" name="Rectangle 27">
            <a:extLst>
              <a:ext uri="{FF2B5EF4-FFF2-40B4-BE49-F238E27FC236}">
                <a16:creationId xmlns:a16="http://schemas.microsoft.com/office/drawing/2014/main" id="{EC001D40-5DED-4B18-BB4F-CC88F081B135}"/>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29" name="Rectangle 28">
            <a:extLst>
              <a:ext uri="{FF2B5EF4-FFF2-40B4-BE49-F238E27FC236}">
                <a16:creationId xmlns:a16="http://schemas.microsoft.com/office/drawing/2014/main" id="{DAE82AD4-EBCB-4A95-B8A0-E48BCDA975D1}"/>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30" name="Rectangle 29">
            <a:extLst>
              <a:ext uri="{FF2B5EF4-FFF2-40B4-BE49-F238E27FC236}">
                <a16:creationId xmlns:a16="http://schemas.microsoft.com/office/drawing/2014/main" id="{130BA006-CEF8-4448-ADD6-C946F5B7A9C2}"/>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31" name="Rectangle 30">
            <a:extLst>
              <a:ext uri="{FF2B5EF4-FFF2-40B4-BE49-F238E27FC236}">
                <a16:creationId xmlns:a16="http://schemas.microsoft.com/office/drawing/2014/main" id="{6F1737B1-D28A-426D-8BB4-CB6467B7DB1F}"/>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32" name="Rectangle 31">
            <a:extLst>
              <a:ext uri="{FF2B5EF4-FFF2-40B4-BE49-F238E27FC236}">
                <a16:creationId xmlns:a16="http://schemas.microsoft.com/office/drawing/2014/main" id="{DD0EE1AD-7BD4-4D36-9198-B0DA43B20C26}"/>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34" name="Rectangle 33">
            <a:extLst>
              <a:ext uri="{FF2B5EF4-FFF2-40B4-BE49-F238E27FC236}">
                <a16:creationId xmlns:a16="http://schemas.microsoft.com/office/drawing/2014/main" id="{3C38B7D2-270B-4C8D-9D37-C9A35449857E}"/>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35" name="Rectangle 34">
            <a:extLst>
              <a:ext uri="{FF2B5EF4-FFF2-40B4-BE49-F238E27FC236}">
                <a16:creationId xmlns:a16="http://schemas.microsoft.com/office/drawing/2014/main" id="{C5AE7FE3-65B2-45DB-BAA4-940CDE298682}"/>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36" name="Rectangle 35">
            <a:extLst>
              <a:ext uri="{FF2B5EF4-FFF2-40B4-BE49-F238E27FC236}">
                <a16:creationId xmlns:a16="http://schemas.microsoft.com/office/drawing/2014/main" id="{487B5EB1-144B-4FC7-A766-1028CEB97245}"/>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37" name="Rectangle 36">
            <a:extLst>
              <a:ext uri="{FF2B5EF4-FFF2-40B4-BE49-F238E27FC236}">
                <a16:creationId xmlns:a16="http://schemas.microsoft.com/office/drawing/2014/main" id="{281D55A8-1A00-4B54-A73C-85418B3181B1}"/>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38" name="Rectangle 37">
            <a:extLst>
              <a:ext uri="{FF2B5EF4-FFF2-40B4-BE49-F238E27FC236}">
                <a16:creationId xmlns:a16="http://schemas.microsoft.com/office/drawing/2014/main" id="{70170083-6D99-4D27-8D8C-6D514618BFFB}"/>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39" name="Rectangle 38">
            <a:extLst>
              <a:ext uri="{FF2B5EF4-FFF2-40B4-BE49-F238E27FC236}">
                <a16:creationId xmlns:a16="http://schemas.microsoft.com/office/drawing/2014/main" id="{55607ABC-AB1D-45D1-9729-6F7ADAF86F66}"/>
              </a:ext>
            </a:extLst>
          </p:cNvPr>
          <p:cNvSpPr/>
          <p:nvPr/>
        </p:nvSpPr>
        <p:spPr>
          <a:xfrm>
            <a:off x="8623543"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de l’ouvrage en phase de construction</a:t>
            </a:r>
          </a:p>
        </p:txBody>
      </p:sp>
      <p:sp>
        <p:nvSpPr>
          <p:cNvPr id="40" name="Rectangle 39">
            <a:extLst>
              <a:ext uri="{FF2B5EF4-FFF2-40B4-BE49-F238E27FC236}">
                <a16:creationId xmlns:a16="http://schemas.microsoft.com/office/drawing/2014/main" id="{EDF95741-5682-4A0D-A47D-123994E0E5B3}"/>
              </a:ext>
            </a:extLst>
          </p:cNvPr>
          <p:cNvSpPr/>
          <p:nvPr/>
        </p:nvSpPr>
        <p:spPr>
          <a:xfrm>
            <a:off x="10294205"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spTree>
    <p:extLst>
      <p:ext uri="{BB962C8B-B14F-4D97-AF65-F5344CB8AC3E}">
        <p14:creationId xmlns:p14="http://schemas.microsoft.com/office/powerpoint/2010/main" val="163155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animBg="1"/>
      <p:bldP spid="22" grpId="0" animBg="1"/>
      <p:bldP spid="23" grpId="0" animBg="1"/>
      <p:bldP spid="24"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26</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DIMENSIONNEMENT DE LA PRÉCONTRAINTE INTÉRIEURE D’ÉCLISSAGE</a:t>
            </a:r>
          </a:p>
        </p:txBody>
      </p:sp>
      <p:sp>
        <p:nvSpPr>
          <p:cNvPr id="4" name="ZoneTexte 3">
            <a:extLst>
              <a:ext uri="{FF2B5EF4-FFF2-40B4-BE49-F238E27FC236}">
                <a16:creationId xmlns:a16="http://schemas.microsoft.com/office/drawing/2014/main" id="{B952AD05-0A85-4EDC-88EC-45D83ED154CC}"/>
              </a:ext>
            </a:extLst>
          </p:cNvPr>
          <p:cNvSpPr txBox="1"/>
          <p:nvPr/>
        </p:nvSpPr>
        <p:spPr>
          <a:xfrm>
            <a:off x="3704789" y="1252681"/>
            <a:ext cx="4763949" cy="461665"/>
          </a:xfrm>
          <a:prstGeom prst="rect">
            <a:avLst/>
          </a:prstGeom>
          <a:noFill/>
        </p:spPr>
        <p:txBody>
          <a:bodyPr wrap="square">
            <a:spAutoFit/>
          </a:bodyPr>
          <a:lstStyle/>
          <a:p>
            <a:pPr algn="ctr"/>
            <a:r>
              <a:rPr lang="fr-FR" sz="2400" b="1" dirty="0">
                <a:solidFill>
                  <a:schemeClr val="tx2"/>
                </a:solidFill>
                <a:latin typeface="+mj-lt"/>
                <a:ea typeface="+mj-ea"/>
                <a:cs typeface="+mj-cs"/>
              </a:rPr>
              <a:t>Clavage P1-P2</a:t>
            </a:r>
            <a:endParaRPr lang="fr-FR" sz="2400" dirty="0"/>
          </a:p>
        </p:txBody>
      </p:sp>
      <mc:AlternateContent xmlns:mc="http://schemas.openxmlformats.org/markup-compatibility/2006">
        <mc:Choice xmlns:a14="http://schemas.microsoft.com/office/drawing/2010/main" Requires="a14">
          <p:graphicFrame>
            <p:nvGraphicFramePr>
              <p:cNvPr id="5" name="Diagramme 4">
                <a:extLst>
                  <a:ext uri="{FF2B5EF4-FFF2-40B4-BE49-F238E27FC236}">
                    <a16:creationId xmlns:a16="http://schemas.microsoft.com/office/drawing/2014/main" id="{5E1261EF-D30B-42D7-962C-FF954BA8EF21}"/>
                  </a:ext>
                </a:extLst>
              </p:cNvPr>
              <p:cNvGraphicFramePr/>
              <p:nvPr>
                <p:extLst>
                  <p:ext uri="{D42A27DB-BD31-4B8C-83A1-F6EECF244321}">
                    <p14:modId xmlns:p14="http://schemas.microsoft.com/office/powerpoint/2010/main" val="2837592895"/>
                  </p:ext>
                </p:extLst>
              </p:nvPr>
            </p:nvGraphicFramePr>
            <p:xfrm>
              <a:off x="346357" y="1621411"/>
              <a:ext cx="5528721" cy="44386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5" name="Diagramme 4">
                <a:extLst>
                  <a:ext uri="{FF2B5EF4-FFF2-40B4-BE49-F238E27FC236}">
                    <a16:creationId xmlns:a16="http://schemas.microsoft.com/office/drawing/2014/main" id="{5E1261EF-D30B-42D7-962C-FF954BA8EF21}"/>
                  </a:ext>
                </a:extLst>
              </p:cNvPr>
              <p:cNvGraphicFramePr/>
              <p:nvPr>
                <p:extLst>
                  <p:ext uri="{D42A27DB-BD31-4B8C-83A1-F6EECF244321}">
                    <p14:modId xmlns:p14="http://schemas.microsoft.com/office/powerpoint/2010/main" val="2837592895"/>
                  </p:ext>
                </p:extLst>
              </p:nvPr>
            </p:nvGraphicFramePr>
            <p:xfrm>
              <a:off x="346357" y="1621411"/>
              <a:ext cx="5528721" cy="4438630"/>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
        <p:nvSpPr>
          <p:cNvPr id="22" name="Rectangle 21">
            <a:extLst>
              <a:ext uri="{FF2B5EF4-FFF2-40B4-BE49-F238E27FC236}">
                <a16:creationId xmlns:a16="http://schemas.microsoft.com/office/drawing/2014/main" id="{8EAFFF6F-16BC-4E8A-A468-489509AC7955}"/>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23" name="Rectangle 22">
            <a:extLst>
              <a:ext uri="{FF2B5EF4-FFF2-40B4-BE49-F238E27FC236}">
                <a16:creationId xmlns:a16="http://schemas.microsoft.com/office/drawing/2014/main" id="{E9EA28D0-1881-4E19-A38E-24798DE5825A}"/>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24" name="Rectangle 23">
            <a:extLst>
              <a:ext uri="{FF2B5EF4-FFF2-40B4-BE49-F238E27FC236}">
                <a16:creationId xmlns:a16="http://schemas.microsoft.com/office/drawing/2014/main" id="{7D671F4B-2B9F-483C-998F-21D0B834BDF0}"/>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25" name="Rectangle 24">
            <a:extLst>
              <a:ext uri="{FF2B5EF4-FFF2-40B4-BE49-F238E27FC236}">
                <a16:creationId xmlns:a16="http://schemas.microsoft.com/office/drawing/2014/main" id="{7EBEDF75-FCAA-4967-8350-947EFF8A2595}"/>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26" name="Rectangle 25">
            <a:extLst>
              <a:ext uri="{FF2B5EF4-FFF2-40B4-BE49-F238E27FC236}">
                <a16:creationId xmlns:a16="http://schemas.microsoft.com/office/drawing/2014/main" id="{7E8A74B9-A312-42CB-8461-C94DA91F37AC}"/>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27" name="Rectangle 26">
            <a:extLst>
              <a:ext uri="{FF2B5EF4-FFF2-40B4-BE49-F238E27FC236}">
                <a16:creationId xmlns:a16="http://schemas.microsoft.com/office/drawing/2014/main" id="{569222E3-FD5E-4970-8CCE-0D28766E262C}"/>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28" name="Rectangle 27">
            <a:extLst>
              <a:ext uri="{FF2B5EF4-FFF2-40B4-BE49-F238E27FC236}">
                <a16:creationId xmlns:a16="http://schemas.microsoft.com/office/drawing/2014/main" id="{18A6105C-4B5D-410A-812A-D8703564EA73}"/>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pic>
        <p:nvPicPr>
          <p:cNvPr id="3" name="Image 2">
            <a:extLst>
              <a:ext uri="{FF2B5EF4-FFF2-40B4-BE49-F238E27FC236}">
                <a16:creationId xmlns:a16="http://schemas.microsoft.com/office/drawing/2014/main" id="{E6DF9977-FC90-4F5E-808F-B14329C37C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91854" y="2506191"/>
            <a:ext cx="5040000" cy="1334535"/>
          </a:xfrm>
          <a:prstGeom prst="rect">
            <a:avLst/>
          </a:prstGeom>
        </p:spPr>
      </p:pic>
      <p:pic>
        <p:nvPicPr>
          <p:cNvPr id="9" name="Image 8">
            <a:extLst>
              <a:ext uri="{FF2B5EF4-FFF2-40B4-BE49-F238E27FC236}">
                <a16:creationId xmlns:a16="http://schemas.microsoft.com/office/drawing/2014/main" id="{B2DF28BF-7ED1-452E-A0BF-615B8D8FA07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91854" y="4226497"/>
            <a:ext cx="5040000" cy="1243151"/>
          </a:xfrm>
          <a:prstGeom prst="rect">
            <a:avLst/>
          </a:prstGeom>
        </p:spPr>
      </p:pic>
      <p:sp>
        <p:nvSpPr>
          <p:cNvPr id="16" name="Rectangle 15">
            <a:extLst>
              <a:ext uri="{FF2B5EF4-FFF2-40B4-BE49-F238E27FC236}">
                <a16:creationId xmlns:a16="http://schemas.microsoft.com/office/drawing/2014/main" id="{7405654D-E7CA-4A80-B474-68AD3FF4EBC2}"/>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17" name="Rectangle 16">
            <a:extLst>
              <a:ext uri="{FF2B5EF4-FFF2-40B4-BE49-F238E27FC236}">
                <a16:creationId xmlns:a16="http://schemas.microsoft.com/office/drawing/2014/main" id="{230CF436-E357-480B-A5D2-13DFB4E1D97E}"/>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18" name="Rectangle 17">
            <a:extLst>
              <a:ext uri="{FF2B5EF4-FFF2-40B4-BE49-F238E27FC236}">
                <a16:creationId xmlns:a16="http://schemas.microsoft.com/office/drawing/2014/main" id="{03C855D5-2ABB-4486-989B-160FB2CF6957}"/>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19" name="Rectangle 18">
            <a:extLst>
              <a:ext uri="{FF2B5EF4-FFF2-40B4-BE49-F238E27FC236}">
                <a16:creationId xmlns:a16="http://schemas.microsoft.com/office/drawing/2014/main" id="{92A26D88-893A-40DF-889C-A090566F4344}"/>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20" name="Rectangle 19">
            <a:extLst>
              <a:ext uri="{FF2B5EF4-FFF2-40B4-BE49-F238E27FC236}">
                <a16:creationId xmlns:a16="http://schemas.microsoft.com/office/drawing/2014/main" id="{D0F11F0A-426D-4714-8FB5-75A45DFCA49F}"/>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21" name="Rectangle 20">
            <a:extLst>
              <a:ext uri="{FF2B5EF4-FFF2-40B4-BE49-F238E27FC236}">
                <a16:creationId xmlns:a16="http://schemas.microsoft.com/office/drawing/2014/main" id="{3750E3C4-CF0C-4E94-A1AF-80927BDCAC9C}"/>
              </a:ext>
            </a:extLst>
          </p:cNvPr>
          <p:cNvSpPr/>
          <p:nvPr/>
        </p:nvSpPr>
        <p:spPr>
          <a:xfrm>
            <a:off x="8623543"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de l’ouvrage en phase de construction</a:t>
            </a:r>
          </a:p>
        </p:txBody>
      </p:sp>
      <p:sp>
        <p:nvSpPr>
          <p:cNvPr id="30" name="Rectangle 29">
            <a:extLst>
              <a:ext uri="{FF2B5EF4-FFF2-40B4-BE49-F238E27FC236}">
                <a16:creationId xmlns:a16="http://schemas.microsoft.com/office/drawing/2014/main" id="{7FE32731-8BA8-47C1-8C4E-EA5DA81FE8A0}"/>
              </a:ext>
            </a:extLst>
          </p:cNvPr>
          <p:cNvSpPr/>
          <p:nvPr/>
        </p:nvSpPr>
        <p:spPr>
          <a:xfrm>
            <a:off x="10294205"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spTree>
    <p:extLst>
      <p:ext uri="{BB962C8B-B14F-4D97-AF65-F5344CB8AC3E}">
        <p14:creationId xmlns:p14="http://schemas.microsoft.com/office/powerpoint/2010/main" val="48567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5"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shoji&#10;&#10;Description générée automatiquement">
            <a:extLst>
              <a:ext uri="{FF2B5EF4-FFF2-40B4-BE49-F238E27FC236}">
                <a16:creationId xmlns:a16="http://schemas.microsoft.com/office/drawing/2014/main" id="{904FF09F-3D70-4330-A43A-EC5C8BB21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21" y="1256245"/>
            <a:ext cx="6804000" cy="2136365"/>
          </a:xfrm>
          <a:prstGeom prst="rect">
            <a:avLst/>
          </a:prstGeom>
        </p:spPr>
      </p:pic>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27</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DIMENSIONNEMENT DE LA PRÉCONTRAINTE INTÉRIEURE D’ÉCLISSAGE</a:t>
            </a:r>
          </a:p>
        </p:txBody>
      </p:sp>
      <p:sp>
        <p:nvSpPr>
          <p:cNvPr id="20" name="Flèche : droite à entaille 19">
            <a:extLst>
              <a:ext uri="{FF2B5EF4-FFF2-40B4-BE49-F238E27FC236}">
                <a16:creationId xmlns:a16="http://schemas.microsoft.com/office/drawing/2014/main" id="{B05282F4-7D62-4090-9796-94B08361AE90}"/>
              </a:ext>
            </a:extLst>
          </p:cNvPr>
          <p:cNvSpPr/>
          <p:nvPr/>
        </p:nvSpPr>
        <p:spPr>
          <a:xfrm>
            <a:off x="7001707" y="1582648"/>
            <a:ext cx="1508289" cy="641022"/>
          </a:xfrm>
          <a:prstGeom prst="notchedRightArrow">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p>
        </p:txBody>
      </p:sp>
      <p:sp>
        <p:nvSpPr>
          <p:cNvPr id="21" name="Nuage 20">
            <a:extLst>
              <a:ext uri="{FF2B5EF4-FFF2-40B4-BE49-F238E27FC236}">
                <a16:creationId xmlns:a16="http://schemas.microsoft.com/office/drawing/2014/main" id="{09C5672D-5CDC-4FBD-8BCD-8651536DAAD2}"/>
              </a:ext>
            </a:extLst>
          </p:cNvPr>
          <p:cNvSpPr/>
          <p:nvPr/>
        </p:nvSpPr>
        <p:spPr>
          <a:xfrm>
            <a:off x="8729221" y="1411663"/>
            <a:ext cx="2306526" cy="98299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Précontrainte</a:t>
            </a:r>
          </a:p>
        </p:txBody>
      </p:sp>
      <p:pic>
        <p:nvPicPr>
          <p:cNvPr id="22" name="Graphique 21" descr="Point d’interrogation avec un remplissage uni">
            <a:extLst>
              <a:ext uri="{FF2B5EF4-FFF2-40B4-BE49-F238E27FC236}">
                <a16:creationId xmlns:a16="http://schemas.microsoft.com/office/drawing/2014/main" id="{020F172E-B00C-4321-9ECA-42B6294380A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21346" y="1411663"/>
            <a:ext cx="914400" cy="914400"/>
          </a:xfrm>
          <a:prstGeom prst="rect">
            <a:avLst/>
          </a:prstGeom>
        </p:spPr>
      </p:pic>
      <p:pic>
        <p:nvPicPr>
          <p:cNvPr id="24" name="Graphique 23" descr="Flèche : courbe légère avec un remplissage uni">
            <a:extLst>
              <a:ext uri="{FF2B5EF4-FFF2-40B4-BE49-F238E27FC236}">
                <a16:creationId xmlns:a16="http://schemas.microsoft.com/office/drawing/2014/main" id="{BB0E63C7-B68C-4F63-BEE9-BDFDE3034A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1453123">
            <a:off x="5066976" y="3990277"/>
            <a:ext cx="1675857" cy="914400"/>
          </a:xfrm>
          <a:prstGeom prst="rect">
            <a:avLst/>
          </a:prstGeom>
        </p:spPr>
      </p:pic>
      <p:grpSp>
        <p:nvGrpSpPr>
          <p:cNvPr id="25" name="Groupe 24">
            <a:extLst>
              <a:ext uri="{FF2B5EF4-FFF2-40B4-BE49-F238E27FC236}">
                <a16:creationId xmlns:a16="http://schemas.microsoft.com/office/drawing/2014/main" id="{F86C84A7-F3AF-4272-89AD-67F44104E4AF}"/>
              </a:ext>
            </a:extLst>
          </p:cNvPr>
          <p:cNvGrpSpPr/>
          <p:nvPr/>
        </p:nvGrpSpPr>
        <p:grpSpPr>
          <a:xfrm>
            <a:off x="3694815" y="3631651"/>
            <a:ext cx="1300898" cy="1300898"/>
            <a:chOff x="3371088" y="2107157"/>
            <a:chExt cx="925259" cy="925259"/>
          </a:xfrm>
        </p:grpSpPr>
        <p:sp>
          <p:nvSpPr>
            <p:cNvPr id="26" name="Ellipse 25">
              <a:extLst>
                <a:ext uri="{FF2B5EF4-FFF2-40B4-BE49-F238E27FC236}">
                  <a16:creationId xmlns:a16="http://schemas.microsoft.com/office/drawing/2014/main" id="{7699FCA9-8D13-4A77-BA08-F751134FCBB3}"/>
                </a:ext>
              </a:extLst>
            </p:cNvPr>
            <p:cNvSpPr/>
            <p:nvPr/>
          </p:nvSpPr>
          <p:spPr>
            <a:xfrm>
              <a:off x="3371088" y="2107157"/>
              <a:ext cx="925259" cy="925259"/>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mc:AlternateContent xmlns:mc="http://schemas.openxmlformats.org/markup-compatibility/2006" xmlns:a14="http://schemas.microsoft.com/office/drawing/2010/main">
          <mc:Choice Requires="a14">
            <p:sp>
              <p:nvSpPr>
                <p:cNvPr id="27" name="Ellipse 4">
                  <a:extLst>
                    <a:ext uri="{FF2B5EF4-FFF2-40B4-BE49-F238E27FC236}">
                      <a16:creationId xmlns:a16="http://schemas.microsoft.com/office/drawing/2014/main" id="{88A9D6C9-372E-4F80-8381-22122C19EE86}"/>
                    </a:ext>
                  </a:extLst>
                </p:cNvPr>
                <p:cNvSpPr txBox="1"/>
                <p:nvPr/>
              </p:nvSpPr>
              <p:spPr>
                <a:xfrm>
                  <a:off x="3506589" y="2242658"/>
                  <a:ext cx="654257" cy="6542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14:m>
                    <m:oMath xmlns:m="http://schemas.openxmlformats.org/officeDocument/2006/math">
                      <m:sSub>
                        <m:sSubPr>
                          <m:ctrlPr>
                            <a:rPr lang="fr-FR" i="1" smtClean="0">
                              <a:solidFill>
                                <a:srgbClr val="836967"/>
                              </a:solidFill>
                              <a:latin typeface="Cambria Math" panose="02040503050406030204" pitchFamily="18" charset="0"/>
                            </a:rPr>
                          </m:ctrlPr>
                        </m:sSubPr>
                        <m:e>
                          <m:r>
                            <a:rPr lang="fr-FR" i="1">
                              <a:latin typeface="Cambria Math" panose="02040503050406030204" pitchFamily="18" charset="0"/>
                            </a:rPr>
                            <m:t>𝑃</m:t>
                          </m:r>
                        </m:e>
                        <m:sub>
                          <m:r>
                            <a:rPr lang="fr-FR" i="1">
                              <a:latin typeface="Cambria Math" panose="02040503050406030204" pitchFamily="18" charset="0"/>
                            </a:rPr>
                            <m:t>𝑢𝑡𝑖𝑙𝑒</m:t>
                          </m:r>
                        </m:sub>
                      </m:sSub>
                    </m:oMath>
                  </a14:m>
                  <a:r>
                    <a:rPr lang="fr-FR" i="1" dirty="0">
                      <a:latin typeface="Cambria Math" panose="02040503050406030204" pitchFamily="18" charset="0"/>
                    </a:rPr>
                    <a:t>=</a:t>
                  </a:r>
                </a:p>
                <a:p>
                  <a:pPr marL="0" lvl="0" indent="0" algn="ctr" defTabSz="533400">
                    <a:lnSpc>
                      <a:spcPct val="90000"/>
                    </a:lnSpc>
                    <a:spcBef>
                      <a:spcPct val="0"/>
                    </a:spcBef>
                    <a:spcAft>
                      <a:spcPct val="35000"/>
                    </a:spcAft>
                    <a:buNone/>
                  </a:pPr>
                  <a14:m>
                    <m:oMathPara xmlns:m="http://schemas.openxmlformats.org/officeDocument/2006/math">
                      <m:oMathParaPr>
                        <m:jc m:val="centerGroup"/>
                      </m:oMathParaPr>
                      <m:oMath xmlns:m="http://schemas.openxmlformats.org/officeDocument/2006/math">
                        <m:r>
                          <a:rPr lang="fr-FR" i="0">
                            <a:latin typeface="Cambria Math" panose="02040503050406030204" pitchFamily="18" charset="0"/>
                          </a:rPr>
                          <m:t>227.6 </m:t>
                        </m:r>
                        <m:r>
                          <a:rPr lang="fr-FR" i="1">
                            <a:latin typeface="Cambria Math" panose="02040503050406030204" pitchFamily="18" charset="0"/>
                          </a:rPr>
                          <m:t>𝑡</m:t>
                        </m:r>
                      </m:oMath>
                    </m:oMathPara>
                  </a14:m>
                  <a:endParaRPr lang="fr-FR" kern="1200" dirty="0"/>
                </a:p>
              </p:txBody>
            </p:sp>
          </mc:Choice>
          <mc:Fallback xmlns="">
            <p:sp>
              <p:nvSpPr>
                <p:cNvPr id="29" name="Ellipse 4">
                  <a:extLst>
                    <a:ext uri="{FF2B5EF4-FFF2-40B4-BE49-F238E27FC236}">
                      <a16:creationId xmlns:a16="http://schemas.microsoft.com/office/drawing/2014/main" id="{F6903AAC-8B37-41DF-95EB-575F34A03C28}"/>
                    </a:ext>
                  </a:extLst>
                </p:cNvPr>
                <p:cNvSpPr txBox="1">
                  <a:spLocks noRot="1" noChangeAspect="1" noMove="1" noResize="1" noEditPoints="1" noAdjustHandles="1" noChangeArrowheads="1" noChangeShapeType="1" noTextEdit="1"/>
                </p:cNvSpPr>
                <p:nvPr/>
              </p:nvSpPr>
              <p:spPr>
                <a:xfrm>
                  <a:off x="3506589" y="2242658"/>
                  <a:ext cx="654257" cy="654257"/>
                </a:xfrm>
                <a:prstGeom prst="rect">
                  <a:avLst/>
                </a:prstGeom>
                <a:blipFill>
                  <a:blip r:embed="rId16"/>
                  <a:stretch>
                    <a:fillRect/>
                  </a:stretch>
                </a:blipFill>
              </p:spPr>
              <p:txBody>
                <a:bodyPr/>
                <a:lstStyle/>
                <a:p>
                  <a:r>
                    <a:rPr lang="fr-FR">
                      <a:noFill/>
                    </a:rPr>
                    <a:t> </a:t>
                  </a:r>
                </a:p>
              </p:txBody>
            </p:sp>
          </mc:Fallback>
        </mc:AlternateContent>
      </p:grpSp>
      <p:pic>
        <p:nvPicPr>
          <p:cNvPr id="28" name="Graphique 27" descr="Flèche : courbe légère avec un remplissage uni">
            <a:extLst>
              <a:ext uri="{FF2B5EF4-FFF2-40B4-BE49-F238E27FC236}">
                <a16:creationId xmlns:a16="http://schemas.microsoft.com/office/drawing/2014/main" id="{27B5D0B0-DECA-4124-9515-B9FE0AEFA56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412972">
            <a:off x="2519693" y="4238085"/>
            <a:ext cx="1266148" cy="914400"/>
          </a:xfrm>
          <a:prstGeom prst="rect">
            <a:avLst/>
          </a:prstGeom>
        </p:spPr>
      </p:pic>
      <p:sp>
        <p:nvSpPr>
          <p:cNvPr id="29" name="Nuage 28">
            <a:extLst>
              <a:ext uri="{FF2B5EF4-FFF2-40B4-BE49-F238E27FC236}">
                <a16:creationId xmlns:a16="http://schemas.microsoft.com/office/drawing/2014/main" id="{94105966-8FB5-4EE7-90D2-68657FE002DF}"/>
              </a:ext>
            </a:extLst>
          </p:cNvPr>
          <p:cNvSpPr/>
          <p:nvPr/>
        </p:nvSpPr>
        <p:spPr>
          <a:xfrm>
            <a:off x="1355663" y="5286225"/>
            <a:ext cx="2306526" cy="982992"/>
          </a:xfrm>
          <a:prstGeom prst="cloud">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tx2"/>
                </a:solidFill>
              </a:rPr>
              <a:t>4 câbles</a:t>
            </a:r>
          </a:p>
        </p:txBody>
      </p:sp>
      <p:pic>
        <p:nvPicPr>
          <p:cNvPr id="19" name="Graphique 18" descr="Flèche vers le bas avec un remplissage uni">
            <a:extLst>
              <a:ext uri="{FF2B5EF4-FFF2-40B4-BE49-F238E27FC236}">
                <a16:creationId xmlns:a16="http://schemas.microsoft.com/office/drawing/2014/main" id="{81B7835C-2615-4D71-BB0D-45FC373F0D28}"/>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18435967" flipV="1">
            <a:off x="4130619" y="1325188"/>
            <a:ext cx="914400" cy="914400"/>
          </a:xfrm>
          <a:prstGeom prst="rect">
            <a:avLst/>
          </a:prstGeom>
        </p:spPr>
      </p:pic>
      <p:sp>
        <p:nvSpPr>
          <p:cNvPr id="30" name="Rectangle : coins arrondis 29">
            <a:extLst>
              <a:ext uri="{FF2B5EF4-FFF2-40B4-BE49-F238E27FC236}">
                <a16:creationId xmlns:a16="http://schemas.microsoft.com/office/drawing/2014/main" id="{8C2B04C8-42D4-424D-8E0A-8C1C3FF094E4}"/>
              </a:ext>
            </a:extLst>
          </p:cNvPr>
          <p:cNvSpPr/>
          <p:nvPr/>
        </p:nvSpPr>
        <p:spPr>
          <a:xfrm>
            <a:off x="4995713" y="1599255"/>
            <a:ext cx="1833997" cy="715089"/>
          </a:xfrm>
          <a:prstGeom prst="roundRect">
            <a:avLst/>
          </a:prstGeom>
          <a:noFill/>
          <a:ln w="28575">
            <a:solidFill>
              <a:schemeClr val="tx2"/>
            </a:solidFill>
          </a:ln>
        </p:spPr>
        <p:txBody>
          <a:bodyPr wrap="square">
            <a:spAutoFit/>
          </a:bodyPr>
          <a:lstStyle/>
          <a:p>
            <a:pPr algn="ctr"/>
            <a:r>
              <a:rPr lang="fr-FR" dirty="0">
                <a:solidFill>
                  <a:schemeClr val="tx2"/>
                </a:solidFill>
                <a:latin typeface="+mj-lt"/>
                <a:ea typeface="+mj-ea"/>
                <a:cs typeface="+mj-cs"/>
              </a:rPr>
              <a:t>M (x = 7m) = 7302 </a:t>
            </a:r>
            <a:r>
              <a:rPr lang="fr-FR" dirty="0" err="1">
                <a:solidFill>
                  <a:schemeClr val="tx2"/>
                </a:solidFill>
                <a:latin typeface="+mj-lt"/>
                <a:ea typeface="+mj-ea"/>
                <a:cs typeface="+mj-cs"/>
              </a:rPr>
              <a:t>kN.m</a:t>
            </a:r>
            <a:endParaRPr lang="fr-FR" dirty="0">
              <a:solidFill>
                <a:schemeClr val="tx2"/>
              </a:solidFill>
              <a:latin typeface="+mj-lt"/>
              <a:ea typeface="+mj-ea"/>
              <a:cs typeface="+mj-cs"/>
            </a:endParaRPr>
          </a:p>
        </p:txBody>
      </p:sp>
      <p:sp>
        <p:nvSpPr>
          <p:cNvPr id="31" name="Rectangle 30">
            <a:extLst>
              <a:ext uri="{FF2B5EF4-FFF2-40B4-BE49-F238E27FC236}">
                <a16:creationId xmlns:a16="http://schemas.microsoft.com/office/drawing/2014/main" id="{BA83EB90-E93C-457B-8E89-3718AE81411D}"/>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32" name="Rectangle 31">
            <a:extLst>
              <a:ext uri="{FF2B5EF4-FFF2-40B4-BE49-F238E27FC236}">
                <a16:creationId xmlns:a16="http://schemas.microsoft.com/office/drawing/2014/main" id="{54F54D81-4B91-4A85-A080-264275ABC34B}"/>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33" name="Rectangle 32">
            <a:extLst>
              <a:ext uri="{FF2B5EF4-FFF2-40B4-BE49-F238E27FC236}">
                <a16:creationId xmlns:a16="http://schemas.microsoft.com/office/drawing/2014/main" id="{9722242C-099C-4369-85A6-D7A02174A0C3}"/>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34" name="Rectangle 33">
            <a:extLst>
              <a:ext uri="{FF2B5EF4-FFF2-40B4-BE49-F238E27FC236}">
                <a16:creationId xmlns:a16="http://schemas.microsoft.com/office/drawing/2014/main" id="{20E35267-91C2-45AC-8293-C5416C6C2986}"/>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35" name="Rectangle 34">
            <a:extLst>
              <a:ext uri="{FF2B5EF4-FFF2-40B4-BE49-F238E27FC236}">
                <a16:creationId xmlns:a16="http://schemas.microsoft.com/office/drawing/2014/main" id="{5D6BA23F-3287-492C-9510-09B689CC311F}"/>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36" name="Rectangle 35">
            <a:extLst>
              <a:ext uri="{FF2B5EF4-FFF2-40B4-BE49-F238E27FC236}">
                <a16:creationId xmlns:a16="http://schemas.microsoft.com/office/drawing/2014/main" id="{86036B6F-9A69-4EC4-891C-624F6F6E8256}"/>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37" name="Rectangle 36">
            <a:extLst>
              <a:ext uri="{FF2B5EF4-FFF2-40B4-BE49-F238E27FC236}">
                <a16:creationId xmlns:a16="http://schemas.microsoft.com/office/drawing/2014/main" id="{F34E44F6-1B19-4C21-B64E-B46C8724B3DA}"/>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mc:AlternateContent xmlns:mc="http://schemas.openxmlformats.org/markup-compatibility/2006" xmlns:a14="http://schemas.microsoft.com/office/drawing/2010/main">
        <mc:Choice Requires="a14">
          <p:sp>
            <p:nvSpPr>
              <p:cNvPr id="39" name="ZoneTexte 38">
                <a:extLst>
                  <a:ext uri="{FF2B5EF4-FFF2-40B4-BE49-F238E27FC236}">
                    <a16:creationId xmlns:a16="http://schemas.microsoft.com/office/drawing/2014/main" id="{D481DB51-4641-4C23-9816-74D7857CF623}"/>
                  </a:ext>
                </a:extLst>
              </p:cNvPr>
              <p:cNvSpPr txBox="1"/>
              <p:nvPr/>
            </p:nvSpPr>
            <p:spPr>
              <a:xfrm>
                <a:off x="5855855" y="2426767"/>
                <a:ext cx="6096000" cy="519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1400" i="1" smtClean="0">
                              <a:solidFill>
                                <a:srgbClr val="836967"/>
                              </a:solidFill>
                              <a:latin typeface="Cambria Math" panose="02040503050406030204" pitchFamily="18" charset="0"/>
                            </a:rPr>
                          </m:ctrlPr>
                        </m:sSubPr>
                        <m:e>
                          <m:r>
                            <a:rPr lang="fr-FR" sz="1400" i="1">
                              <a:latin typeface="Cambria Math" panose="02040503050406030204" pitchFamily="18" charset="0"/>
                            </a:rPr>
                            <m:t>𝜎</m:t>
                          </m:r>
                        </m:e>
                        <m:sub>
                          <m:r>
                            <a:rPr lang="fr-FR" sz="1400" i="1">
                              <a:latin typeface="Cambria Math" panose="02040503050406030204" pitchFamily="18" charset="0"/>
                            </a:rPr>
                            <m:t>𝑖𝑛𝑓</m:t>
                          </m:r>
                        </m:sub>
                      </m:sSub>
                      <m:r>
                        <a:rPr lang="fr-FR" sz="1400" i="0">
                          <a:latin typeface="Cambria Math" panose="02040503050406030204" pitchFamily="18" charset="0"/>
                        </a:rPr>
                        <m:t>=</m:t>
                      </m:r>
                      <m:f>
                        <m:fPr>
                          <m:ctrlPr>
                            <a:rPr lang="fr-FR" sz="1400" i="1">
                              <a:solidFill>
                                <a:srgbClr val="836967"/>
                              </a:solidFill>
                              <a:latin typeface="Cambria Math" panose="02040503050406030204" pitchFamily="18" charset="0"/>
                            </a:rPr>
                          </m:ctrlPr>
                        </m:fPr>
                        <m:num>
                          <m:r>
                            <a:rPr lang="fr-FR" sz="1400" i="1">
                              <a:latin typeface="Cambria Math" panose="02040503050406030204" pitchFamily="18" charset="0"/>
                            </a:rPr>
                            <m:t>𝑃</m:t>
                          </m:r>
                        </m:num>
                        <m:den>
                          <m:r>
                            <a:rPr lang="fr-FR" sz="1400" i="1">
                              <a:latin typeface="Cambria Math" panose="02040503050406030204" pitchFamily="18" charset="0"/>
                            </a:rPr>
                            <m:t>𝑆</m:t>
                          </m:r>
                        </m:den>
                      </m:f>
                      <m:r>
                        <a:rPr lang="fr-FR" sz="1400" i="0">
                          <a:latin typeface="Cambria Math" panose="02040503050406030204" pitchFamily="18" charset="0"/>
                        </a:rPr>
                        <m:t>−</m:t>
                      </m:r>
                      <m:f>
                        <m:fPr>
                          <m:ctrlPr>
                            <a:rPr lang="fr-FR" sz="1400" i="1">
                              <a:solidFill>
                                <a:srgbClr val="836967"/>
                              </a:solidFill>
                              <a:latin typeface="Cambria Math" panose="02040503050406030204" pitchFamily="18" charset="0"/>
                            </a:rPr>
                          </m:ctrlPr>
                        </m:fPr>
                        <m:num>
                          <m:r>
                            <a:rPr lang="fr-FR" sz="1400" i="1">
                              <a:latin typeface="Cambria Math" panose="02040503050406030204" pitchFamily="18" charset="0"/>
                            </a:rPr>
                            <m:t>𝑀𝑉</m:t>
                          </m:r>
                          <m:r>
                            <a:rPr lang="fr-FR" sz="1400" i="0">
                              <a:latin typeface="Cambria Math" panose="02040503050406030204" pitchFamily="18" charset="0"/>
                            </a:rPr>
                            <m:t>′</m:t>
                          </m:r>
                        </m:num>
                        <m:den>
                          <m:r>
                            <a:rPr lang="fr-FR" sz="1400" i="1">
                              <a:latin typeface="Cambria Math" panose="02040503050406030204" pitchFamily="18" charset="0"/>
                            </a:rPr>
                            <m:t>𝐼</m:t>
                          </m:r>
                        </m:den>
                      </m:f>
                      <m:r>
                        <a:rPr lang="fr-FR" sz="1400" i="0">
                          <a:latin typeface="Cambria Math" panose="02040503050406030204" pitchFamily="18" charset="0"/>
                        </a:rPr>
                        <m:t>−</m:t>
                      </m:r>
                      <m:f>
                        <m:fPr>
                          <m:ctrlPr>
                            <a:rPr lang="fr-FR" sz="1400" i="1">
                              <a:solidFill>
                                <a:srgbClr val="836967"/>
                              </a:solidFill>
                              <a:latin typeface="Cambria Math" panose="02040503050406030204" pitchFamily="18" charset="0"/>
                            </a:rPr>
                          </m:ctrlPr>
                        </m:fPr>
                        <m:num>
                          <m:r>
                            <a:rPr lang="fr-FR" sz="1400" i="1">
                              <a:latin typeface="Cambria Math" panose="02040503050406030204" pitchFamily="18" charset="0"/>
                            </a:rPr>
                            <m:t>𝑃</m:t>
                          </m:r>
                          <m:sSub>
                            <m:sSubPr>
                              <m:ctrlPr>
                                <a:rPr lang="fr-FR" sz="1400" i="1">
                                  <a:solidFill>
                                    <a:srgbClr val="836967"/>
                                  </a:solidFill>
                                  <a:latin typeface="Cambria Math" panose="02040503050406030204" pitchFamily="18" charset="0"/>
                                </a:rPr>
                              </m:ctrlPr>
                            </m:sSubPr>
                            <m:e>
                              <m:r>
                                <a:rPr lang="fr-FR" sz="1400" i="1">
                                  <a:latin typeface="Cambria Math" panose="02040503050406030204" pitchFamily="18" charset="0"/>
                                </a:rPr>
                                <m:t>𝑒</m:t>
                              </m:r>
                            </m:e>
                            <m:sub>
                              <m:r>
                                <a:rPr lang="fr-FR" sz="1400" i="0">
                                  <a:latin typeface="Cambria Math" panose="02040503050406030204" pitchFamily="18" charset="0"/>
                                </a:rPr>
                                <m:t>0</m:t>
                              </m:r>
                            </m:sub>
                          </m:sSub>
                          <m:r>
                            <a:rPr lang="fr-FR" sz="1400" i="1">
                              <a:latin typeface="Cambria Math" panose="02040503050406030204" pitchFamily="18" charset="0"/>
                            </a:rPr>
                            <m:t>𝑉</m:t>
                          </m:r>
                          <m:r>
                            <a:rPr lang="fr-FR" sz="1400" i="0">
                              <a:latin typeface="Cambria Math" panose="02040503050406030204" pitchFamily="18" charset="0"/>
                            </a:rPr>
                            <m:t>′</m:t>
                          </m:r>
                        </m:num>
                        <m:den>
                          <m:r>
                            <a:rPr lang="fr-FR" sz="1400" i="1">
                              <a:latin typeface="Cambria Math" panose="02040503050406030204" pitchFamily="18" charset="0"/>
                            </a:rPr>
                            <m:t>𝐼</m:t>
                          </m:r>
                        </m:den>
                      </m:f>
                      <m:r>
                        <a:rPr lang="fr-FR" sz="1400" i="0">
                          <a:latin typeface="Cambria Math" panose="02040503050406030204" pitchFamily="18" charset="0"/>
                        </a:rPr>
                        <m:t>−</m:t>
                      </m:r>
                      <m:f>
                        <m:fPr>
                          <m:ctrlPr>
                            <a:rPr lang="fr-FR" sz="1400" i="1">
                              <a:solidFill>
                                <a:srgbClr val="836967"/>
                              </a:solidFill>
                              <a:latin typeface="Cambria Math" panose="02040503050406030204" pitchFamily="18" charset="0"/>
                            </a:rPr>
                          </m:ctrlPr>
                        </m:fPr>
                        <m:num>
                          <m:sSub>
                            <m:sSubPr>
                              <m:ctrlPr>
                                <a:rPr lang="fr-FR" sz="1400" i="1">
                                  <a:solidFill>
                                    <a:srgbClr val="836967"/>
                                  </a:solidFill>
                                  <a:latin typeface="Cambria Math" panose="02040503050406030204" pitchFamily="18" charset="0"/>
                                </a:rPr>
                              </m:ctrlPr>
                            </m:sSubPr>
                            <m:e>
                              <m:r>
                                <a:rPr lang="fr-FR" sz="1400" i="1">
                                  <a:latin typeface="Cambria Math" panose="02040503050406030204" pitchFamily="18" charset="0"/>
                                </a:rPr>
                                <m:t>𝑀</m:t>
                              </m:r>
                            </m:e>
                            <m:sub>
                              <m:r>
                                <a:rPr lang="fr-FR" sz="1400" i="1">
                                  <a:latin typeface="Cambria Math" panose="02040503050406030204" pitchFamily="18" charset="0"/>
                                </a:rPr>
                                <m:t>h𝑦𝑝𝑒𝑟</m:t>
                              </m:r>
                            </m:sub>
                          </m:sSub>
                          <m:r>
                            <a:rPr lang="fr-FR" sz="1400" i="0">
                              <a:latin typeface="Cambria Math" panose="02040503050406030204" pitchFamily="18" charset="0"/>
                            </a:rPr>
                            <m:t>×</m:t>
                          </m:r>
                          <m:r>
                            <a:rPr lang="fr-FR" sz="1400" i="1">
                              <a:latin typeface="Cambria Math" panose="02040503050406030204" pitchFamily="18" charset="0"/>
                            </a:rPr>
                            <m:t>𝑉</m:t>
                          </m:r>
                          <m:r>
                            <a:rPr lang="fr-FR" sz="1400" i="0">
                              <a:latin typeface="Cambria Math" panose="02040503050406030204" pitchFamily="18" charset="0"/>
                            </a:rPr>
                            <m:t>′</m:t>
                          </m:r>
                        </m:num>
                        <m:den>
                          <m:r>
                            <a:rPr lang="fr-FR" sz="1400" i="1">
                              <a:latin typeface="Cambria Math" panose="02040503050406030204" pitchFamily="18" charset="0"/>
                            </a:rPr>
                            <m:t>𝐼</m:t>
                          </m:r>
                        </m:den>
                      </m:f>
                    </m:oMath>
                  </m:oMathPara>
                </a14:m>
                <a:endParaRPr lang="fr-FR" sz="1400" dirty="0"/>
              </a:p>
            </p:txBody>
          </p:sp>
        </mc:Choice>
        <mc:Fallback xmlns="">
          <p:sp>
            <p:nvSpPr>
              <p:cNvPr id="39" name="ZoneTexte 38">
                <a:extLst>
                  <a:ext uri="{FF2B5EF4-FFF2-40B4-BE49-F238E27FC236}">
                    <a16:creationId xmlns:a16="http://schemas.microsoft.com/office/drawing/2014/main" id="{D481DB51-4641-4C23-9816-74D7857CF623}"/>
                  </a:ext>
                </a:extLst>
              </p:cNvPr>
              <p:cNvSpPr txBox="1">
                <a:spLocks noRot="1" noChangeAspect="1" noMove="1" noResize="1" noEditPoints="1" noAdjustHandles="1" noChangeArrowheads="1" noChangeShapeType="1" noTextEdit="1"/>
              </p:cNvSpPr>
              <p:nvPr/>
            </p:nvSpPr>
            <p:spPr>
              <a:xfrm>
                <a:off x="5855855" y="2426767"/>
                <a:ext cx="6096000" cy="519373"/>
              </a:xfrm>
              <a:prstGeom prst="rect">
                <a:avLst/>
              </a:prstGeom>
              <a:blipFill>
                <a:blip r:embed="rId19"/>
                <a:stretch>
                  <a:fillRect b="-235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0" name="Object 46">
                <a:extLst>
                  <a:ext uri="{FF2B5EF4-FFF2-40B4-BE49-F238E27FC236}">
                    <a16:creationId xmlns:a16="http://schemas.microsoft.com/office/drawing/2014/main" id="{EFA2FDE5-6747-493E-9259-E8648E62F355}"/>
                  </a:ext>
                </a:extLst>
              </p:cNvPr>
              <p:cNvSpPr txBox="1"/>
              <p:nvPr/>
            </p:nvSpPr>
            <p:spPr bwMode="auto">
              <a:xfrm>
                <a:off x="10679380" y="2440693"/>
                <a:ext cx="1632222" cy="436563"/>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fr-FR" i="1" smtClean="0">
                              <a:solidFill>
                                <a:srgbClr val="000000"/>
                              </a:solidFill>
                              <a:latin typeface="Cambria Math" panose="02040503050406030204" pitchFamily="18" charset="0"/>
                            </a:rPr>
                          </m:ctrlPr>
                        </m:sSubPr>
                        <m:e>
                          <m:bar>
                            <m:barPr>
                              <m:pos m:val="top"/>
                              <m:ctrlPr>
                                <a:rPr lang="fr-FR" i="1">
                                  <a:solidFill>
                                    <a:srgbClr val="000000"/>
                                  </a:solidFill>
                                  <a:latin typeface="Cambria Math" panose="02040503050406030204" pitchFamily="18" charset="0"/>
                                </a:rPr>
                              </m:ctrlPr>
                            </m:barPr>
                            <m:e>
                              <m:r>
                                <a:rPr lang="fr-FR" i="1">
                                  <a:solidFill>
                                    <a:srgbClr val="000000"/>
                                  </a:solidFill>
                                  <a:latin typeface="Cambria Math" panose="02040503050406030204" pitchFamily="18" charset="0"/>
                                </a:rPr>
                                <m:t>𝜎</m:t>
                              </m:r>
                            </m:e>
                          </m:bar>
                        </m:e>
                        <m:sub>
                          <m:r>
                            <a:rPr lang="fr-FR" i="1">
                              <a:solidFill>
                                <a:srgbClr val="000000"/>
                              </a:solidFill>
                              <a:latin typeface="Cambria Math" panose="02040503050406030204" pitchFamily="18" charset="0"/>
                            </a:rPr>
                            <m:t>𝑡</m:t>
                          </m:r>
                        </m:sub>
                      </m:sSub>
                      <m:r>
                        <a:rPr lang="fr-FR" i="1">
                          <a:solidFill>
                            <a:srgbClr val="000000"/>
                          </a:solidFill>
                          <a:latin typeface="Cambria Math" panose="02040503050406030204" pitchFamily="18" charset="0"/>
                        </a:rPr>
                        <m:t>=−</m:t>
                      </m:r>
                      <m:sSub>
                        <m:sSubPr>
                          <m:ctrlPr>
                            <a:rPr lang="fr-FR" i="1">
                              <a:solidFill>
                                <a:srgbClr val="000000"/>
                              </a:solidFill>
                              <a:latin typeface="Cambria Math" panose="02040503050406030204" pitchFamily="18" charset="0"/>
                            </a:rPr>
                          </m:ctrlPr>
                        </m:sSubPr>
                        <m:e>
                          <m:r>
                            <a:rPr lang="fr-FR" i="1">
                              <a:solidFill>
                                <a:srgbClr val="000000"/>
                              </a:solidFill>
                              <a:latin typeface="Cambria Math" panose="02040503050406030204" pitchFamily="18" charset="0"/>
                            </a:rPr>
                            <m:t>𝑓</m:t>
                          </m:r>
                        </m:e>
                        <m:sub>
                          <m:r>
                            <a:rPr lang="fr-FR" b="0" i="1" smtClean="0">
                              <a:solidFill>
                                <a:srgbClr val="000000"/>
                              </a:solidFill>
                              <a:latin typeface="Cambria Math" panose="02040503050406030204" pitchFamily="18" charset="0"/>
                            </a:rPr>
                            <m:t>𝑐𝑡𝑚</m:t>
                          </m:r>
                        </m:sub>
                      </m:sSub>
                    </m:oMath>
                  </m:oMathPara>
                </a14:m>
                <a:endParaRPr lang="fr-FR" dirty="0"/>
              </a:p>
            </p:txBody>
          </p:sp>
        </mc:Choice>
        <mc:Fallback xmlns="">
          <p:sp>
            <p:nvSpPr>
              <p:cNvPr id="40" name="Object 46">
                <a:extLst>
                  <a:ext uri="{FF2B5EF4-FFF2-40B4-BE49-F238E27FC236}">
                    <a16:creationId xmlns:a16="http://schemas.microsoft.com/office/drawing/2014/main" id="{EFA2FDE5-6747-493E-9259-E8648E62F355}"/>
                  </a:ext>
                </a:extLst>
              </p:cNvPr>
              <p:cNvSpPr txBox="1">
                <a:spLocks noRot="1" noChangeAspect="1" noMove="1" noResize="1" noEditPoints="1" noAdjustHandles="1" noChangeArrowheads="1" noChangeShapeType="1" noTextEdit="1"/>
              </p:cNvSpPr>
              <p:nvPr/>
            </p:nvSpPr>
            <p:spPr bwMode="auto">
              <a:xfrm>
                <a:off x="10679380" y="2440693"/>
                <a:ext cx="1632222" cy="436563"/>
              </a:xfrm>
              <a:prstGeom prst="rect">
                <a:avLst/>
              </a:prstGeom>
              <a:blipFill>
                <a:blip r:embed="rId20"/>
                <a:stretch>
                  <a:fillRect/>
                </a:stretch>
              </a:blipFill>
              <a:ln>
                <a:noFill/>
              </a:ln>
            </p:spPr>
            <p:txBody>
              <a:bodyPr/>
              <a:lstStyle/>
              <a:p>
                <a:r>
                  <a:rPr lang="fr-FR">
                    <a:noFill/>
                  </a:rPr>
                  <a:t> </a:t>
                </a:r>
              </a:p>
            </p:txBody>
          </p:sp>
        </mc:Fallback>
      </mc:AlternateContent>
      <p:sp>
        <p:nvSpPr>
          <p:cNvPr id="41" name="ZoneTexte 40">
            <a:extLst>
              <a:ext uri="{FF2B5EF4-FFF2-40B4-BE49-F238E27FC236}">
                <a16:creationId xmlns:a16="http://schemas.microsoft.com/office/drawing/2014/main" id="{D1475AE8-38A9-4A5A-BC2E-6341B2DBDFE8}"/>
              </a:ext>
            </a:extLst>
          </p:cNvPr>
          <p:cNvSpPr txBox="1">
            <a:spLocks noChangeArrowheads="1"/>
          </p:cNvSpPr>
          <p:nvPr/>
        </p:nvSpPr>
        <p:spPr bwMode="auto">
          <a:xfrm>
            <a:off x="10358412" y="2478292"/>
            <a:ext cx="3209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hlink"/>
              </a:buClr>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fr-FR" altLang="fr-FR" sz="2400" b="1" dirty="0">
                <a:solidFill>
                  <a:srgbClr val="000000"/>
                </a:solidFill>
                <a:latin typeface="Lucida Fax" panose="02060602050505020204" pitchFamily="18" charset="0"/>
              </a:rPr>
              <a:t>≥    </a:t>
            </a:r>
          </a:p>
        </p:txBody>
      </p:sp>
      <mc:AlternateContent xmlns:mc="http://schemas.openxmlformats.org/markup-compatibility/2006" xmlns:a14="http://schemas.microsoft.com/office/drawing/2010/main">
        <mc:Choice Requires="a14">
          <p:graphicFrame>
            <p:nvGraphicFramePr>
              <p:cNvPr id="42" name="Diagramme 41">
                <a:extLst>
                  <a:ext uri="{FF2B5EF4-FFF2-40B4-BE49-F238E27FC236}">
                    <a16:creationId xmlns:a16="http://schemas.microsoft.com/office/drawing/2014/main" id="{90FC4D10-1982-430B-9A68-EF8F7310E444}"/>
                  </a:ext>
                </a:extLst>
              </p:cNvPr>
              <p:cNvGraphicFramePr/>
              <p:nvPr>
                <p:extLst>
                  <p:ext uri="{D42A27DB-BD31-4B8C-83A1-F6EECF244321}">
                    <p14:modId xmlns:p14="http://schemas.microsoft.com/office/powerpoint/2010/main" val="3741585986"/>
                  </p:ext>
                </p:extLst>
              </p:nvPr>
            </p:nvGraphicFramePr>
            <p:xfrm>
              <a:off x="5799680" y="2949929"/>
              <a:ext cx="5236066" cy="3490711"/>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mc:Choice>
        <mc:Fallback xmlns="">
          <p:graphicFrame>
            <p:nvGraphicFramePr>
              <p:cNvPr id="42" name="Diagramme 41">
                <a:extLst>
                  <a:ext uri="{FF2B5EF4-FFF2-40B4-BE49-F238E27FC236}">
                    <a16:creationId xmlns:a16="http://schemas.microsoft.com/office/drawing/2014/main" id="{90FC4D10-1982-430B-9A68-EF8F7310E444}"/>
                  </a:ext>
                </a:extLst>
              </p:cNvPr>
              <p:cNvGraphicFramePr/>
              <p:nvPr>
                <p:extLst>
                  <p:ext uri="{D42A27DB-BD31-4B8C-83A1-F6EECF244321}">
                    <p14:modId xmlns:p14="http://schemas.microsoft.com/office/powerpoint/2010/main" val="3741585986"/>
                  </p:ext>
                </p:extLst>
              </p:nvPr>
            </p:nvGraphicFramePr>
            <p:xfrm>
              <a:off x="5799680" y="2949929"/>
              <a:ext cx="5236066" cy="3490711"/>
            </p:xfrm>
            <a:graphic>
              <a:graphicData uri="http://schemas.openxmlformats.org/drawingml/2006/diagram">
                <dgm:relIds xmlns:dgm="http://schemas.openxmlformats.org/drawingml/2006/diagram" xmlns:r="http://schemas.openxmlformats.org/officeDocument/2006/relationships" r:dm="rId26" r:lo="rId27" r:qs="rId28" r:cs="rId29"/>
              </a:graphicData>
            </a:graphic>
          </p:graphicFrame>
        </mc:Fallback>
      </mc:AlternateContent>
      <p:sp>
        <p:nvSpPr>
          <p:cNvPr id="43" name="Rectangle 42">
            <a:extLst>
              <a:ext uri="{FF2B5EF4-FFF2-40B4-BE49-F238E27FC236}">
                <a16:creationId xmlns:a16="http://schemas.microsoft.com/office/drawing/2014/main" id="{C8CD331F-5B89-43C4-8652-70B2F8E89367}"/>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44" name="Rectangle 43">
            <a:extLst>
              <a:ext uri="{FF2B5EF4-FFF2-40B4-BE49-F238E27FC236}">
                <a16:creationId xmlns:a16="http://schemas.microsoft.com/office/drawing/2014/main" id="{57D71FCC-B962-41E3-9A9F-99FBB20573D7}"/>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45" name="Rectangle 44">
            <a:extLst>
              <a:ext uri="{FF2B5EF4-FFF2-40B4-BE49-F238E27FC236}">
                <a16:creationId xmlns:a16="http://schemas.microsoft.com/office/drawing/2014/main" id="{F5A3C82D-237A-408F-885C-FF0073FEBAC5}"/>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46" name="Rectangle 45">
            <a:extLst>
              <a:ext uri="{FF2B5EF4-FFF2-40B4-BE49-F238E27FC236}">
                <a16:creationId xmlns:a16="http://schemas.microsoft.com/office/drawing/2014/main" id="{BA77A826-C2B5-4D00-BF17-F8D9EF85AC6A}"/>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47" name="Rectangle 46">
            <a:extLst>
              <a:ext uri="{FF2B5EF4-FFF2-40B4-BE49-F238E27FC236}">
                <a16:creationId xmlns:a16="http://schemas.microsoft.com/office/drawing/2014/main" id="{39D1170E-376B-4862-8D18-6101D40A49DF}"/>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48" name="Rectangle 47">
            <a:extLst>
              <a:ext uri="{FF2B5EF4-FFF2-40B4-BE49-F238E27FC236}">
                <a16:creationId xmlns:a16="http://schemas.microsoft.com/office/drawing/2014/main" id="{36CFA99E-7684-41A4-9E2E-6472BDF10913}"/>
              </a:ext>
            </a:extLst>
          </p:cNvPr>
          <p:cNvSpPr/>
          <p:nvPr/>
        </p:nvSpPr>
        <p:spPr>
          <a:xfrm>
            <a:off x="8623543"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de l’ouvrage en phase de construction</a:t>
            </a:r>
          </a:p>
        </p:txBody>
      </p:sp>
      <p:sp>
        <p:nvSpPr>
          <p:cNvPr id="49" name="Rectangle 48">
            <a:extLst>
              <a:ext uri="{FF2B5EF4-FFF2-40B4-BE49-F238E27FC236}">
                <a16:creationId xmlns:a16="http://schemas.microsoft.com/office/drawing/2014/main" id="{2A36DE09-ED15-43E6-84C8-0EB88E9254D9}"/>
              </a:ext>
            </a:extLst>
          </p:cNvPr>
          <p:cNvSpPr/>
          <p:nvPr/>
        </p:nvSpPr>
        <p:spPr>
          <a:xfrm>
            <a:off x="10294205"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spTree>
    <p:extLst>
      <p:ext uri="{BB962C8B-B14F-4D97-AF65-F5344CB8AC3E}">
        <p14:creationId xmlns:p14="http://schemas.microsoft.com/office/powerpoint/2010/main" val="160151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9" grpId="0" animBg="1"/>
      <p:bldP spid="30" grpId="0" animBg="1"/>
      <p:bldP spid="39" grpId="0"/>
      <p:bldP spid="40" grpId="0"/>
      <p:bldP spid="41" grpId="0"/>
      <p:bldGraphic spid="42"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28</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DIMENSIONNEMENT DE LA PRÉCONTRAINTE INTÉRIEURE D’ÉCLISSAGE</a:t>
            </a:r>
          </a:p>
        </p:txBody>
      </p:sp>
      <p:sp>
        <p:nvSpPr>
          <p:cNvPr id="4" name="ZoneTexte 3">
            <a:extLst>
              <a:ext uri="{FF2B5EF4-FFF2-40B4-BE49-F238E27FC236}">
                <a16:creationId xmlns:a16="http://schemas.microsoft.com/office/drawing/2014/main" id="{B952AD05-0A85-4EDC-88EC-45D83ED154CC}"/>
              </a:ext>
            </a:extLst>
          </p:cNvPr>
          <p:cNvSpPr txBox="1"/>
          <p:nvPr/>
        </p:nvSpPr>
        <p:spPr>
          <a:xfrm>
            <a:off x="3704789" y="1252681"/>
            <a:ext cx="4763949" cy="461665"/>
          </a:xfrm>
          <a:prstGeom prst="rect">
            <a:avLst/>
          </a:prstGeom>
          <a:noFill/>
        </p:spPr>
        <p:txBody>
          <a:bodyPr wrap="square">
            <a:spAutoFit/>
          </a:bodyPr>
          <a:lstStyle/>
          <a:p>
            <a:pPr algn="ctr"/>
            <a:r>
              <a:rPr lang="fr-FR" sz="2400" b="1" dirty="0">
                <a:solidFill>
                  <a:schemeClr val="tx2"/>
                </a:solidFill>
              </a:rPr>
              <a:t>Emplacement des câbles d’éclisses</a:t>
            </a:r>
            <a:endParaRPr lang="fr-FR" sz="2400" dirty="0"/>
          </a:p>
        </p:txBody>
      </p:sp>
      <p:pic>
        <p:nvPicPr>
          <p:cNvPr id="5" name="Image 4">
            <a:extLst>
              <a:ext uri="{FF2B5EF4-FFF2-40B4-BE49-F238E27FC236}">
                <a16:creationId xmlns:a16="http://schemas.microsoft.com/office/drawing/2014/main" id="{E60AEF1E-79A7-4199-ACA2-9D1EDA257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657" y="2239255"/>
            <a:ext cx="4518212" cy="2989089"/>
          </a:xfrm>
          <a:prstGeom prst="rect">
            <a:avLst/>
          </a:prstGeom>
        </p:spPr>
      </p:pic>
      <p:pic>
        <p:nvPicPr>
          <p:cNvPr id="13" name="Image 12">
            <a:extLst>
              <a:ext uri="{FF2B5EF4-FFF2-40B4-BE49-F238E27FC236}">
                <a16:creationId xmlns:a16="http://schemas.microsoft.com/office/drawing/2014/main" id="{9AF6CB6F-9C04-44CE-BD97-893183AC8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6073" y="2051561"/>
            <a:ext cx="8992379" cy="3116850"/>
          </a:xfrm>
          <a:prstGeom prst="rect">
            <a:avLst/>
          </a:prstGeom>
        </p:spPr>
      </p:pic>
      <p:sp>
        <p:nvSpPr>
          <p:cNvPr id="14" name="Rectangle 13">
            <a:extLst>
              <a:ext uri="{FF2B5EF4-FFF2-40B4-BE49-F238E27FC236}">
                <a16:creationId xmlns:a16="http://schemas.microsoft.com/office/drawing/2014/main" id="{50E5B31F-52E7-433D-96EF-38DF07CA3D8D}"/>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15" name="Rectangle 14">
            <a:extLst>
              <a:ext uri="{FF2B5EF4-FFF2-40B4-BE49-F238E27FC236}">
                <a16:creationId xmlns:a16="http://schemas.microsoft.com/office/drawing/2014/main" id="{56187986-A771-4362-912D-C7FA58477A48}"/>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16" name="Rectangle 15">
            <a:extLst>
              <a:ext uri="{FF2B5EF4-FFF2-40B4-BE49-F238E27FC236}">
                <a16:creationId xmlns:a16="http://schemas.microsoft.com/office/drawing/2014/main" id="{7DF8C946-F123-4187-877F-5FDE8D944098}"/>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17" name="Rectangle 16">
            <a:extLst>
              <a:ext uri="{FF2B5EF4-FFF2-40B4-BE49-F238E27FC236}">
                <a16:creationId xmlns:a16="http://schemas.microsoft.com/office/drawing/2014/main" id="{58CD1BEC-6627-43A1-821C-C9DBA56780FF}"/>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18" name="Rectangle 17">
            <a:extLst>
              <a:ext uri="{FF2B5EF4-FFF2-40B4-BE49-F238E27FC236}">
                <a16:creationId xmlns:a16="http://schemas.microsoft.com/office/drawing/2014/main" id="{975765A5-0EAC-4976-A79F-FB48F28E69B1}"/>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19" name="Rectangle 18">
            <a:extLst>
              <a:ext uri="{FF2B5EF4-FFF2-40B4-BE49-F238E27FC236}">
                <a16:creationId xmlns:a16="http://schemas.microsoft.com/office/drawing/2014/main" id="{2C395EA5-1DC9-4A41-AD1E-70A00C70EBD8}"/>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20" name="Rectangle 19">
            <a:extLst>
              <a:ext uri="{FF2B5EF4-FFF2-40B4-BE49-F238E27FC236}">
                <a16:creationId xmlns:a16="http://schemas.microsoft.com/office/drawing/2014/main" id="{24CDAEA8-8CA5-4700-8A24-71835DDECA2B}"/>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22" name="Rectangle 21">
            <a:extLst>
              <a:ext uri="{FF2B5EF4-FFF2-40B4-BE49-F238E27FC236}">
                <a16:creationId xmlns:a16="http://schemas.microsoft.com/office/drawing/2014/main" id="{5ED2B178-BD93-4D27-BC6D-1E1FD121B363}"/>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23" name="Rectangle 22">
            <a:extLst>
              <a:ext uri="{FF2B5EF4-FFF2-40B4-BE49-F238E27FC236}">
                <a16:creationId xmlns:a16="http://schemas.microsoft.com/office/drawing/2014/main" id="{68A15DFF-27F4-418D-94E7-0C23DFABF271}"/>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24" name="Rectangle 23">
            <a:extLst>
              <a:ext uri="{FF2B5EF4-FFF2-40B4-BE49-F238E27FC236}">
                <a16:creationId xmlns:a16="http://schemas.microsoft.com/office/drawing/2014/main" id="{766E99CD-8704-4694-8734-043E95AF5F3E}"/>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25" name="Rectangle 24">
            <a:extLst>
              <a:ext uri="{FF2B5EF4-FFF2-40B4-BE49-F238E27FC236}">
                <a16:creationId xmlns:a16="http://schemas.microsoft.com/office/drawing/2014/main" id="{3D43853C-D76D-4642-9976-50210020F2E6}"/>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26" name="Rectangle 25">
            <a:extLst>
              <a:ext uri="{FF2B5EF4-FFF2-40B4-BE49-F238E27FC236}">
                <a16:creationId xmlns:a16="http://schemas.microsoft.com/office/drawing/2014/main" id="{636F6ECD-5043-45B4-A393-3A97C9044C51}"/>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27" name="Rectangle 26">
            <a:extLst>
              <a:ext uri="{FF2B5EF4-FFF2-40B4-BE49-F238E27FC236}">
                <a16:creationId xmlns:a16="http://schemas.microsoft.com/office/drawing/2014/main" id="{01AA3A00-BAF9-4920-8A02-E75B2108FF4E}"/>
              </a:ext>
            </a:extLst>
          </p:cNvPr>
          <p:cNvSpPr/>
          <p:nvPr/>
        </p:nvSpPr>
        <p:spPr>
          <a:xfrm>
            <a:off x="8623543"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de l’ouvrage en phase de construction</a:t>
            </a:r>
          </a:p>
        </p:txBody>
      </p:sp>
      <p:sp>
        <p:nvSpPr>
          <p:cNvPr id="28" name="Rectangle 27">
            <a:extLst>
              <a:ext uri="{FF2B5EF4-FFF2-40B4-BE49-F238E27FC236}">
                <a16:creationId xmlns:a16="http://schemas.microsoft.com/office/drawing/2014/main" id="{9ABE1280-EC2B-4DBA-8F3F-DAB7DE2E7F4C}"/>
              </a:ext>
            </a:extLst>
          </p:cNvPr>
          <p:cNvSpPr/>
          <p:nvPr/>
        </p:nvSpPr>
        <p:spPr>
          <a:xfrm>
            <a:off x="10294205"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spTree>
    <p:extLst>
      <p:ext uri="{BB962C8B-B14F-4D97-AF65-F5344CB8AC3E}">
        <p14:creationId xmlns:p14="http://schemas.microsoft.com/office/powerpoint/2010/main" val="312382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xit" presetSubtype="0" fill="hold"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3F47F17-6ABF-43EF-B7BD-0165FC6C6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488" y="2265224"/>
            <a:ext cx="7337685" cy="2134335"/>
          </a:xfrm>
          <a:prstGeom prst="rect">
            <a:avLst/>
          </a:prstGeom>
        </p:spPr>
      </p:pic>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29</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DIMENSIONNEMENT DE LA PRÉCONTRAINTE INTÉRIEURE D’ÉCLISSAGE</a:t>
            </a:r>
          </a:p>
        </p:txBody>
      </p:sp>
      <p:sp>
        <p:nvSpPr>
          <p:cNvPr id="16" name="ZoneTexte 15">
            <a:extLst>
              <a:ext uri="{FF2B5EF4-FFF2-40B4-BE49-F238E27FC236}">
                <a16:creationId xmlns:a16="http://schemas.microsoft.com/office/drawing/2014/main" id="{1A0598F6-E3CB-4103-8631-3D28FCA69509}"/>
              </a:ext>
            </a:extLst>
          </p:cNvPr>
          <p:cNvSpPr txBox="1"/>
          <p:nvPr/>
        </p:nvSpPr>
        <p:spPr>
          <a:xfrm>
            <a:off x="2239074" y="1154372"/>
            <a:ext cx="7090456" cy="830997"/>
          </a:xfrm>
          <a:prstGeom prst="rect">
            <a:avLst/>
          </a:prstGeom>
          <a:noFill/>
        </p:spPr>
        <p:txBody>
          <a:bodyPr wrap="square">
            <a:spAutoFit/>
          </a:bodyPr>
          <a:lstStyle/>
          <a:p>
            <a:pPr algn="ctr"/>
            <a:r>
              <a:rPr lang="fr-FR" sz="2400" b="1" dirty="0">
                <a:solidFill>
                  <a:schemeClr val="tx2"/>
                </a:solidFill>
                <a:latin typeface="+mj-lt"/>
                <a:ea typeface="+mj-ea"/>
                <a:cs typeface="+mj-cs"/>
              </a:rPr>
              <a:t>Vérification des contraintes limites en phase de clavage central</a:t>
            </a:r>
            <a:endParaRPr lang="fr-FR" sz="2400" dirty="0"/>
          </a:p>
        </p:txBody>
      </p:sp>
      <p:sp>
        <p:nvSpPr>
          <p:cNvPr id="20" name="Rectangle : coins arrondis 19">
            <a:extLst>
              <a:ext uri="{FF2B5EF4-FFF2-40B4-BE49-F238E27FC236}">
                <a16:creationId xmlns:a16="http://schemas.microsoft.com/office/drawing/2014/main" id="{4ED74DDD-E662-4A70-AB8F-03DE85BDF4DF}"/>
              </a:ext>
            </a:extLst>
          </p:cNvPr>
          <p:cNvSpPr/>
          <p:nvPr/>
        </p:nvSpPr>
        <p:spPr>
          <a:xfrm>
            <a:off x="6269825" y="4253923"/>
            <a:ext cx="1791093" cy="17910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21" name="Graphique 20" descr="Retour contour">
            <a:extLst>
              <a:ext uri="{FF2B5EF4-FFF2-40B4-BE49-F238E27FC236}">
                <a16:creationId xmlns:a16="http://schemas.microsoft.com/office/drawing/2014/main" id="{4F9A7272-CB94-4595-B7F3-909F075876C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7573814" flipH="1">
            <a:off x="8233311" y="3787296"/>
            <a:ext cx="914400" cy="914400"/>
          </a:xfrm>
          <a:prstGeom prst="rect">
            <a:avLst/>
          </a:prstGeom>
        </p:spPr>
      </p:pic>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59D1B7EF-9C38-44EC-B69C-8F2AA05B4B2C}"/>
                  </a:ext>
                </a:extLst>
              </p:cNvPr>
              <p:cNvSpPr/>
              <p:nvPr/>
            </p:nvSpPr>
            <p:spPr>
              <a:xfrm>
                <a:off x="8656322" y="3061898"/>
                <a:ext cx="2096756" cy="756000"/>
              </a:xfrm>
              <a:prstGeom prst="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i="1" smtClean="0">
                              <a:effectLst/>
                              <a:latin typeface="Cambria Math" panose="02040503050406030204" pitchFamily="18"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𝜎</m:t>
                          </m:r>
                        </m:e>
                        <m:sub>
                          <m:r>
                            <a:rPr lang="fr-FR" sz="1800" i="1">
                              <a:effectLst/>
                              <a:latin typeface="Cambria Math" panose="02040503050406030204" pitchFamily="18" charset="0"/>
                              <a:ea typeface="Calibri" panose="020F0502020204030204" pitchFamily="34" charset="0"/>
                              <a:cs typeface="Arial" panose="020B0604020202020204" pitchFamily="34" charset="0"/>
                            </a:rPr>
                            <m:t>𝑠𝑢𝑝</m:t>
                          </m:r>
                        </m:sub>
                      </m:sSub>
                      <m:r>
                        <a:rPr lang="fr-FR" sz="1800" i="1">
                          <a:effectLst/>
                          <a:latin typeface="Cambria Math" panose="02040503050406030204" pitchFamily="18" charset="0"/>
                          <a:ea typeface="Calibri" panose="020F0502020204030204" pitchFamily="34" charset="0"/>
                          <a:cs typeface="Arial" panose="020B0604020202020204" pitchFamily="34" charset="0"/>
                        </a:rPr>
                        <m:t>=</m:t>
                      </m:r>
                      <m:r>
                        <a:rPr lang="fr-FR" sz="1800" b="0" i="1" smtClean="0">
                          <a:effectLst/>
                          <a:latin typeface="Cambria Math" panose="02040503050406030204" pitchFamily="18" charset="0"/>
                          <a:ea typeface="Calibri" panose="020F0502020204030204" pitchFamily="34" charset="0"/>
                          <a:cs typeface="Arial" panose="020B0604020202020204" pitchFamily="34" charset="0"/>
                        </a:rPr>
                        <m:t>−0,19</m:t>
                      </m:r>
                      <m:r>
                        <a:rPr lang="fr-FR" sz="1800" i="1">
                          <a:effectLst/>
                          <a:latin typeface="Cambria Math" panose="02040503050406030204" pitchFamily="18" charset="0"/>
                          <a:ea typeface="Calibri" panose="020F0502020204030204" pitchFamily="34" charset="0"/>
                          <a:cs typeface="Arial" panose="020B0604020202020204" pitchFamily="34" charset="0"/>
                        </a:rPr>
                        <m:t>𝑀𝑃𝑎</m:t>
                      </m:r>
                    </m:oMath>
                  </m:oMathPara>
                </a14:m>
                <a:endParaRPr lang="fr-FR" dirty="0"/>
              </a:p>
              <a:p>
                <a:pPr algn="ctr"/>
                <a14:m>
                  <m:oMathPara xmlns:m="http://schemas.openxmlformats.org/officeDocument/2006/math">
                    <m:oMathParaPr>
                      <m:jc m:val="centerGroup"/>
                    </m:oMathParaPr>
                    <m:oMath xmlns:m="http://schemas.openxmlformats.org/officeDocument/2006/math">
                      <m:sSub>
                        <m:sSubPr>
                          <m:ctrlPr>
                            <a:rPr lang="fr-FR" i="1" smtClean="0">
                              <a:effectLst/>
                              <a:latin typeface="Cambria Math" panose="02040503050406030204" pitchFamily="18"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𝜎</m:t>
                          </m:r>
                        </m:e>
                        <m:sub>
                          <m:r>
                            <m:rPr>
                              <m:sty m:val="p"/>
                            </m:rPr>
                            <a:rPr lang="fr-FR" sz="1800">
                              <a:effectLst/>
                              <a:latin typeface="Cambria Math" panose="02040503050406030204" pitchFamily="18" charset="0"/>
                              <a:ea typeface="Calibri" panose="020F0502020204030204" pitchFamily="34" charset="0"/>
                              <a:cs typeface="Arial" panose="020B0604020202020204" pitchFamily="34" charset="0"/>
                            </a:rPr>
                            <m:t>inf</m:t>
                          </m:r>
                        </m:sub>
                      </m:sSub>
                      <m:r>
                        <a:rPr lang="fr-FR" sz="1800" i="1">
                          <a:effectLst/>
                          <a:latin typeface="Cambria Math" panose="02040503050406030204" pitchFamily="18" charset="0"/>
                          <a:ea typeface="Calibri" panose="020F0502020204030204" pitchFamily="34" charset="0"/>
                          <a:cs typeface="Arial" panose="020B0604020202020204" pitchFamily="34" charset="0"/>
                        </a:rPr>
                        <m:t>=</m:t>
                      </m:r>
                      <m:r>
                        <a:rPr lang="fr-FR" sz="1800" b="0" i="1" smtClean="0">
                          <a:effectLst/>
                          <a:latin typeface="Cambria Math" panose="02040503050406030204" pitchFamily="18" charset="0"/>
                          <a:ea typeface="Calibri" panose="020F0502020204030204" pitchFamily="34" charset="0"/>
                          <a:cs typeface="Arial" panose="020B0604020202020204" pitchFamily="34" charset="0"/>
                        </a:rPr>
                        <m:t>1,9</m:t>
                      </m:r>
                      <m:r>
                        <a:rPr lang="fr-FR" sz="1800" i="1">
                          <a:effectLst/>
                          <a:latin typeface="Cambria Math" panose="02040503050406030204" pitchFamily="18" charset="0"/>
                          <a:ea typeface="Calibri" panose="020F0502020204030204" pitchFamily="34" charset="0"/>
                          <a:cs typeface="Arial" panose="020B0604020202020204" pitchFamily="34" charset="0"/>
                        </a:rPr>
                        <m:t>𝑀𝑃𝑎</m:t>
                      </m:r>
                    </m:oMath>
                  </m:oMathPara>
                </a14:m>
                <a:endParaRPr lang="fr-FR" dirty="0"/>
              </a:p>
            </p:txBody>
          </p:sp>
        </mc:Choice>
        <mc:Fallback xmlns="">
          <p:sp>
            <p:nvSpPr>
              <p:cNvPr id="22" name="Rectangle 21">
                <a:extLst>
                  <a:ext uri="{FF2B5EF4-FFF2-40B4-BE49-F238E27FC236}">
                    <a16:creationId xmlns:a16="http://schemas.microsoft.com/office/drawing/2014/main" xmlns:a14="http://schemas.microsoft.com/office/drawing/2010/main" xmlns="" id="{59D1B7EF-9C38-44EC-B69C-8F2AA05B4B2C}"/>
                  </a:ext>
                </a:extLst>
              </p:cNvPr>
              <p:cNvSpPr>
                <a:spLocks noRot="1" noChangeAspect="1" noMove="1" noResize="1" noEditPoints="1" noAdjustHandles="1" noChangeArrowheads="1" noChangeShapeType="1" noTextEdit="1"/>
              </p:cNvSpPr>
              <p:nvPr/>
            </p:nvSpPr>
            <p:spPr>
              <a:xfrm>
                <a:off x="8656322" y="3061898"/>
                <a:ext cx="2096756" cy="756000"/>
              </a:xfrm>
              <a:prstGeom prst="rect">
                <a:avLst/>
              </a:prstGeom>
              <a:blipFill rotWithShape="0">
                <a:blip r:embed="rId6"/>
                <a:stretch>
                  <a:fillRect/>
                </a:stretch>
              </a:blipFill>
              <a:ln w="38100">
                <a:solidFill>
                  <a:schemeClr val="tx2"/>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3" name="Rectangle : carré corné 22">
                <a:extLst>
                  <a:ext uri="{FF2B5EF4-FFF2-40B4-BE49-F238E27FC236}">
                    <a16:creationId xmlns:a16="http://schemas.microsoft.com/office/drawing/2014/main" id="{B4D387C5-D75F-4752-97D2-C59BAE68FD87}"/>
                  </a:ext>
                </a:extLst>
              </p:cNvPr>
              <p:cNvSpPr/>
              <p:nvPr/>
            </p:nvSpPr>
            <p:spPr>
              <a:xfrm>
                <a:off x="1801032" y="4783266"/>
                <a:ext cx="2802903" cy="1689535"/>
              </a:xfrm>
              <a:prstGeom prst="foldedCorner">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lnSpc>
                    <a:spcPct val="200000"/>
                  </a:lnSpc>
                </a:pPr>
                <a14:m>
                  <m:oMathPara xmlns:m="http://schemas.openxmlformats.org/officeDocument/2006/math">
                    <m:oMathParaPr>
                      <m:jc m:val="centerGroup"/>
                    </m:oMathParaPr>
                    <m:oMath xmlns:m="http://schemas.openxmlformats.org/officeDocument/2006/math">
                      <m:sSub>
                        <m:sSubPr>
                          <m:ctrlPr>
                            <a:rPr lang="fr-FR" i="1" smtClean="0">
                              <a:effectLst/>
                              <a:latin typeface="Cambria Math" panose="02040503050406030204" pitchFamily="18"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𝜎</m:t>
                          </m:r>
                        </m:e>
                        <m:sub>
                          <m:r>
                            <a:rPr lang="fr-FR" sz="1800" i="1">
                              <a:effectLst/>
                              <a:latin typeface="Cambria Math" panose="02040503050406030204" pitchFamily="18" charset="0"/>
                              <a:ea typeface="Calibri" panose="020F0502020204030204" pitchFamily="34" charset="0"/>
                              <a:cs typeface="Arial" panose="020B0604020202020204" pitchFamily="34" charset="0"/>
                            </a:rPr>
                            <m:t>𝑠𝑢𝑝</m:t>
                          </m:r>
                        </m:sub>
                      </m:sSub>
                      <m:r>
                        <a:rPr lang="fr-FR" sz="1800" i="1">
                          <a:effectLst/>
                          <a:latin typeface="Cambria Math" panose="02040503050406030204" pitchFamily="18" charset="0"/>
                          <a:ea typeface="Calibri" panose="020F0502020204030204" pitchFamily="34" charset="0"/>
                          <a:cs typeface="Arial" panose="020B0604020202020204" pitchFamily="34" charset="0"/>
                        </a:rPr>
                        <m:t>&gt;</m:t>
                      </m:r>
                      <m:acc>
                        <m:accPr>
                          <m:chr m:val="̅"/>
                          <m:ctrlPr>
                            <a:rPr lang="fr-FR" i="1">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ea typeface="Calibri" panose="020F0502020204030204" pitchFamily="34" charset="0"/>
                                  <a:cs typeface="Arial" panose="020B0604020202020204" pitchFamily="34" charset="0"/>
                                </a:rPr>
                                <m:t>𝜎</m:t>
                              </m:r>
                            </m:e>
                            <m:sub>
                              <m:r>
                                <a:rPr lang="fr-FR" i="1">
                                  <a:latin typeface="Cambria Math" panose="02040503050406030204" pitchFamily="18" charset="0"/>
                                  <a:ea typeface="Calibri" panose="020F0502020204030204" pitchFamily="34" charset="0"/>
                                  <a:cs typeface="Arial" panose="020B0604020202020204" pitchFamily="34" charset="0"/>
                                </a:rPr>
                                <m:t>𝑡</m:t>
                              </m:r>
                            </m:sub>
                          </m:sSub>
                        </m:e>
                      </m:acc>
                      <m:r>
                        <a:rPr lang="fr-FR" b="0" i="1" smtClean="0">
                          <a:latin typeface="Cambria Math" panose="02040503050406030204" pitchFamily="18" charset="0"/>
                          <a:ea typeface="Calibri" panose="020F0502020204030204" pitchFamily="34" charset="0"/>
                          <a:cs typeface="Arial" panose="020B0604020202020204" pitchFamily="34" charset="0"/>
                        </a:rPr>
                        <m:t>=</m:t>
                      </m:r>
                      <m:r>
                        <a:rPr lang="fr-FR" sz="1800" i="1">
                          <a:effectLst/>
                          <a:latin typeface="Cambria Math" panose="02040503050406030204" pitchFamily="18" charset="0"/>
                          <a:ea typeface="Calibri" panose="020F0502020204030204" pitchFamily="34" charset="0"/>
                          <a:cs typeface="Arial" panose="020B0604020202020204" pitchFamily="34" charset="0"/>
                        </a:rPr>
                        <m:t>−3.2</m:t>
                      </m:r>
                      <m:r>
                        <a:rPr lang="fr-FR" sz="1800" i="1">
                          <a:effectLst/>
                          <a:latin typeface="Cambria Math" panose="02040503050406030204" pitchFamily="18" charset="0"/>
                          <a:ea typeface="Calibri" panose="020F0502020204030204" pitchFamily="34" charset="0"/>
                          <a:cs typeface="Arial" panose="020B0604020202020204" pitchFamily="34" charset="0"/>
                        </a:rPr>
                        <m:t>𝑀𝑃𝑎</m:t>
                      </m:r>
                    </m:oMath>
                  </m:oMathPara>
                </a14:m>
                <a:endParaRPr lang="fr-FR" sz="1800" i="1" dirty="0">
                  <a:effectLst/>
                  <a:latin typeface="Cambria Math" panose="02040503050406030204" pitchFamily="18" charset="0"/>
                  <a:ea typeface="Calibri" panose="020F0502020204030204" pitchFamily="34" charset="0"/>
                  <a:cs typeface="Arial" panose="020B0604020202020204" pitchFamily="34" charset="0"/>
                </a:endParaRPr>
              </a:p>
              <a:p>
                <a:pPr algn="ctr">
                  <a:lnSpc>
                    <a:spcPct val="200000"/>
                  </a:lnSpc>
                </a:pPr>
                <a14:m>
                  <m:oMathPara xmlns:m="http://schemas.openxmlformats.org/officeDocument/2006/math">
                    <m:oMathParaPr>
                      <m:jc m:val="centerGroup"/>
                    </m:oMathParaPr>
                    <m:oMath xmlns:m="http://schemas.openxmlformats.org/officeDocument/2006/math">
                      <m:sSub>
                        <m:sSubPr>
                          <m:ctrlPr>
                            <a:rPr lang="fr-FR" sz="1800" i="1" smtClean="0">
                              <a:effectLst/>
                              <a:latin typeface="Cambria Math" panose="02040503050406030204" pitchFamily="18" charset="0"/>
                              <a:ea typeface="Calibri" panose="020F0502020204030204" pitchFamily="34" charset="0"/>
                            </a:rPr>
                          </m:ctrlPr>
                        </m:sSubPr>
                        <m:e>
                          <m:r>
                            <a:rPr lang="fr-FR" sz="1800" i="1">
                              <a:effectLst/>
                              <a:latin typeface="Cambria Math" panose="02040503050406030204" pitchFamily="18" charset="0"/>
                              <a:ea typeface="Calibri" panose="020F0502020204030204" pitchFamily="34" charset="0"/>
                            </a:rPr>
                            <m:t>𝜎</m:t>
                          </m:r>
                        </m:e>
                        <m:sub>
                          <m:r>
                            <m:rPr>
                              <m:sty m:val="p"/>
                            </m:rPr>
                            <a:rPr lang="fr-FR" sz="1800">
                              <a:effectLst/>
                              <a:latin typeface="Cambria Math" panose="02040503050406030204" pitchFamily="18" charset="0"/>
                              <a:ea typeface="Calibri" panose="020F0502020204030204" pitchFamily="34" charset="0"/>
                            </a:rPr>
                            <m:t>inf</m:t>
                          </m:r>
                        </m:sub>
                      </m:sSub>
                      <m:r>
                        <a:rPr lang="fr-FR" sz="1800" i="1">
                          <a:effectLst/>
                          <a:latin typeface="Cambria Math" panose="02040503050406030204" pitchFamily="18" charset="0"/>
                          <a:ea typeface="Calibri" panose="020F0502020204030204" pitchFamily="34" charset="0"/>
                        </a:rPr>
                        <m:t>&lt;</m:t>
                      </m:r>
                      <m:acc>
                        <m:accPr>
                          <m:chr m:val="̅"/>
                          <m:ctrlPr>
                            <a:rPr lang="fr-FR" sz="1800" i="1">
                              <a:effectLst/>
                              <a:latin typeface="Cambria Math" panose="02040503050406030204" pitchFamily="18" charset="0"/>
                              <a:ea typeface="Calibri" panose="020F0502020204030204" pitchFamily="34" charset="0"/>
                            </a:rPr>
                          </m:ctrlPr>
                        </m:accPr>
                        <m:e>
                          <m:sSub>
                            <m:sSubPr>
                              <m:ctrlPr>
                                <a:rPr lang="fr-FR" sz="1800" i="1">
                                  <a:effectLst/>
                                  <a:latin typeface="Cambria Math" panose="02040503050406030204" pitchFamily="18" charset="0"/>
                                  <a:ea typeface="Calibri" panose="020F0502020204030204" pitchFamily="34" charset="0"/>
                                </a:rPr>
                              </m:ctrlPr>
                            </m:sSubPr>
                            <m:e>
                              <m:r>
                                <a:rPr lang="fr-FR" sz="1800" i="1">
                                  <a:effectLst/>
                                  <a:latin typeface="Cambria Math" panose="02040503050406030204" pitchFamily="18" charset="0"/>
                                  <a:ea typeface="Calibri" panose="020F0502020204030204" pitchFamily="34" charset="0"/>
                                </a:rPr>
                                <m:t>𝜎</m:t>
                              </m:r>
                            </m:e>
                            <m:sub>
                              <m:r>
                                <a:rPr lang="fr-FR" sz="1800" i="1">
                                  <a:effectLst/>
                                  <a:latin typeface="Cambria Math" panose="02040503050406030204" pitchFamily="18" charset="0"/>
                                  <a:ea typeface="Calibri" panose="020F0502020204030204" pitchFamily="34" charset="0"/>
                                </a:rPr>
                                <m:t>𝑐</m:t>
                              </m:r>
                            </m:sub>
                          </m:sSub>
                        </m:e>
                      </m:acc>
                      <m:r>
                        <a:rPr lang="fr-FR" sz="1800" b="0" i="1" smtClean="0">
                          <a:effectLst/>
                          <a:latin typeface="Cambria Math" panose="02040503050406030204" pitchFamily="18" charset="0"/>
                          <a:ea typeface="Calibri" panose="020F0502020204030204" pitchFamily="34" charset="0"/>
                        </a:rPr>
                        <m:t>=</m:t>
                      </m:r>
                      <m:r>
                        <a:rPr lang="fr-FR" i="1">
                          <a:latin typeface="Cambria Math" panose="02040503050406030204" pitchFamily="18" charset="0"/>
                          <a:ea typeface="Calibri" panose="020F0502020204030204" pitchFamily="34" charset="0"/>
                        </a:rPr>
                        <m:t>21</m:t>
                      </m:r>
                      <m:r>
                        <a:rPr lang="fr-FR" i="1">
                          <a:latin typeface="Cambria Math" panose="02040503050406030204" pitchFamily="18" charset="0"/>
                          <a:ea typeface="Calibri" panose="020F0502020204030204" pitchFamily="34" charset="0"/>
                        </a:rPr>
                        <m:t>𝑀𝑃𝑎</m:t>
                      </m:r>
                    </m:oMath>
                  </m:oMathPara>
                </a14:m>
                <a:endParaRPr lang="fr-FR" sz="1800" dirty="0">
                  <a:effectLst/>
                  <a:latin typeface="Times New Roman" panose="02020603050405020304" pitchFamily="18" charset="0"/>
                  <a:ea typeface="Calibri" panose="020F0502020204030204" pitchFamily="34" charset="0"/>
                </a:endParaRPr>
              </a:p>
            </p:txBody>
          </p:sp>
        </mc:Choice>
        <mc:Fallback xmlns="">
          <p:sp>
            <p:nvSpPr>
              <p:cNvPr id="23" name="Rectangle : carré corné 22">
                <a:extLst>
                  <a:ext uri="{FF2B5EF4-FFF2-40B4-BE49-F238E27FC236}">
                    <a16:creationId xmlns:a16="http://schemas.microsoft.com/office/drawing/2014/main" xmlns:a14="http://schemas.microsoft.com/office/drawing/2010/main" xmlns="" id="{B4D387C5-D75F-4752-97D2-C59BAE68FD87}"/>
                  </a:ext>
                </a:extLst>
              </p:cNvPr>
              <p:cNvSpPr>
                <a:spLocks noRot="1" noChangeAspect="1" noMove="1" noResize="1" noEditPoints="1" noAdjustHandles="1" noChangeArrowheads="1" noChangeShapeType="1" noTextEdit="1"/>
              </p:cNvSpPr>
              <p:nvPr/>
            </p:nvSpPr>
            <p:spPr>
              <a:xfrm>
                <a:off x="1801032" y="4783266"/>
                <a:ext cx="2802903" cy="1689535"/>
              </a:xfrm>
              <a:prstGeom prst="foldedCorner">
                <a:avLst/>
              </a:prstGeom>
              <a:blipFill rotWithShape="0">
                <a:blip r:embed="rId7"/>
                <a:stretch>
                  <a:fillRect/>
                </a:stretch>
              </a:blipFill>
              <a:ln w="38100">
                <a:solidFill>
                  <a:schemeClr val="tx2"/>
                </a:solidFill>
              </a:ln>
            </p:spPr>
            <p:txBody>
              <a:bodyPr/>
              <a:lstStyle/>
              <a:p>
                <a:r>
                  <a:rPr lang="fr-FR">
                    <a:noFill/>
                  </a:rPr>
                  <a:t> </a:t>
                </a:r>
              </a:p>
            </p:txBody>
          </p:sp>
        </mc:Fallback>
      </mc:AlternateContent>
      <p:sp>
        <p:nvSpPr>
          <p:cNvPr id="24" name="Flèche : droite rayée 23">
            <a:extLst>
              <a:ext uri="{FF2B5EF4-FFF2-40B4-BE49-F238E27FC236}">
                <a16:creationId xmlns:a16="http://schemas.microsoft.com/office/drawing/2014/main" id="{3516B47F-5C5C-465A-ACA5-EC17B6BAA04B}"/>
              </a:ext>
            </a:extLst>
          </p:cNvPr>
          <p:cNvSpPr/>
          <p:nvPr/>
        </p:nvSpPr>
        <p:spPr>
          <a:xfrm>
            <a:off x="5318801" y="5386324"/>
            <a:ext cx="1517716" cy="49599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Rectangle : coins arrondis 24">
            <a:extLst>
              <a:ext uri="{FF2B5EF4-FFF2-40B4-BE49-F238E27FC236}">
                <a16:creationId xmlns:a16="http://schemas.microsoft.com/office/drawing/2014/main" id="{0AA99329-1FED-461E-B649-9752AE3BF9B3}"/>
              </a:ext>
            </a:extLst>
          </p:cNvPr>
          <p:cNvSpPr/>
          <p:nvPr/>
        </p:nvSpPr>
        <p:spPr>
          <a:xfrm>
            <a:off x="7551383" y="5228803"/>
            <a:ext cx="2540613" cy="811750"/>
          </a:xfrm>
          <a:prstGeom prst="round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tx2"/>
                </a:solidFill>
                <a:latin typeface="+mj-lt"/>
              </a:rPr>
              <a:t>Le clavage P1-P2 est vérifié</a:t>
            </a:r>
          </a:p>
        </p:txBody>
      </p:sp>
      <p:sp>
        <p:nvSpPr>
          <p:cNvPr id="15" name="Rectangle 14">
            <a:extLst>
              <a:ext uri="{FF2B5EF4-FFF2-40B4-BE49-F238E27FC236}">
                <a16:creationId xmlns:a16="http://schemas.microsoft.com/office/drawing/2014/main" id="{23539666-9143-4718-85BB-2A749E2A7455}"/>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17" name="Rectangle 16">
            <a:extLst>
              <a:ext uri="{FF2B5EF4-FFF2-40B4-BE49-F238E27FC236}">
                <a16:creationId xmlns:a16="http://schemas.microsoft.com/office/drawing/2014/main" id="{861ACC46-A531-4280-9004-398D564F8197}"/>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18" name="Rectangle 17">
            <a:extLst>
              <a:ext uri="{FF2B5EF4-FFF2-40B4-BE49-F238E27FC236}">
                <a16:creationId xmlns:a16="http://schemas.microsoft.com/office/drawing/2014/main" id="{D35C739D-54F4-470F-8565-88895A29ABE5}"/>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19" name="Rectangle 18">
            <a:extLst>
              <a:ext uri="{FF2B5EF4-FFF2-40B4-BE49-F238E27FC236}">
                <a16:creationId xmlns:a16="http://schemas.microsoft.com/office/drawing/2014/main" id="{6AA92051-2725-41B6-8991-93FA52D6D926}"/>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26" name="Rectangle 25">
            <a:extLst>
              <a:ext uri="{FF2B5EF4-FFF2-40B4-BE49-F238E27FC236}">
                <a16:creationId xmlns:a16="http://schemas.microsoft.com/office/drawing/2014/main" id="{CB7D967C-4C1E-4173-88D7-AB0793B09B96}"/>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27" name="Rectangle 26">
            <a:extLst>
              <a:ext uri="{FF2B5EF4-FFF2-40B4-BE49-F238E27FC236}">
                <a16:creationId xmlns:a16="http://schemas.microsoft.com/office/drawing/2014/main" id="{38ACBB03-EC3E-46CB-8BA6-09BCA347A769}"/>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28" name="Rectangle 27">
            <a:extLst>
              <a:ext uri="{FF2B5EF4-FFF2-40B4-BE49-F238E27FC236}">
                <a16:creationId xmlns:a16="http://schemas.microsoft.com/office/drawing/2014/main" id="{B95F1C2B-8F37-4471-A30C-2B1A8C133F65}"/>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29" name="Rectangle 28">
            <a:extLst>
              <a:ext uri="{FF2B5EF4-FFF2-40B4-BE49-F238E27FC236}">
                <a16:creationId xmlns:a16="http://schemas.microsoft.com/office/drawing/2014/main" id="{5AEAECF8-6181-4AF6-B257-5E1A254ABFA3}"/>
              </a:ext>
            </a:extLst>
          </p:cNvPr>
          <p:cNvSpPr/>
          <p:nvPr/>
        </p:nvSpPr>
        <p:spPr>
          <a:xfrm>
            <a:off x="10511855" y="234344"/>
            <a:ext cx="1440000" cy="756000"/>
          </a:xfrm>
          <a:prstGeom prst="rect">
            <a:avLst/>
          </a:prstGeom>
          <a:ln w="3810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400" b="1" dirty="0">
                <a:solidFill>
                  <a:schemeClr val="tx2"/>
                </a:solidFill>
              </a:rPr>
              <a:t>Etude de la précontrainte du tablier</a:t>
            </a:r>
          </a:p>
        </p:txBody>
      </p:sp>
      <p:sp>
        <p:nvSpPr>
          <p:cNvPr id="30" name="Rectangle 29">
            <a:extLst>
              <a:ext uri="{FF2B5EF4-FFF2-40B4-BE49-F238E27FC236}">
                <a16:creationId xmlns:a16="http://schemas.microsoft.com/office/drawing/2014/main" id="{8D363A7B-BF31-46FF-8F35-EA7090AB5D4D}"/>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31" name="Rectangle 30">
            <a:extLst>
              <a:ext uri="{FF2B5EF4-FFF2-40B4-BE49-F238E27FC236}">
                <a16:creationId xmlns:a16="http://schemas.microsoft.com/office/drawing/2014/main" id="{0746A723-1A65-4522-93ED-C3815FE52487}"/>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32" name="Rectangle 31">
            <a:extLst>
              <a:ext uri="{FF2B5EF4-FFF2-40B4-BE49-F238E27FC236}">
                <a16:creationId xmlns:a16="http://schemas.microsoft.com/office/drawing/2014/main" id="{B2487136-3DD4-45E8-BFC7-D9A1FDAAFC6E}"/>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33" name="Rectangle 32">
            <a:extLst>
              <a:ext uri="{FF2B5EF4-FFF2-40B4-BE49-F238E27FC236}">
                <a16:creationId xmlns:a16="http://schemas.microsoft.com/office/drawing/2014/main" id="{C4FED3AB-8134-47DE-A8E3-FCAEC65AE769}"/>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34" name="Rectangle 33">
            <a:extLst>
              <a:ext uri="{FF2B5EF4-FFF2-40B4-BE49-F238E27FC236}">
                <a16:creationId xmlns:a16="http://schemas.microsoft.com/office/drawing/2014/main" id="{AD4091E9-1CC0-4D11-99E4-BF1129B03959}"/>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35" name="Rectangle 34">
            <a:extLst>
              <a:ext uri="{FF2B5EF4-FFF2-40B4-BE49-F238E27FC236}">
                <a16:creationId xmlns:a16="http://schemas.microsoft.com/office/drawing/2014/main" id="{5F18C96B-F2F5-4296-BB6E-BBCAC529E270}"/>
              </a:ext>
            </a:extLst>
          </p:cNvPr>
          <p:cNvSpPr/>
          <p:nvPr/>
        </p:nvSpPr>
        <p:spPr>
          <a:xfrm>
            <a:off x="8623543"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de l’ouvrage en phase de construction</a:t>
            </a:r>
          </a:p>
        </p:txBody>
      </p:sp>
      <p:sp>
        <p:nvSpPr>
          <p:cNvPr id="36" name="Rectangle 35">
            <a:extLst>
              <a:ext uri="{FF2B5EF4-FFF2-40B4-BE49-F238E27FC236}">
                <a16:creationId xmlns:a16="http://schemas.microsoft.com/office/drawing/2014/main" id="{68813388-D5E4-4553-B474-1D13920810B1}"/>
              </a:ext>
            </a:extLst>
          </p:cNvPr>
          <p:cNvSpPr/>
          <p:nvPr/>
        </p:nvSpPr>
        <p:spPr>
          <a:xfrm>
            <a:off x="10294205"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spTree>
    <p:extLst>
      <p:ext uri="{BB962C8B-B14F-4D97-AF65-F5344CB8AC3E}">
        <p14:creationId xmlns:p14="http://schemas.microsoft.com/office/powerpoint/2010/main" val="365043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animBg="1"/>
      <p:bldP spid="22" grpId="0" animBg="1"/>
      <p:bldP spid="23" grpId="0" animBg="1"/>
      <p:bldP spid="24"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3</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PRÉSENTATION DU PROJET</a:t>
            </a:r>
          </a:p>
        </p:txBody>
      </p:sp>
      <p:pic>
        <p:nvPicPr>
          <p:cNvPr id="9" name="Image 8" descr="Une image contenant carte&#10;&#10;Description générée automatiquement">
            <a:extLst>
              <a:ext uri="{FF2B5EF4-FFF2-40B4-BE49-F238E27FC236}">
                <a16:creationId xmlns:a16="http://schemas.microsoft.com/office/drawing/2014/main" id="{2F64AD5A-8D48-418E-939A-46179E41F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210" y="1470807"/>
            <a:ext cx="3770175" cy="4753021"/>
          </a:xfrm>
          <a:prstGeom prst="rect">
            <a:avLst/>
          </a:prstGeom>
        </p:spPr>
      </p:pic>
      <p:grpSp>
        <p:nvGrpSpPr>
          <p:cNvPr id="2" name="Groupe 1">
            <a:extLst>
              <a:ext uri="{FF2B5EF4-FFF2-40B4-BE49-F238E27FC236}">
                <a16:creationId xmlns:a16="http://schemas.microsoft.com/office/drawing/2014/main" id="{C2B6E13D-EDB5-4CED-95BF-6D1DF3E93855}"/>
              </a:ext>
            </a:extLst>
          </p:cNvPr>
          <p:cNvGrpSpPr/>
          <p:nvPr/>
        </p:nvGrpSpPr>
        <p:grpSpPr>
          <a:xfrm>
            <a:off x="5079125" y="1782118"/>
            <a:ext cx="6294665" cy="4130398"/>
            <a:chOff x="5079125" y="1782118"/>
            <a:chExt cx="6294665" cy="4130398"/>
          </a:xfrm>
        </p:grpSpPr>
        <p:pic>
          <p:nvPicPr>
            <p:cNvPr id="11" name="Image 10">
              <a:extLst>
                <a:ext uri="{FF2B5EF4-FFF2-40B4-BE49-F238E27FC236}">
                  <a16:creationId xmlns:a16="http://schemas.microsoft.com/office/drawing/2014/main" id="{FDA31085-6E81-401E-A956-474E96267A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9125" y="1782118"/>
              <a:ext cx="6294665" cy="4130398"/>
            </a:xfrm>
            <a:prstGeom prst="rect">
              <a:avLst/>
            </a:prstGeom>
          </p:spPr>
        </p:pic>
        <p:sp>
          <p:nvSpPr>
            <p:cNvPr id="12" name="Rectangle : coins arrondis 11">
              <a:extLst>
                <a:ext uri="{FF2B5EF4-FFF2-40B4-BE49-F238E27FC236}">
                  <a16:creationId xmlns:a16="http://schemas.microsoft.com/office/drawing/2014/main" id="{42F55422-0370-44C3-AA08-962F1BF4E13D}"/>
                </a:ext>
              </a:extLst>
            </p:cNvPr>
            <p:cNvSpPr/>
            <p:nvPr/>
          </p:nvSpPr>
          <p:spPr>
            <a:xfrm>
              <a:off x="6721311" y="5165889"/>
              <a:ext cx="1074656" cy="565608"/>
            </a:xfrm>
            <a:prstGeom prst="roundRect">
              <a:avLst/>
            </a:prstGeom>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ln w="0"/>
                  <a:solidFill>
                    <a:schemeClr val="accent1"/>
                  </a:solidFill>
                  <a:effectLst>
                    <a:outerShdw blurRad="38100" dist="25400" dir="5400000" algn="ctr" rotWithShape="0">
                      <a:srgbClr val="6E747A">
                        <a:alpha val="43000"/>
                      </a:srgbClr>
                    </a:outerShdw>
                  </a:effectLst>
                </a:rPr>
                <a:t>Pont de </a:t>
              </a:r>
              <a:r>
                <a:rPr lang="fr-FR" dirty="0" err="1">
                  <a:ln w="0"/>
                  <a:solidFill>
                    <a:schemeClr val="accent1"/>
                  </a:solidFill>
                  <a:effectLst>
                    <a:outerShdw blurRad="38100" dist="25400" dir="5400000" algn="ctr" rotWithShape="0">
                      <a:srgbClr val="6E747A">
                        <a:alpha val="43000"/>
                      </a:srgbClr>
                    </a:outerShdw>
                  </a:effectLst>
                </a:rPr>
                <a:t>Djoué</a:t>
              </a:r>
              <a:endParaRPr lang="fr-FR" dirty="0">
                <a:ln w="0"/>
                <a:solidFill>
                  <a:schemeClr val="accent1"/>
                </a:solidFill>
                <a:effectLst>
                  <a:outerShdw blurRad="38100" dist="25400" dir="5400000" algn="ctr" rotWithShape="0">
                    <a:srgbClr val="6E747A">
                      <a:alpha val="43000"/>
                    </a:srgbClr>
                  </a:outerShdw>
                </a:effectLst>
              </a:endParaRPr>
            </a:p>
          </p:txBody>
        </p:sp>
        <p:sp>
          <p:nvSpPr>
            <p:cNvPr id="14" name="Ellipse 13">
              <a:extLst>
                <a:ext uri="{FF2B5EF4-FFF2-40B4-BE49-F238E27FC236}">
                  <a16:creationId xmlns:a16="http://schemas.microsoft.com/office/drawing/2014/main" id="{A0598288-3B3D-482A-B6F7-F1D6106BFB2B}"/>
                </a:ext>
              </a:extLst>
            </p:cNvPr>
            <p:cNvSpPr/>
            <p:nvPr/>
          </p:nvSpPr>
          <p:spPr>
            <a:xfrm rot="1371754">
              <a:off x="7513163" y="4949072"/>
              <a:ext cx="292231" cy="188536"/>
            </a:xfrm>
            <a:prstGeom prst="ellipse">
              <a:avLst/>
            </a:prstGeom>
            <a:noFill/>
            <a:ln w="28575" cap="flat" cmpd="sng" algn="ctr">
              <a:solidFill>
                <a:srgbClr val="0F6FC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grpSp>
      <p:sp>
        <p:nvSpPr>
          <p:cNvPr id="10" name="Rectangle 9">
            <a:extLst>
              <a:ext uri="{FF2B5EF4-FFF2-40B4-BE49-F238E27FC236}">
                <a16:creationId xmlns:a16="http://schemas.microsoft.com/office/drawing/2014/main" id="{B872F8AF-AD5D-48D1-944C-3D2D1C5C0857}"/>
              </a:ext>
            </a:extLst>
          </p:cNvPr>
          <p:cNvSpPr/>
          <p:nvPr/>
        </p:nvSpPr>
        <p:spPr>
          <a:xfrm>
            <a:off x="258999"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Présentation du projet</a:t>
            </a:r>
          </a:p>
        </p:txBody>
      </p:sp>
      <p:sp>
        <p:nvSpPr>
          <p:cNvPr id="21" name="Rectangle 20">
            <a:extLst>
              <a:ext uri="{FF2B5EF4-FFF2-40B4-BE49-F238E27FC236}">
                <a16:creationId xmlns:a16="http://schemas.microsoft.com/office/drawing/2014/main" id="{9B7F4446-8500-4D7F-8356-9F3BCDD4103A}"/>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24" name="Rectangle 23">
            <a:extLst>
              <a:ext uri="{FF2B5EF4-FFF2-40B4-BE49-F238E27FC236}">
                <a16:creationId xmlns:a16="http://schemas.microsoft.com/office/drawing/2014/main" id="{5B4D82E1-5B1C-4BAC-A066-B53A7D876108}"/>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25" name="Rectangle 24">
            <a:extLst>
              <a:ext uri="{FF2B5EF4-FFF2-40B4-BE49-F238E27FC236}">
                <a16:creationId xmlns:a16="http://schemas.microsoft.com/office/drawing/2014/main" id="{3FE4BD12-2DB1-484A-996E-75EF86506ACA}"/>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26" name="Rectangle 25">
            <a:extLst>
              <a:ext uri="{FF2B5EF4-FFF2-40B4-BE49-F238E27FC236}">
                <a16:creationId xmlns:a16="http://schemas.microsoft.com/office/drawing/2014/main" id="{379ECAF7-2D7D-460D-B2F6-0822AF6E6367}"/>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27" name="Rectangle 26">
            <a:extLst>
              <a:ext uri="{FF2B5EF4-FFF2-40B4-BE49-F238E27FC236}">
                <a16:creationId xmlns:a16="http://schemas.microsoft.com/office/drawing/2014/main" id="{5669C9D4-A4EF-41FC-B076-165A2C2529D9}"/>
              </a:ext>
            </a:extLst>
          </p:cNvPr>
          <p:cNvSpPr/>
          <p:nvPr/>
        </p:nvSpPr>
        <p:spPr>
          <a:xfrm>
            <a:off x="8623543"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 construction</a:t>
            </a:r>
          </a:p>
        </p:txBody>
      </p:sp>
      <p:sp>
        <p:nvSpPr>
          <p:cNvPr id="28" name="Rectangle 27">
            <a:extLst>
              <a:ext uri="{FF2B5EF4-FFF2-40B4-BE49-F238E27FC236}">
                <a16:creationId xmlns:a16="http://schemas.microsoft.com/office/drawing/2014/main" id="{577AC3C4-3207-49C6-B596-A0783672D64A}"/>
              </a:ext>
            </a:extLst>
          </p:cNvPr>
          <p:cNvSpPr/>
          <p:nvPr/>
        </p:nvSpPr>
        <p:spPr>
          <a:xfrm>
            <a:off x="10294205"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spTree>
    <p:extLst>
      <p:ext uri="{BB962C8B-B14F-4D97-AF65-F5344CB8AC3E}">
        <p14:creationId xmlns:p14="http://schemas.microsoft.com/office/powerpoint/2010/main" val="224031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DD34092-00CC-412E-8718-0CDF0FF32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961" y="2201977"/>
            <a:ext cx="6804000" cy="2146925"/>
          </a:xfrm>
          <a:prstGeom prst="rect">
            <a:avLst/>
          </a:prstGeom>
        </p:spPr>
      </p:pic>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30</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DIMENSIONNEMENT DE LA PRÉCONTRAINTE INTÉRIEURE D’ÉCLISSAGE</a:t>
            </a:r>
          </a:p>
        </p:txBody>
      </p:sp>
      <p:sp>
        <p:nvSpPr>
          <p:cNvPr id="16" name="ZoneTexte 15">
            <a:extLst>
              <a:ext uri="{FF2B5EF4-FFF2-40B4-BE49-F238E27FC236}">
                <a16:creationId xmlns:a16="http://schemas.microsoft.com/office/drawing/2014/main" id="{1A0598F6-E3CB-4103-8631-3D28FCA69509}"/>
              </a:ext>
            </a:extLst>
          </p:cNvPr>
          <p:cNvSpPr txBox="1"/>
          <p:nvPr/>
        </p:nvSpPr>
        <p:spPr>
          <a:xfrm>
            <a:off x="2219514" y="1193668"/>
            <a:ext cx="7734500" cy="1200329"/>
          </a:xfrm>
          <a:prstGeom prst="rect">
            <a:avLst/>
          </a:prstGeom>
          <a:noFill/>
        </p:spPr>
        <p:txBody>
          <a:bodyPr wrap="square">
            <a:spAutoFit/>
          </a:bodyPr>
          <a:lstStyle/>
          <a:p>
            <a:pPr algn="ctr"/>
            <a:r>
              <a:rPr lang="fr-FR" sz="2400" b="1" dirty="0">
                <a:solidFill>
                  <a:schemeClr val="tx2"/>
                </a:solidFill>
                <a:latin typeface="+mj-lt"/>
                <a:ea typeface="+mj-ea"/>
                <a:cs typeface="+mj-cs"/>
              </a:rPr>
              <a:t>Vérification des contraintes limites </a:t>
            </a:r>
            <a:r>
              <a:rPr lang="fr-FR" sz="2400" b="1" dirty="0">
                <a:solidFill>
                  <a:schemeClr val="tx2"/>
                </a:solidFill>
              </a:rPr>
              <a:t>le long du pont </a:t>
            </a:r>
          </a:p>
          <a:p>
            <a:pPr algn="ctr"/>
            <a:r>
              <a:rPr lang="fr-FR" sz="2400" b="1" dirty="0">
                <a:solidFill>
                  <a:schemeClr val="tx2"/>
                </a:solidFill>
              </a:rPr>
              <a:t>(à la fin de la phase de construction)</a:t>
            </a:r>
            <a:endParaRPr lang="fr-FR" sz="2400" dirty="0"/>
          </a:p>
          <a:p>
            <a:pPr algn="ctr"/>
            <a:endParaRPr lang="fr-FR" sz="2400" dirty="0"/>
          </a:p>
        </p:txBody>
      </p:sp>
      <p:sp>
        <p:nvSpPr>
          <p:cNvPr id="20" name="Rectangle : coins arrondis 19">
            <a:extLst>
              <a:ext uri="{FF2B5EF4-FFF2-40B4-BE49-F238E27FC236}">
                <a16:creationId xmlns:a16="http://schemas.microsoft.com/office/drawing/2014/main" id="{4ED74DDD-E662-4A70-AB8F-03DE85BDF4DF}"/>
              </a:ext>
            </a:extLst>
          </p:cNvPr>
          <p:cNvSpPr/>
          <p:nvPr/>
        </p:nvSpPr>
        <p:spPr>
          <a:xfrm>
            <a:off x="5906750" y="4194380"/>
            <a:ext cx="1791093" cy="17910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21" name="Graphique 20" descr="Retour contour">
            <a:extLst>
              <a:ext uri="{FF2B5EF4-FFF2-40B4-BE49-F238E27FC236}">
                <a16:creationId xmlns:a16="http://schemas.microsoft.com/office/drawing/2014/main" id="{4F9A7272-CB94-4595-B7F3-909F075876C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7573814" flipH="1">
            <a:off x="7870236" y="3727753"/>
            <a:ext cx="914400" cy="914400"/>
          </a:xfrm>
          <a:prstGeom prst="rect">
            <a:avLst/>
          </a:prstGeom>
        </p:spPr>
      </p:pic>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59D1B7EF-9C38-44EC-B69C-8F2AA05B4B2C}"/>
                  </a:ext>
                </a:extLst>
              </p:cNvPr>
              <p:cNvSpPr/>
              <p:nvPr/>
            </p:nvSpPr>
            <p:spPr>
              <a:xfrm>
                <a:off x="8736794" y="3004946"/>
                <a:ext cx="2096756" cy="756000"/>
              </a:xfrm>
              <a:prstGeom prst="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i="1" smtClean="0">
                              <a:effectLst/>
                              <a:latin typeface="Cambria Math" panose="02040503050406030204" pitchFamily="18"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𝜎</m:t>
                          </m:r>
                        </m:e>
                        <m:sub>
                          <m:r>
                            <a:rPr lang="fr-FR" sz="1800" i="1">
                              <a:effectLst/>
                              <a:latin typeface="Cambria Math" panose="02040503050406030204" pitchFamily="18" charset="0"/>
                              <a:ea typeface="Calibri" panose="020F0502020204030204" pitchFamily="34" charset="0"/>
                              <a:cs typeface="Arial" panose="020B0604020202020204" pitchFamily="34" charset="0"/>
                            </a:rPr>
                            <m:t>𝑠𝑢𝑝</m:t>
                          </m:r>
                        </m:sub>
                      </m:sSub>
                      <m:r>
                        <a:rPr lang="fr-FR" sz="1800" i="1">
                          <a:effectLst/>
                          <a:latin typeface="Cambria Math" panose="02040503050406030204" pitchFamily="18" charset="0"/>
                          <a:ea typeface="Calibri" panose="020F0502020204030204" pitchFamily="34" charset="0"/>
                          <a:cs typeface="Arial" panose="020B0604020202020204" pitchFamily="34" charset="0"/>
                        </a:rPr>
                        <m:t>=</m:t>
                      </m:r>
                      <m:r>
                        <a:rPr lang="fr-FR" sz="1800" b="0" i="1" smtClean="0">
                          <a:effectLst/>
                          <a:latin typeface="Cambria Math" panose="02040503050406030204" pitchFamily="18" charset="0"/>
                          <a:ea typeface="Calibri" panose="020F0502020204030204" pitchFamily="34" charset="0"/>
                          <a:cs typeface="Arial" panose="020B0604020202020204" pitchFamily="34" charset="0"/>
                        </a:rPr>
                        <m:t>−3,1</m:t>
                      </m:r>
                      <m:r>
                        <a:rPr lang="fr-FR" sz="1800" i="1">
                          <a:effectLst/>
                          <a:latin typeface="Cambria Math" panose="02040503050406030204" pitchFamily="18" charset="0"/>
                          <a:ea typeface="Calibri" panose="020F0502020204030204" pitchFamily="34" charset="0"/>
                          <a:cs typeface="Arial" panose="020B0604020202020204" pitchFamily="34" charset="0"/>
                        </a:rPr>
                        <m:t>𝑀𝑃𝑎</m:t>
                      </m:r>
                    </m:oMath>
                  </m:oMathPara>
                </a14:m>
                <a:endParaRPr lang="fr-FR" dirty="0"/>
              </a:p>
              <a:p>
                <a:pPr algn="ctr"/>
                <a14:m>
                  <m:oMathPara xmlns:m="http://schemas.openxmlformats.org/officeDocument/2006/math">
                    <m:oMathParaPr>
                      <m:jc m:val="centerGroup"/>
                    </m:oMathParaPr>
                    <m:oMath xmlns:m="http://schemas.openxmlformats.org/officeDocument/2006/math">
                      <m:sSub>
                        <m:sSubPr>
                          <m:ctrlPr>
                            <a:rPr lang="fr-FR" i="1" smtClean="0">
                              <a:effectLst/>
                              <a:latin typeface="Cambria Math" panose="02040503050406030204" pitchFamily="18"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𝜎</m:t>
                          </m:r>
                        </m:e>
                        <m:sub>
                          <m:r>
                            <m:rPr>
                              <m:sty m:val="p"/>
                            </m:rPr>
                            <a:rPr lang="fr-FR" sz="1800">
                              <a:effectLst/>
                              <a:latin typeface="Cambria Math" panose="02040503050406030204" pitchFamily="18" charset="0"/>
                              <a:ea typeface="Calibri" panose="020F0502020204030204" pitchFamily="34" charset="0"/>
                              <a:cs typeface="Arial" panose="020B0604020202020204" pitchFamily="34" charset="0"/>
                            </a:rPr>
                            <m:t>inf</m:t>
                          </m:r>
                        </m:sub>
                      </m:sSub>
                      <m:r>
                        <a:rPr lang="fr-FR" sz="1800" i="1">
                          <a:effectLst/>
                          <a:latin typeface="Cambria Math" panose="02040503050406030204" pitchFamily="18" charset="0"/>
                          <a:ea typeface="Calibri" panose="020F0502020204030204" pitchFamily="34" charset="0"/>
                          <a:cs typeface="Arial" panose="020B0604020202020204" pitchFamily="34" charset="0"/>
                        </a:rPr>
                        <m:t>=</m:t>
                      </m:r>
                      <m:r>
                        <a:rPr lang="fr-FR" sz="1800" b="0" i="1" smtClean="0">
                          <a:effectLst/>
                          <a:latin typeface="Cambria Math" panose="02040503050406030204" pitchFamily="18" charset="0"/>
                          <a:ea typeface="Calibri" panose="020F0502020204030204" pitchFamily="34" charset="0"/>
                          <a:cs typeface="Arial" panose="020B0604020202020204" pitchFamily="34" charset="0"/>
                        </a:rPr>
                        <m:t>8,1</m:t>
                      </m:r>
                      <m:r>
                        <a:rPr lang="fr-FR" sz="1800" i="1">
                          <a:effectLst/>
                          <a:latin typeface="Cambria Math" panose="02040503050406030204" pitchFamily="18" charset="0"/>
                          <a:ea typeface="Calibri" panose="020F0502020204030204" pitchFamily="34" charset="0"/>
                          <a:cs typeface="Arial" panose="020B0604020202020204" pitchFamily="34" charset="0"/>
                        </a:rPr>
                        <m:t>𝑀𝑃𝑎</m:t>
                      </m:r>
                    </m:oMath>
                  </m:oMathPara>
                </a14:m>
                <a:endParaRPr lang="fr-FR" dirty="0"/>
              </a:p>
            </p:txBody>
          </p:sp>
        </mc:Choice>
        <mc:Fallback xmlns="">
          <p:sp>
            <p:nvSpPr>
              <p:cNvPr id="22" name="Rectangle 21">
                <a:extLst>
                  <a:ext uri="{FF2B5EF4-FFF2-40B4-BE49-F238E27FC236}">
                    <a16:creationId xmlns:a16="http://schemas.microsoft.com/office/drawing/2014/main" xmlns:a14="http://schemas.microsoft.com/office/drawing/2010/main" xmlns="" id="{59D1B7EF-9C38-44EC-B69C-8F2AA05B4B2C}"/>
                  </a:ext>
                </a:extLst>
              </p:cNvPr>
              <p:cNvSpPr>
                <a:spLocks noRot="1" noChangeAspect="1" noMove="1" noResize="1" noEditPoints="1" noAdjustHandles="1" noChangeArrowheads="1" noChangeShapeType="1" noTextEdit="1"/>
              </p:cNvSpPr>
              <p:nvPr/>
            </p:nvSpPr>
            <p:spPr>
              <a:xfrm>
                <a:off x="8736794" y="3004946"/>
                <a:ext cx="2096756" cy="756000"/>
              </a:xfrm>
              <a:prstGeom prst="rect">
                <a:avLst/>
              </a:prstGeom>
              <a:blipFill rotWithShape="0">
                <a:blip r:embed="rId6"/>
                <a:stretch>
                  <a:fillRect/>
                </a:stretch>
              </a:blipFill>
              <a:ln w="38100">
                <a:solidFill>
                  <a:schemeClr val="tx2"/>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3" name="Rectangle : carré corné 22">
                <a:extLst>
                  <a:ext uri="{FF2B5EF4-FFF2-40B4-BE49-F238E27FC236}">
                    <a16:creationId xmlns:a16="http://schemas.microsoft.com/office/drawing/2014/main" id="{B4D387C5-D75F-4752-97D2-C59BAE68FD87}"/>
                  </a:ext>
                </a:extLst>
              </p:cNvPr>
              <p:cNvSpPr/>
              <p:nvPr/>
            </p:nvSpPr>
            <p:spPr>
              <a:xfrm>
                <a:off x="1881504" y="4726314"/>
                <a:ext cx="2802903" cy="1689535"/>
              </a:xfrm>
              <a:prstGeom prst="foldedCorner">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lnSpc>
                    <a:spcPct val="200000"/>
                  </a:lnSpc>
                </a:pPr>
                <a14:m>
                  <m:oMathPara xmlns:m="http://schemas.openxmlformats.org/officeDocument/2006/math">
                    <m:oMathParaPr>
                      <m:jc m:val="centerGroup"/>
                    </m:oMathParaPr>
                    <m:oMath xmlns:m="http://schemas.openxmlformats.org/officeDocument/2006/math">
                      <m:sSub>
                        <m:sSubPr>
                          <m:ctrlPr>
                            <a:rPr lang="fr-FR" i="1" smtClean="0">
                              <a:effectLst/>
                              <a:latin typeface="Cambria Math" panose="02040503050406030204" pitchFamily="18"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𝜎</m:t>
                          </m:r>
                        </m:e>
                        <m:sub>
                          <m:r>
                            <a:rPr lang="fr-FR" sz="1800" i="1">
                              <a:effectLst/>
                              <a:latin typeface="Cambria Math" panose="02040503050406030204" pitchFamily="18" charset="0"/>
                              <a:ea typeface="Calibri" panose="020F0502020204030204" pitchFamily="34" charset="0"/>
                              <a:cs typeface="Arial" panose="020B0604020202020204" pitchFamily="34" charset="0"/>
                            </a:rPr>
                            <m:t>𝑠𝑢𝑝</m:t>
                          </m:r>
                        </m:sub>
                      </m:sSub>
                      <m:r>
                        <a:rPr lang="fr-FR" sz="1800" i="1">
                          <a:effectLst/>
                          <a:latin typeface="Cambria Math" panose="02040503050406030204" pitchFamily="18" charset="0"/>
                          <a:ea typeface="Calibri" panose="020F0502020204030204" pitchFamily="34" charset="0"/>
                          <a:cs typeface="Arial" panose="020B0604020202020204" pitchFamily="34" charset="0"/>
                        </a:rPr>
                        <m:t>&gt;</m:t>
                      </m:r>
                      <m:acc>
                        <m:accPr>
                          <m:chr m:val="̅"/>
                          <m:ctrlPr>
                            <a:rPr lang="fr-FR" i="1">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ea typeface="Calibri" panose="020F0502020204030204" pitchFamily="34" charset="0"/>
                                  <a:cs typeface="Arial" panose="020B0604020202020204" pitchFamily="34" charset="0"/>
                                </a:rPr>
                                <m:t>𝜎</m:t>
                              </m:r>
                            </m:e>
                            <m:sub>
                              <m:r>
                                <a:rPr lang="fr-FR" i="1">
                                  <a:latin typeface="Cambria Math" panose="02040503050406030204" pitchFamily="18" charset="0"/>
                                  <a:ea typeface="Calibri" panose="020F0502020204030204" pitchFamily="34" charset="0"/>
                                  <a:cs typeface="Arial" panose="020B0604020202020204" pitchFamily="34" charset="0"/>
                                </a:rPr>
                                <m:t>𝑡</m:t>
                              </m:r>
                            </m:sub>
                          </m:sSub>
                        </m:e>
                      </m:acc>
                      <m:r>
                        <a:rPr lang="fr-FR" b="0" i="1" smtClean="0">
                          <a:latin typeface="Cambria Math" panose="02040503050406030204" pitchFamily="18" charset="0"/>
                          <a:ea typeface="Calibri" panose="020F0502020204030204" pitchFamily="34" charset="0"/>
                          <a:cs typeface="Arial" panose="020B0604020202020204" pitchFamily="34" charset="0"/>
                        </a:rPr>
                        <m:t>=</m:t>
                      </m:r>
                      <m:r>
                        <a:rPr lang="fr-FR" sz="1800" i="1">
                          <a:effectLst/>
                          <a:latin typeface="Cambria Math" panose="02040503050406030204" pitchFamily="18" charset="0"/>
                          <a:ea typeface="Calibri" panose="020F0502020204030204" pitchFamily="34" charset="0"/>
                          <a:cs typeface="Arial" panose="020B0604020202020204" pitchFamily="34" charset="0"/>
                        </a:rPr>
                        <m:t>−3.2</m:t>
                      </m:r>
                      <m:r>
                        <a:rPr lang="fr-FR" sz="1800" i="1">
                          <a:effectLst/>
                          <a:latin typeface="Cambria Math" panose="02040503050406030204" pitchFamily="18" charset="0"/>
                          <a:ea typeface="Calibri" panose="020F0502020204030204" pitchFamily="34" charset="0"/>
                          <a:cs typeface="Arial" panose="020B0604020202020204" pitchFamily="34" charset="0"/>
                        </a:rPr>
                        <m:t>𝑀𝑃𝑎</m:t>
                      </m:r>
                    </m:oMath>
                  </m:oMathPara>
                </a14:m>
                <a:endParaRPr lang="fr-FR" sz="1800" i="1" dirty="0">
                  <a:effectLst/>
                  <a:latin typeface="Cambria Math" panose="02040503050406030204" pitchFamily="18" charset="0"/>
                  <a:ea typeface="Calibri" panose="020F0502020204030204" pitchFamily="34" charset="0"/>
                  <a:cs typeface="Arial" panose="020B0604020202020204" pitchFamily="34" charset="0"/>
                </a:endParaRPr>
              </a:p>
              <a:p>
                <a:pPr algn="ctr">
                  <a:lnSpc>
                    <a:spcPct val="200000"/>
                  </a:lnSpc>
                </a:pPr>
                <a14:m>
                  <m:oMathPara xmlns:m="http://schemas.openxmlformats.org/officeDocument/2006/math">
                    <m:oMathParaPr>
                      <m:jc m:val="centerGroup"/>
                    </m:oMathParaPr>
                    <m:oMath xmlns:m="http://schemas.openxmlformats.org/officeDocument/2006/math">
                      <m:sSub>
                        <m:sSubPr>
                          <m:ctrlPr>
                            <a:rPr lang="fr-FR" sz="1800" i="1" smtClean="0">
                              <a:effectLst/>
                              <a:latin typeface="Cambria Math" panose="02040503050406030204" pitchFamily="18" charset="0"/>
                              <a:ea typeface="Calibri" panose="020F0502020204030204" pitchFamily="34" charset="0"/>
                            </a:rPr>
                          </m:ctrlPr>
                        </m:sSubPr>
                        <m:e>
                          <m:r>
                            <a:rPr lang="fr-FR" sz="1800" i="1">
                              <a:effectLst/>
                              <a:latin typeface="Cambria Math" panose="02040503050406030204" pitchFamily="18" charset="0"/>
                              <a:ea typeface="Calibri" panose="020F0502020204030204" pitchFamily="34" charset="0"/>
                            </a:rPr>
                            <m:t>𝜎</m:t>
                          </m:r>
                        </m:e>
                        <m:sub>
                          <m:r>
                            <m:rPr>
                              <m:sty m:val="p"/>
                            </m:rPr>
                            <a:rPr lang="fr-FR" sz="1800">
                              <a:effectLst/>
                              <a:latin typeface="Cambria Math" panose="02040503050406030204" pitchFamily="18" charset="0"/>
                              <a:ea typeface="Calibri" panose="020F0502020204030204" pitchFamily="34" charset="0"/>
                            </a:rPr>
                            <m:t>inf</m:t>
                          </m:r>
                        </m:sub>
                      </m:sSub>
                      <m:r>
                        <a:rPr lang="fr-FR" sz="1800" i="1">
                          <a:effectLst/>
                          <a:latin typeface="Cambria Math" panose="02040503050406030204" pitchFamily="18" charset="0"/>
                          <a:ea typeface="Calibri" panose="020F0502020204030204" pitchFamily="34" charset="0"/>
                        </a:rPr>
                        <m:t>&lt;</m:t>
                      </m:r>
                      <m:acc>
                        <m:accPr>
                          <m:chr m:val="̅"/>
                          <m:ctrlPr>
                            <a:rPr lang="fr-FR" sz="1800" i="1">
                              <a:effectLst/>
                              <a:latin typeface="Cambria Math" panose="02040503050406030204" pitchFamily="18" charset="0"/>
                              <a:ea typeface="Calibri" panose="020F0502020204030204" pitchFamily="34" charset="0"/>
                            </a:rPr>
                          </m:ctrlPr>
                        </m:accPr>
                        <m:e>
                          <m:sSub>
                            <m:sSubPr>
                              <m:ctrlPr>
                                <a:rPr lang="fr-FR" sz="1800" i="1">
                                  <a:effectLst/>
                                  <a:latin typeface="Cambria Math" panose="02040503050406030204" pitchFamily="18" charset="0"/>
                                  <a:ea typeface="Calibri" panose="020F0502020204030204" pitchFamily="34" charset="0"/>
                                </a:rPr>
                              </m:ctrlPr>
                            </m:sSubPr>
                            <m:e>
                              <m:r>
                                <a:rPr lang="fr-FR" sz="1800" i="1">
                                  <a:effectLst/>
                                  <a:latin typeface="Cambria Math" panose="02040503050406030204" pitchFamily="18" charset="0"/>
                                  <a:ea typeface="Calibri" panose="020F0502020204030204" pitchFamily="34" charset="0"/>
                                </a:rPr>
                                <m:t>𝜎</m:t>
                              </m:r>
                            </m:e>
                            <m:sub>
                              <m:r>
                                <a:rPr lang="fr-FR" sz="1800" i="1">
                                  <a:effectLst/>
                                  <a:latin typeface="Cambria Math" panose="02040503050406030204" pitchFamily="18" charset="0"/>
                                  <a:ea typeface="Calibri" panose="020F0502020204030204" pitchFamily="34" charset="0"/>
                                </a:rPr>
                                <m:t>𝑐</m:t>
                              </m:r>
                            </m:sub>
                          </m:sSub>
                        </m:e>
                      </m:acc>
                      <m:r>
                        <a:rPr lang="fr-FR" sz="1800" b="0" i="1" smtClean="0">
                          <a:effectLst/>
                          <a:latin typeface="Cambria Math" panose="02040503050406030204" pitchFamily="18" charset="0"/>
                          <a:ea typeface="Calibri" panose="020F0502020204030204" pitchFamily="34" charset="0"/>
                        </a:rPr>
                        <m:t>=</m:t>
                      </m:r>
                      <m:r>
                        <a:rPr lang="fr-FR" i="1">
                          <a:latin typeface="Cambria Math" panose="02040503050406030204" pitchFamily="18" charset="0"/>
                          <a:ea typeface="Calibri" panose="020F0502020204030204" pitchFamily="34" charset="0"/>
                        </a:rPr>
                        <m:t>21</m:t>
                      </m:r>
                      <m:r>
                        <a:rPr lang="fr-FR" i="1">
                          <a:latin typeface="Cambria Math" panose="02040503050406030204" pitchFamily="18" charset="0"/>
                          <a:ea typeface="Calibri" panose="020F0502020204030204" pitchFamily="34" charset="0"/>
                        </a:rPr>
                        <m:t>𝑀𝑃𝑎</m:t>
                      </m:r>
                    </m:oMath>
                  </m:oMathPara>
                </a14:m>
                <a:endParaRPr lang="fr-FR" sz="1800" dirty="0">
                  <a:effectLst/>
                  <a:latin typeface="Times New Roman" panose="02020603050405020304" pitchFamily="18" charset="0"/>
                  <a:ea typeface="Calibri" panose="020F0502020204030204" pitchFamily="34" charset="0"/>
                </a:endParaRPr>
              </a:p>
            </p:txBody>
          </p:sp>
        </mc:Choice>
        <mc:Fallback xmlns="">
          <p:sp>
            <p:nvSpPr>
              <p:cNvPr id="23" name="Rectangle : carré corné 22">
                <a:extLst>
                  <a:ext uri="{FF2B5EF4-FFF2-40B4-BE49-F238E27FC236}">
                    <a16:creationId xmlns:a16="http://schemas.microsoft.com/office/drawing/2014/main" xmlns:a14="http://schemas.microsoft.com/office/drawing/2010/main" xmlns="" id="{B4D387C5-D75F-4752-97D2-C59BAE68FD87}"/>
                  </a:ext>
                </a:extLst>
              </p:cNvPr>
              <p:cNvSpPr>
                <a:spLocks noRot="1" noChangeAspect="1" noMove="1" noResize="1" noEditPoints="1" noAdjustHandles="1" noChangeArrowheads="1" noChangeShapeType="1" noTextEdit="1"/>
              </p:cNvSpPr>
              <p:nvPr/>
            </p:nvSpPr>
            <p:spPr>
              <a:xfrm>
                <a:off x="1881504" y="4726314"/>
                <a:ext cx="2802903" cy="1689535"/>
              </a:xfrm>
              <a:prstGeom prst="foldedCorner">
                <a:avLst/>
              </a:prstGeom>
              <a:blipFill rotWithShape="0">
                <a:blip r:embed="rId7"/>
                <a:stretch>
                  <a:fillRect/>
                </a:stretch>
              </a:blipFill>
              <a:ln w="38100">
                <a:solidFill>
                  <a:schemeClr val="tx2"/>
                </a:solidFill>
              </a:ln>
            </p:spPr>
            <p:txBody>
              <a:bodyPr/>
              <a:lstStyle/>
              <a:p>
                <a:r>
                  <a:rPr lang="fr-FR">
                    <a:noFill/>
                  </a:rPr>
                  <a:t> </a:t>
                </a:r>
              </a:p>
            </p:txBody>
          </p:sp>
        </mc:Fallback>
      </mc:AlternateContent>
      <p:sp>
        <p:nvSpPr>
          <p:cNvPr id="24" name="Flèche : droite rayée 23">
            <a:extLst>
              <a:ext uri="{FF2B5EF4-FFF2-40B4-BE49-F238E27FC236}">
                <a16:creationId xmlns:a16="http://schemas.microsoft.com/office/drawing/2014/main" id="{3516B47F-5C5C-465A-ACA5-EC17B6BAA04B}"/>
              </a:ext>
            </a:extLst>
          </p:cNvPr>
          <p:cNvSpPr/>
          <p:nvPr/>
        </p:nvSpPr>
        <p:spPr>
          <a:xfrm>
            <a:off x="5399273" y="5329372"/>
            <a:ext cx="1517716" cy="49599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 coins arrondis 13">
            <a:extLst>
              <a:ext uri="{FF2B5EF4-FFF2-40B4-BE49-F238E27FC236}">
                <a16:creationId xmlns:a16="http://schemas.microsoft.com/office/drawing/2014/main" id="{777AC1BC-6AF6-4C06-A529-E130910C55AC}"/>
              </a:ext>
            </a:extLst>
          </p:cNvPr>
          <p:cNvSpPr/>
          <p:nvPr/>
        </p:nvSpPr>
        <p:spPr>
          <a:xfrm>
            <a:off x="7631855" y="5171851"/>
            <a:ext cx="2540613" cy="811750"/>
          </a:xfrm>
          <a:prstGeom prst="round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tx2"/>
                </a:solidFill>
                <a:latin typeface="+mj-lt"/>
              </a:rPr>
              <a:t>Les contrainte sont vérifiés en phase de construction</a:t>
            </a:r>
          </a:p>
        </p:txBody>
      </p:sp>
      <p:sp>
        <p:nvSpPr>
          <p:cNvPr id="17" name="Rectangle 16">
            <a:extLst>
              <a:ext uri="{FF2B5EF4-FFF2-40B4-BE49-F238E27FC236}">
                <a16:creationId xmlns:a16="http://schemas.microsoft.com/office/drawing/2014/main" id="{B6005AA1-435C-4F38-8754-C1D4E826176F}"/>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18" name="Rectangle 17">
            <a:extLst>
              <a:ext uri="{FF2B5EF4-FFF2-40B4-BE49-F238E27FC236}">
                <a16:creationId xmlns:a16="http://schemas.microsoft.com/office/drawing/2014/main" id="{4F001D34-D62B-49E4-8610-30766738D569}"/>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19" name="Rectangle 18">
            <a:extLst>
              <a:ext uri="{FF2B5EF4-FFF2-40B4-BE49-F238E27FC236}">
                <a16:creationId xmlns:a16="http://schemas.microsoft.com/office/drawing/2014/main" id="{E0A778F1-7058-403D-9A3E-ED5749AC5C12}"/>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26" name="Rectangle 25">
            <a:extLst>
              <a:ext uri="{FF2B5EF4-FFF2-40B4-BE49-F238E27FC236}">
                <a16:creationId xmlns:a16="http://schemas.microsoft.com/office/drawing/2014/main" id="{9F6637E0-A8E8-4781-B7D5-E164029B9651}"/>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27" name="Rectangle 26">
            <a:extLst>
              <a:ext uri="{FF2B5EF4-FFF2-40B4-BE49-F238E27FC236}">
                <a16:creationId xmlns:a16="http://schemas.microsoft.com/office/drawing/2014/main" id="{A04A364F-B832-40B2-A741-AD97EB5B72A7}"/>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28" name="Rectangle 27">
            <a:extLst>
              <a:ext uri="{FF2B5EF4-FFF2-40B4-BE49-F238E27FC236}">
                <a16:creationId xmlns:a16="http://schemas.microsoft.com/office/drawing/2014/main" id="{B1F9F762-2918-41A2-9B9E-EAC7DF459B7C}"/>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29" name="Rectangle 28">
            <a:extLst>
              <a:ext uri="{FF2B5EF4-FFF2-40B4-BE49-F238E27FC236}">
                <a16:creationId xmlns:a16="http://schemas.microsoft.com/office/drawing/2014/main" id="{4C0DC209-0BE2-4E36-BF9A-5912776243E7}"/>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25" name="Rectangle 24">
            <a:extLst>
              <a:ext uri="{FF2B5EF4-FFF2-40B4-BE49-F238E27FC236}">
                <a16:creationId xmlns:a16="http://schemas.microsoft.com/office/drawing/2014/main" id="{09430C33-F768-44AD-956F-5D91D6205A18}"/>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31" name="Rectangle 30">
            <a:extLst>
              <a:ext uri="{FF2B5EF4-FFF2-40B4-BE49-F238E27FC236}">
                <a16:creationId xmlns:a16="http://schemas.microsoft.com/office/drawing/2014/main" id="{07E7EAE9-1801-4DE0-A201-169F117B2061}"/>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32" name="Rectangle 31">
            <a:extLst>
              <a:ext uri="{FF2B5EF4-FFF2-40B4-BE49-F238E27FC236}">
                <a16:creationId xmlns:a16="http://schemas.microsoft.com/office/drawing/2014/main" id="{38170580-2AE3-47EA-AC0C-651368FB8240}"/>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33" name="Rectangle 32">
            <a:extLst>
              <a:ext uri="{FF2B5EF4-FFF2-40B4-BE49-F238E27FC236}">
                <a16:creationId xmlns:a16="http://schemas.microsoft.com/office/drawing/2014/main" id="{EB715A72-E52F-4C41-BECB-CAA16C23B939}"/>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34" name="Rectangle 33">
            <a:extLst>
              <a:ext uri="{FF2B5EF4-FFF2-40B4-BE49-F238E27FC236}">
                <a16:creationId xmlns:a16="http://schemas.microsoft.com/office/drawing/2014/main" id="{701A7468-7E1A-421E-BCB9-0EB3E4DCAFA4}"/>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35" name="Rectangle 34">
            <a:extLst>
              <a:ext uri="{FF2B5EF4-FFF2-40B4-BE49-F238E27FC236}">
                <a16:creationId xmlns:a16="http://schemas.microsoft.com/office/drawing/2014/main" id="{85BA3AC4-1693-424D-BEF3-A5C4EA03C7E8}"/>
              </a:ext>
            </a:extLst>
          </p:cNvPr>
          <p:cNvSpPr/>
          <p:nvPr/>
        </p:nvSpPr>
        <p:spPr>
          <a:xfrm>
            <a:off x="8623543"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de l’ouvrage en phase de construction</a:t>
            </a:r>
          </a:p>
        </p:txBody>
      </p:sp>
      <p:sp>
        <p:nvSpPr>
          <p:cNvPr id="36" name="Rectangle 35">
            <a:extLst>
              <a:ext uri="{FF2B5EF4-FFF2-40B4-BE49-F238E27FC236}">
                <a16:creationId xmlns:a16="http://schemas.microsoft.com/office/drawing/2014/main" id="{301228BD-5865-4BE3-B0D7-007650093B61}"/>
              </a:ext>
            </a:extLst>
          </p:cNvPr>
          <p:cNvSpPr/>
          <p:nvPr/>
        </p:nvSpPr>
        <p:spPr>
          <a:xfrm>
            <a:off x="10294205"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spTree>
    <p:extLst>
      <p:ext uri="{BB962C8B-B14F-4D97-AF65-F5344CB8AC3E}">
        <p14:creationId xmlns:p14="http://schemas.microsoft.com/office/powerpoint/2010/main" val="219118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animBg="1"/>
      <p:bldP spid="22" grpId="0" animBg="1"/>
      <p:bldP spid="23" grpId="0" animBg="1"/>
      <p:bldP spid="24"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31</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ÉTUDE DE LA FLEXION LONGITUDINALE DU TABLIER</a:t>
            </a:r>
          </a:p>
        </p:txBody>
      </p:sp>
      <mc:AlternateContent xmlns:mc="http://schemas.openxmlformats.org/markup-compatibility/2006" xmlns:a14="http://schemas.microsoft.com/office/drawing/2010/main">
        <mc:Choice Requires="a14">
          <p:graphicFrame>
            <p:nvGraphicFramePr>
              <p:cNvPr id="4" name="Diagramme 3">
                <a:extLst>
                  <a:ext uri="{FF2B5EF4-FFF2-40B4-BE49-F238E27FC236}">
                    <a16:creationId xmlns:a16="http://schemas.microsoft.com/office/drawing/2014/main" id="{5C0CE1C2-139B-4375-B9A5-30FBD60B8031}"/>
                  </a:ext>
                </a:extLst>
              </p:cNvPr>
              <p:cNvGraphicFramePr/>
              <p:nvPr>
                <p:extLst>
                  <p:ext uri="{D42A27DB-BD31-4B8C-83A1-F6EECF244321}">
                    <p14:modId xmlns:p14="http://schemas.microsoft.com/office/powerpoint/2010/main" val="3921903860"/>
                  </p:ext>
                </p:extLst>
              </p:nvPr>
            </p:nvGraphicFramePr>
            <p:xfrm>
              <a:off x="525121" y="1340945"/>
              <a:ext cx="4330658" cy="4777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me 3">
                <a:extLst>
                  <a:ext uri="{FF2B5EF4-FFF2-40B4-BE49-F238E27FC236}">
                    <a16:creationId xmlns:a16="http://schemas.microsoft.com/office/drawing/2014/main" id="{5C0CE1C2-139B-4375-B9A5-30FBD60B8031}"/>
                  </a:ext>
                </a:extLst>
              </p:cNvPr>
              <p:cNvGraphicFramePr/>
              <p:nvPr>
                <p:extLst>
                  <p:ext uri="{D42A27DB-BD31-4B8C-83A1-F6EECF244321}">
                    <p14:modId xmlns:p14="http://schemas.microsoft.com/office/powerpoint/2010/main" val="3921903860"/>
                  </p:ext>
                </p:extLst>
              </p:nvPr>
            </p:nvGraphicFramePr>
            <p:xfrm>
              <a:off x="525121" y="1340945"/>
              <a:ext cx="4330658" cy="477777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pic>
        <p:nvPicPr>
          <p:cNvPr id="3" name="Image 2">
            <a:extLst>
              <a:ext uri="{FF2B5EF4-FFF2-40B4-BE49-F238E27FC236}">
                <a16:creationId xmlns:a16="http://schemas.microsoft.com/office/drawing/2014/main" id="{3ADF62FD-EA66-455B-9FD2-354D5C978E44}"/>
              </a:ext>
            </a:extLst>
          </p:cNvPr>
          <p:cNvPicPr>
            <a:picLocks noChangeAspect="1"/>
          </p:cNvPicPr>
          <p:nvPr/>
        </p:nvPicPr>
        <p:blipFill>
          <a:blip r:embed="rId12"/>
          <a:stretch>
            <a:fillRect/>
          </a:stretch>
        </p:blipFill>
        <p:spPr>
          <a:xfrm>
            <a:off x="5031045" y="2224076"/>
            <a:ext cx="6804000" cy="1385910"/>
          </a:xfrm>
          <a:prstGeom prst="rect">
            <a:avLst/>
          </a:prstGeom>
        </p:spPr>
      </p:pic>
      <p:pic>
        <p:nvPicPr>
          <p:cNvPr id="8" name="Image 7">
            <a:extLst>
              <a:ext uri="{FF2B5EF4-FFF2-40B4-BE49-F238E27FC236}">
                <a16:creationId xmlns:a16="http://schemas.microsoft.com/office/drawing/2014/main" id="{D37BD3EF-5DB1-4ACA-9047-F760787A7A1D}"/>
              </a:ext>
            </a:extLst>
          </p:cNvPr>
          <p:cNvPicPr>
            <a:picLocks noChangeAspect="1"/>
          </p:cNvPicPr>
          <p:nvPr/>
        </p:nvPicPr>
        <p:blipFill rotWithShape="1">
          <a:blip r:embed="rId13"/>
          <a:srcRect l="1818"/>
          <a:stretch/>
        </p:blipFill>
        <p:spPr>
          <a:xfrm>
            <a:off x="5031045" y="2241852"/>
            <a:ext cx="6804000" cy="1336604"/>
          </a:xfrm>
          <a:prstGeom prst="rect">
            <a:avLst/>
          </a:prstGeom>
        </p:spPr>
      </p:pic>
      <p:pic>
        <p:nvPicPr>
          <p:cNvPr id="10" name="Image 9">
            <a:extLst>
              <a:ext uri="{FF2B5EF4-FFF2-40B4-BE49-F238E27FC236}">
                <a16:creationId xmlns:a16="http://schemas.microsoft.com/office/drawing/2014/main" id="{0CCE9D58-B143-4554-9309-2F820BAEA3EC}"/>
              </a:ext>
            </a:extLst>
          </p:cNvPr>
          <p:cNvPicPr>
            <a:picLocks noChangeAspect="1"/>
          </p:cNvPicPr>
          <p:nvPr/>
        </p:nvPicPr>
        <p:blipFill>
          <a:blip r:embed="rId14"/>
          <a:stretch>
            <a:fillRect/>
          </a:stretch>
        </p:blipFill>
        <p:spPr>
          <a:xfrm>
            <a:off x="5031045" y="2191332"/>
            <a:ext cx="6804000" cy="1432421"/>
          </a:xfrm>
          <a:prstGeom prst="rect">
            <a:avLst/>
          </a:prstGeom>
        </p:spPr>
      </p:pic>
      <p:pic>
        <p:nvPicPr>
          <p:cNvPr id="12" name="Image 11">
            <a:extLst>
              <a:ext uri="{FF2B5EF4-FFF2-40B4-BE49-F238E27FC236}">
                <a16:creationId xmlns:a16="http://schemas.microsoft.com/office/drawing/2014/main" id="{A983D058-AC82-4EBD-B9F8-56085D83463F}"/>
              </a:ext>
            </a:extLst>
          </p:cNvPr>
          <p:cNvPicPr>
            <a:picLocks noChangeAspect="1"/>
          </p:cNvPicPr>
          <p:nvPr/>
        </p:nvPicPr>
        <p:blipFill>
          <a:blip r:embed="rId15"/>
          <a:stretch>
            <a:fillRect/>
          </a:stretch>
        </p:blipFill>
        <p:spPr>
          <a:xfrm>
            <a:off x="5031045" y="2246609"/>
            <a:ext cx="6804000" cy="1331847"/>
          </a:xfrm>
          <a:prstGeom prst="rect">
            <a:avLst/>
          </a:prstGeom>
        </p:spPr>
      </p:pic>
      <p:sp>
        <p:nvSpPr>
          <p:cNvPr id="21" name="Rectangle 20">
            <a:extLst>
              <a:ext uri="{FF2B5EF4-FFF2-40B4-BE49-F238E27FC236}">
                <a16:creationId xmlns:a16="http://schemas.microsoft.com/office/drawing/2014/main" id="{3446AFB1-FC15-4632-A032-CF35C19AC893}"/>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22" name="Rectangle 21">
            <a:extLst>
              <a:ext uri="{FF2B5EF4-FFF2-40B4-BE49-F238E27FC236}">
                <a16:creationId xmlns:a16="http://schemas.microsoft.com/office/drawing/2014/main" id="{33AABBC5-84EE-4782-9C35-FF5E987C1046}"/>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23" name="Rectangle 22">
            <a:extLst>
              <a:ext uri="{FF2B5EF4-FFF2-40B4-BE49-F238E27FC236}">
                <a16:creationId xmlns:a16="http://schemas.microsoft.com/office/drawing/2014/main" id="{9E775928-3391-4256-A45E-7FB1D11B2097}"/>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24" name="Rectangle 23">
            <a:extLst>
              <a:ext uri="{FF2B5EF4-FFF2-40B4-BE49-F238E27FC236}">
                <a16:creationId xmlns:a16="http://schemas.microsoft.com/office/drawing/2014/main" id="{7AB87D4C-7344-4183-B117-B8271C46EC48}"/>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25" name="Rectangle 24">
            <a:extLst>
              <a:ext uri="{FF2B5EF4-FFF2-40B4-BE49-F238E27FC236}">
                <a16:creationId xmlns:a16="http://schemas.microsoft.com/office/drawing/2014/main" id="{01EE7ED6-4D09-4879-8314-E50A86223BD0}"/>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26" name="Rectangle 25">
            <a:extLst>
              <a:ext uri="{FF2B5EF4-FFF2-40B4-BE49-F238E27FC236}">
                <a16:creationId xmlns:a16="http://schemas.microsoft.com/office/drawing/2014/main" id="{64F845F7-02F1-4ABF-8F90-90288D060AF4}"/>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27" name="Rectangle 26">
            <a:extLst>
              <a:ext uri="{FF2B5EF4-FFF2-40B4-BE49-F238E27FC236}">
                <a16:creationId xmlns:a16="http://schemas.microsoft.com/office/drawing/2014/main" id="{F543BA81-0374-4F8A-A4D4-20EAA93D09BF}"/>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28" name="Rectangle 27">
            <a:extLst>
              <a:ext uri="{FF2B5EF4-FFF2-40B4-BE49-F238E27FC236}">
                <a16:creationId xmlns:a16="http://schemas.microsoft.com/office/drawing/2014/main" id="{63763408-C2AE-4203-9914-4D3E1AE672FF}"/>
              </a:ext>
            </a:extLst>
          </p:cNvPr>
          <p:cNvSpPr/>
          <p:nvPr/>
        </p:nvSpPr>
        <p:spPr>
          <a:xfrm>
            <a:off x="10511855" y="234344"/>
            <a:ext cx="1440000" cy="756000"/>
          </a:xfrm>
          <a:prstGeom prst="rect">
            <a:avLst/>
          </a:prstGeom>
          <a:ln w="3810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400" b="1" dirty="0">
                <a:solidFill>
                  <a:schemeClr val="tx2"/>
                </a:solidFill>
              </a:rPr>
              <a:t>Etude de la précontrainte du tablier</a:t>
            </a:r>
          </a:p>
        </p:txBody>
      </p:sp>
      <p:sp>
        <p:nvSpPr>
          <p:cNvPr id="31" name="ZoneTexte 30">
            <a:extLst>
              <a:ext uri="{FF2B5EF4-FFF2-40B4-BE49-F238E27FC236}">
                <a16:creationId xmlns:a16="http://schemas.microsoft.com/office/drawing/2014/main" id="{932ECB89-6E0B-44C8-8ABE-FC9130DB2B8A}"/>
              </a:ext>
            </a:extLst>
          </p:cNvPr>
          <p:cNvSpPr txBox="1"/>
          <p:nvPr/>
        </p:nvSpPr>
        <p:spPr>
          <a:xfrm>
            <a:off x="3150433" y="1159711"/>
            <a:ext cx="6094428" cy="461665"/>
          </a:xfrm>
          <a:prstGeom prst="rect">
            <a:avLst/>
          </a:prstGeom>
          <a:noFill/>
        </p:spPr>
        <p:txBody>
          <a:bodyPr wrap="square">
            <a:spAutoFit/>
          </a:bodyPr>
          <a:lstStyle/>
          <a:p>
            <a:pPr algn="ctr"/>
            <a:r>
              <a:rPr lang="fr-FR" sz="2400" b="1" dirty="0">
                <a:solidFill>
                  <a:schemeClr val="tx2"/>
                </a:solidFill>
                <a:latin typeface="+mj-lt"/>
                <a:ea typeface="+mj-ea"/>
                <a:cs typeface="+mj-cs"/>
              </a:rPr>
              <a:t>Précontrainte de continuité extérieure</a:t>
            </a:r>
          </a:p>
        </p:txBody>
      </p:sp>
      <p:pic>
        <p:nvPicPr>
          <p:cNvPr id="29" name="Image 28">
            <a:extLst>
              <a:ext uri="{FF2B5EF4-FFF2-40B4-BE49-F238E27FC236}">
                <a16:creationId xmlns:a16="http://schemas.microsoft.com/office/drawing/2014/main" id="{0F77F6F4-B9B4-49AA-9A3D-745941173EE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371984" y="2095460"/>
            <a:ext cx="5859871" cy="3704697"/>
          </a:xfrm>
          <a:prstGeom prst="rect">
            <a:avLst/>
          </a:prstGeom>
        </p:spPr>
      </p:pic>
      <p:pic>
        <p:nvPicPr>
          <p:cNvPr id="30" name="Image 29">
            <a:extLst>
              <a:ext uri="{FF2B5EF4-FFF2-40B4-BE49-F238E27FC236}">
                <a16:creationId xmlns:a16="http://schemas.microsoft.com/office/drawing/2014/main" id="{61F01D55-8237-4B9E-BF37-3DF1FFEA8AE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311551" y="2013457"/>
            <a:ext cx="4200304" cy="3868701"/>
          </a:xfrm>
          <a:prstGeom prst="rect">
            <a:avLst/>
          </a:prstGeom>
        </p:spPr>
      </p:pic>
      <p:sp>
        <p:nvSpPr>
          <p:cNvPr id="20" name="Rectangle 19">
            <a:extLst>
              <a:ext uri="{FF2B5EF4-FFF2-40B4-BE49-F238E27FC236}">
                <a16:creationId xmlns:a16="http://schemas.microsoft.com/office/drawing/2014/main" id="{8B41F50A-6D6C-4E54-BB50-75B2AD3D2C1B}"/>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32" name="Rectangle 31">
            <a:extLst>
              <a:ext uri="{FF2B5EF4-FFF2-40B4-BE49-F238E27FC236}">
                <a16:creationId xmlns:a16="http://schemas.microsoft.com/office/drawing/2014/main" id="{201DE8F9-AA9F-4DF2-8F9D-2E3E221E89AC}"/>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33" name="Rectangle 32">
            <a:extLst>
              <a:ext uri="{FF2B5EF4-FFF2-40B4-BE49-F238E27FC236}">
                <a16:creationId xmlns:a16="http://schemas.microsoft.com/office/drawing/2014/main" id="{0ABB24F1-C6DE-4BFA-B73F-2750D21CDD9D}"/>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34" name="Rectangle 33">
            <a:extLst>
              <a:ext uri="{FF2B5EF4-FFF2-40B4-BE49-F238E27FC236}">
                <a16:creationId xmlns:a16="http://schemas.microsoft.com/office/drawing/2014/main" id="{215E47DD-C589-4049-8DB4-9232C3C8B0C6}"/>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35" name="Rectangle 34">
            <a:extLst>
              <a:ext uri="{FF2B5EF4-FFF2-40B4-BE49-F238E27FC236}">
                <a16:creationId xmlns:a16="http://schemas.microsoft.com/office/drawing/2014/main" id="{7E5FE780-BB95-4A89-A5C4-138F7343BF7D}"/>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36" name="Rectangle 35">
            <a:extLst>
              <a:ext uri="{FF2B5EF4-FFF2-40B4-BE49-F238E27FC236}">
                <a16:creationId xmlns:a16="http://schemas.microsoft.com/office/drawing/2014/main" id="{F143D1C1-D73A-4D8E-A263-DECFA765C438}"/>
              </a:ext>
            </a:extLst>
          </p:cNvPr>
          <p:cNvSpPr/>
          <p:nvPr/>
        </p:nvSpPr>
        <p:spPr>
          <a:xfrm>
            <a:off x="8623543"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 construction</a:t>
            </a:r>
          </a:p>
        </p:txBody>
      </p:sp>
      <p:sp>
        <p:nvSpPr>
          <p:cNvPr id="37" name="Rectangle 36">
            <a:extLst>
              <a:ext uri="{FF2B5EF4-FFF2-40B4-BE49-F238E27FC236}">
                <a16:creationId xmlns:a16="http://schemas.microsoft.com/office/drawing/2014/main" id="{74CF9B8B-E837-471E-8277-BB192C3E4C83}"/>
              </a:ext>
            </a:extLst>
          </p:cNvPr>
          <p:cNvSpPr/>
          <p:nvPr/>
        </p:nvSpPr>
        <p:spPr>
          <a:xfrm>
            <a:off x="10294205"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de l’ouvrage en phase d’exploitation</a:t>
            </a:r>
          </a:p>
        </p:txBody>
      </p:sp>
    </p:spTree>
    <p:extLst>
      <p:ext uri="{BB962C8B-B14F-4D97-AF65-F5344CB8AC3E}">
        <p14:creationId xmlns:p14="http://schemas.microsoft.com/office/powerpoint/2010/main" val="78262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xit" presetSubtype="0" fill="hold" nodeType="withEffect">
                                  <p:stCondLst>
                                    <p:cond delay="0"/>
                                  </p:stCondLst>
                                  <p:childTnLst>
                                    <p:animEffect transition="out" filter="fad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29"/>
                                        </p:tgtEl>
                                      </p:cBhvr>
                                    </p:animEffect>
                                    <p:set>
                                      <p:cBhvr>
                                        <p:cTn id="49" dur="1" fill="hold">
                                          <p:stCondLst>
                                            <p:cond delay="499"/>
                                          </p:stCondLst>
                                        </p:cTn>
                                        <p:tgtEl>
                                          <p:spTgt spid="29"/>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32</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ÉTUDE DE LA FLEXION LONGITUDINALE DU TABLIER</a:t>
            </a:r>
          </a:p>
        </p:txBody>
      </p:sp>
      <p:sp>
        <p:nvSpPr>
          <p:cNvPr id="2" name="Organigramme : Procédé 1">
            <a:extLst>
              <a:ext uri="{FF2B5EF4-FFF2-40B4-BE49-F238E27FC236}">
                <a16:creationId xmlns:a16="http://schemas.microsoft.com/office/drawing/2014/main" id="{9189584D-6E10-4876-A9C0-5C8350AC9354}"/>
              </a:ext>
            </a:extLst>
          </p:cNvPr>
          <p:cNvSpPr/>
          <p:nvPr/>
        </p:nvSpPr>
        <p:spPr>
          <a:xfrm>
            <a:off x="1229596" y="1728635"/>
            <a:ext cx="2890345" cy="1408386"/>
          </a:xfrm>
          <a:prstGeom prst="flowChartProcess">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2"/>
                </a:solidFill>
              </a:rPr>
              <a:t>Structure hyperstatique</a:t>
            </a:r>
          </a:p>
        </p:txBody>
      </p:sp>
      <p:pic>
        <p:nvPicPr>
          <p:cNvPr id="9" name="Graphique 8" descr="Point d’exclamation avec un remplissage uni">
            <a:extLst>
              <a:ext uri="{FF2B5EF4-FFF2-40B4-BE49-F238E27FC236}">
                <a16:creationId xmlns:a16="http://schemas.microsoft.com/office/drawing/2014/main" id="{07FD68ED-1901-4FB6-AAAD-1B786B9E0EE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3555" y="2007158"/>
            <a:ext cx="914400" cy="914400"/>
          </a:xfrm>
          <a:prstGeom prst="rect">
            <a:avLst/>
          </a:prstGeom>
        </p:spPr>
      </p:pic>
      <p:sp>
        <p:nvSpPr>
          <p:cNvPr id="11" name="Flèche : droite rayée 10">
            <a:extLst>
              <a:ext uri="{FF2B5EF4-FFF2-40B4-BE49-F238E27FC236}">
                <a16:creationId xmlns:a16="http://schemas.microsoft.com/office/drawing/2014/main" id="{E4FAA9F3-BA54-4477-A613-3EEC2CC88329}"/>
              </a:ext>
            </a:extLst>
          </p:cNvPr>
          <p:cNvSpPr/>
          <p:nvPr/>
        </p:nvSpPr>
        <p:spPr>
          <a:xfrm>
            <a:off x="4661223" y="1975628"/>
            <a:ext cx="2890345" cy="914400"/>
          </a:xfrm>
          <a:prstGeom prst="stripedRightArrow">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Précontrainte ?</a:t>
            </a:r>
          </a:p>
        </p:txBody>
      </p:sp>
      <p:sp>
        <p:nvSpPr>
          <p:cNvPr id="13" name="Organigramme : Procédé 12">
            <a:extLst>
              <a:ext uri="{FF2B5EF4-FFF2-40B4-BE49-F238E27FC236}">
                <a16:creationId xmlns:a16="http://schemas.microsoft.com/office/drawing/2014/main" id="{C71734D8-1D98-406F-BC59-00DC47FF1E3B}"/>
              </a:ext>
            </a:extLst>
          </p:cNvPr>
          <p:cNvSpPr/>
          <p:nvPr/>
        </p:nvSpPr>
        <p:spPr>
          <a:xfrm>
            <a:off x="8092850" y="1760165"/>
            <a:ext cx="2890345" cy="1408386"/>
          </a:xfrm>
          <a:prstGeom prst="flowChartProcess">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2"/>
                </a:solidFill>
              </a:rPr>
              <a:t>Calcul itératif sur </a:t>
            </a:r>
          </a:p>
          <a:p>
            <a:pPr algn="ctr"/>
            <a:r>
              <a:rPr lang="fr-FR" sz="2800" dirty="0">
                <a:solidFill>
                  <a:schemeClr val="tx2"/>
                </a:solidFill>
              </a:rPr>
              <a:t>CSI Bridge</a:t>
            </a:r>
          </a:p>
        </p:txBody>
      </p:sp>
      <p:sp>
        <p:nvSpPr>
          <p:cNvPr id="14" name="Flèche : droite à entaille 13">
            <a:extLst>
              <a:ext uri="{FF2B5EF4-FFF2-40B4-BE49-F238E27FC236}">
                <a16:creationId xmlns:a16="http://schemas.microsoft.com/office/drawing/2014/main" id="{813C96C2-8897-4A30-ACF0-5DE7A969F0D7}"/>
              </a:ext>
            </a:extLst>
          </p:cNvPr>
          <p:cNvSpPr/>
          <p:nvPr/>
        </p:nvSpPr>
        <p:spPr>
          <a:xfrm rot="5400000">
            <a:off x="9241904" y="3412881"/>
            <a:ext cx="592236" cy="62242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rganigramme : Procédé 14">
            <a:extLst>
              <a:ext uri="{FF2B5EF4-FFF2-40B4-BE49-F238E27FC236}">
                <a16:creationId xmlns:a16="http://schemas.microsoft.com/office/drawing/2014/main" id="{2E80A6B2-E34F-4A57-AF11-595EA2CBB30A}"/>
              </a:ext>
            </a:extLst>
          </p:cNvPr>
          <p:cNvSpPr/>
          <p:nvPr/>
        </p:nvSpPr>
        <p:spPr>
          <a:xfrm>
            <a:off x="8082853" y="4279632"/>
            <a:ext cx="3021352" cy="1690244"/>
          </a:xfrm>
          <a:prstGeom prst="flowChartProcess">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179388" indent="-179388" algn="ctr">
              <a:buFont typeface="Arial" panose="020B0604020202020204" pitchFamily="34" charset="0"/>
              <a:buChar char="•"/>
            </a:pPr>
            <a:r>
              <a:rPr lang="fr-FR" sz="2000" dirty="0">
                <a:solidFill>
                  <a:schemeClr val="tx2"/>
                </a:solidFill>
              </a:rPr>
              <a:t>6 câbles au niveau des travées de rive 19T15S</a:t>
            </a:r>
          </a:p>
          <a:p>
            <a:pPr marL="179388" indent="-179388" algn="ctr">
              <a:buFont typeface="Arial" panose="020B0604020202020204" pitchFamily="34" charset="0"/>
              <a:buChar char="•"/>
            </a:pPr>
            <a:endParaRPr lang="fr-FR" sz="2000" dirty="0">
              <a:solidFill>
                <a:schemeClr val="tx2"/>
              </a:solidFill>
            </a:endParaRPr>
          </a:p>
          <a:p>
            <a:pPr marL="179388" indent="-179388" algn="ctr">
              <a:buFont typeface="Arial" panose="020B0604020202020204" pitchFamily="34" charset="0"/>
              <a:buChar char="•"/>
            </a:pPr>
            <a:r>
              <a:rPr lang="fr-FR" sz="2000" dirty="0">
                <a:solidFill>
                  <a:schemeClr val="tx2"/>
                </a:solidFill>
              </a:rPr>
              <a:t>12 câbles au niveau de la travée centrale 19T15S</a:t>
            </a:r>
          </a:p>
        </p:txBody>
      </p:sp>
      <p:sp>
        <p:nvSpPr>
          <p:cNvPr id="18" name="Organigramme : Procédé 17">
            <a:extLst>
              <a:ext uri="{FF2B5EF4-FFF2-40B4-BE49-F238E27FC236}">
                <a16:creationId xmlns:a16="http://schemas.microsoft.com/office/drawing/2014/main" id="{8EB025C5-5D35-4168-99CC-C3F25884334D}"/>
              </a:ext>
            </a:extLst>
          </p:cNvPr>
          <p:cNvSpPr/>
          <p:nvPr/>
        </p:nvSpPr>
        <p:spPr>
          <a:xfrm>
            <a:off x="1792627" y="3967973"/>
            <a:ext cx="3578658" cy="936000"/>
          </a:xfrm>
          <a:prstGeom prst="flowChartProcess">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rPr>
              <a:t>1</a:t>
            </a:r>
            <a:r>
              <a:rPr lang="fr-FR" sz="2000" baseline="30000" dirty="0">
                <a:solidFill>
                  <a:schemeClr val="tx2"/>
                </a:solidFill>
              </a:rPr>
              <a:t>er</a:t>
            </a:r>
            <a:r>
              <a:rPr lang="fr-FR" sz="2000" dirty="0">
                <a:solidFill>
                  <a:schemeClr val="tx2"/>
                </a:solidFill>
              </a:rPr>
              <a:t> famille : 3 paires de câbles se propagent de la partie coulée sur cintre C0 vers l’appui P2</a:t>
            </a:r>
          </a:p>
        </p:txBody>
      </p:sp>
      <p:sp>
        <p:nvSpPr>
          <p:cNvPr id="19" name="Organigramme : Procédé 18">
            <a:extLst>
              <a:ext uri="{FF2B5EF4-FFF2-40B4-BE49-F238E27FC236}">
                <a16:creationId xmlns:a16="http://schemas.microsoft.com/office/drawing/2014/main" id="{8A17059B-B1FE-44AD-AD70-EE9942A715D3}"/>
              </a:ext>
            </a:extLst>
          </p:cNvPr>
          <p:cNvSpPr/>
          <p:nvPr/>
        </p:nvSpPr>
        <p:spPr>
          <a:xfrm>
            <a:off x="1797270" y="5213876"/>
            <a:ext cx="3578657" cy="936000"/>
          </a:xfrm>
          <a:prstGeom prst="flowChartProcess">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2"/>
                </a:solidFill>
              </a:rPr>
              <a:t> 2</a:t>
            </a:r>
            <a:r>
              <a:rPr lang="fr-FR" sz="2000" baseline="30000" dirty="0">
                <a:solidFill>
                  <a:schemeClr val="tx2"/>
                </a:solidFill>
              </a:rPr>
              <a:t>em</a:t>
            </a:r>
            <a:r>
              <a:rPr lang="fr-FR" sz="2000" dirty="0">
                <a:solidFill>
                  <a:schemeClr val="tx2"/>
                </a:solidFill>
              </a:rPr>
              <a:t> famille : 3 paires de câbles se propagent de l’appui P1 vers la partie coulée sur cintre C3.</a:t>
            </a:r>
          </a:p>
        </p:txBody>
      </p:sp>
      <p:cxnSp>
        <p:nvCxnSpPr>
          <p:cNvPr id="21" name="Connecteur droit avec flèche 20">
            <a:extLst>
              <a:ext uri="{FF2B5EF4-FFF2-40B4-BE49-F238E27FC236}">
                <a16:creationId xmlns:a16="http://schemas.microsoft.com/office/drawing/2014/main" id="{B835C218-61E1-40F1-92CD-23D571D48864}"/>
              </a:ext>
            </a:extLst>
          </p:cNvPr>
          <p:cNvCxnSpPr>
            <a:cxnSpLocks/>
            <a:stCxn id="15" idx="1"/>
            <a:endCxn id="18" idx="3"/>
          </p:cNvCxnSpPr>
          <p:nvPr/>
        </p:nvCxnSpPr>
        <p:spPr>
          <a:xfrm flipH="1" flipV="1">
            <a:off x="5371285" y="4435973"/>
            <a:ext cx="2711568" cy="68878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35546852-775F-4C65-9D9B-E67DDE3AFD79}"/>
              </a:ext>
            </a:extLst>
          </p:cNvPr>
          <p:cNvCxnSpPr>
            <a:cxnSpLocks/>
            <a:stCxn id="15" idx="1"/>
            <a:endCxn id="19" idx="3"/>
          </p:cNvCxnSpPr>
          <p:nvPr/>
        </p:nvCxnSpPr>
        <p:spPr>
          <a:xfrm flipH="1">
            <a:off x="5375927" y="5124754"/>
            <a:ext cx="2706926" cy="557122"/>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154009A-02E7-4C3F-BAB1-DDF0618A96ED}"/>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25" name="Rectangle 24">
            <a:extLst>
              <a:ext uri="{FF2B5EF4-FFF2-40B4-BE49-F238E27FC236}">
                <a16:creationId xmlns:a16="http://schemas.microsoft.com/office/drawing/2014/main" id="{36F7B506-CDBC-47BC-96F0-E257453E4C20}"/>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26" name="Rectangle 25">
            <a:extLst>
              <a:ext uri="{FF2B5EF4-FFF2-40B4-BE49-F238E27FC236}">
                <a16:creationId xmlns:a16="http://schemas.microsoft.com/office/drawing/2014/main" id="{BF57FA3E-5060-44D0-8AEA-A7402936B118}"/>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27" name="Rectangle 26">
            <a:extLst>
              <a:ext uri="{FF2B5EF4-FFF2-40B4-BE49-F238E27FC236}">
                <a16:creationId xmlns:a16="http://schemas.microsoft.com/office/drawing/2014/main" id="{F9ED1671-ADCB-45CF-B30E-716DDB7FA891}"/>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28" name="Rectangle 27">
            <a:extLst>
              <a:ext uri="{FF2B5EF4-FFF2-40B4-BE49-F238E27FC236}">
                <a16:creationId xmlns:a16="http://schemas.microsoft.com/office/drawing/2014/main" id="{A755E86E-E190-4382-8CB1-0DF27CA0230E}"/>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29" name="Rectangle 28">
            <a:extLst>
              <a:ext uri="{FF2B5EF4-FFF2-40B4-BE49-F238E27FC236}">
                <a16:creationId xmlns:a16="http://schemas.microsoft.com/office/drawing/2014/main" id="{D520F9A8-3C10-46C3-B708-398B45BA31E8}"/>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30" name="Rectangle 29">
            <a:extLst>
              <a:ext uri="{FF2B5EF4-FFF2-40B4-BE49-F238E27FC236}">
                <a16:creationId xmlns:a16="http://schemas.microsoft.com/office/drawing/2014/main" id="{208BDCDF-8AE5-4C9F-9DA6-8D2CA18B12DB}"/>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31" name="Rectangle 30">
            <a:extLst>
              <a:ext uri="{FF2B5EF4-FFF2-40B4-BE49-F238E27FC236}">
                <a16:creationId xmlns:a16="http://schemas.microsoft.com/office/drawing/2014/main" id="{19CC89C9-5B4D-4D16-8D75-736117397D4A}"/>
              </a:ext>
            </a:extLst>
          </p:cNvPr>
          <p:cNvSpPr/>
          <p:nvPr/>
        </p:nvSpPr>
        <p:spPr>
          <a:xfrm>
            <a:off x="10511855" y="234344"/>
            <a:ext cx="1440000" cy="756000"/>
          </a:xfrm>
          <a:prstGeom prst="rect">
            <a:avLst/>
          </a:prstGeom>
          <a:ln w="3810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400" b="1" dirty="0">
                <a:solidFill>
                  <a:schemeClr val="tx2"/>
                </a:solidFill>
              </a:rPr>
              <a:t>Etude de la précontrainte du tablier</a:t>
            </a:r>
          </a:p>
        </p:txBody>
      </p:sp>
      <p:sp>
        <p:nvSpPr>
          <p:cNvPr id="22" name="Rectangle 21">
            <a:extLst>
              <a:ext uri="{FF2B5EF4-FFF2-40B4-BE49-F238E27FC236}">
                <a16:creationId xmlns:a16="http://schemas.microsoft.com/office/drawing/2014/main" id="{EFB13E59-C4E7-43B7-A48F-4862746F87F6}"/>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32" name="Rectangle 31">
            <a:extLst>
              <a:ext uri="{FF2B5EF4-FFF2-40B4-BE49-F238E27FC236}">
                <a16:creationId xmlns:a16="http://schemas.microsoft.com/office/drawing/2014/main" id="{720ABF13-7837-458C-92C6-EE7C1E444006}"/>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33" name="Rectangle 32">
            <a:extLst>
              <a:ext uri="{FF2B5EF4-FFF2-40B4-BE49-F238E27FC236}">
                <a16:creationId xmlns:a16="http://schemas.microsoft.com/office/drawing/2014/main" id="{4A588491-C8FC-42D0-B447-BDCEBF84744B}"/>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34" name="Rectangle 33">
            <a:extLst>
              <a:ext uri="{FF2B5EF4-FFF2-40B4-BE49-F238E27FC236}">
                <a16:creationId xmlns:a16="http://schemas.microsoft.com/office/drawing/2014/main" id="{2542D64F-8816-4486-A6B2-2DA42DFB5E4C}"/>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35" name="Rectangle 34">
            <a:extLst>
              <a:ext uri="{FF2B5EF4-FFF2-40B4-BE49-F238E27FC236}">
                <a16:creationId xmlns:a16="http://schemas.microsoft.com/office/drawing/2014/main" id="{DBF3665C-2015-45A2-94A5-7DB6321D805D}"/>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36" name="Rectangle 35">
            <a:extLst>
              <a:ext uri="{FF2B5EF4-FFF2-40B4-BE49-F238E27FC236}">
                <a16:creationId xmlns:a16="http://schemas.microsoft.com/office/drawing/2014/main" id="{B5CD9541-96C5-4E63-BEB1-776282A70382}"/>
              </a:ext>
            </a:extLst>
          </p:cNvPr>
          <p:cNvSpPr/>
          <p:nvPr/>
        </p:nvSpPr>
        <p:spPr>
          <a:xfrm>
            <a:off x="8623543"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 construction</a:t>
            </a:r>
          </a:p>
        </p:txBody>
      </p:sp>
      <p:sp>
        <p:nvSpPr>
          <p:cNvPr id="37" name="Rectangle 36">
            <a:extLst>
              <a:ext uri="{FF2B5EF4-FFF2-40B4-BE49-F238E27FC236}">
                <a16:creationId xmlns:a16="http://schemas.microsoft.com/office/drawing/2014/main" id="{76571239-A652-4055-83BD-48B879DB73B2}"/>
              </a:ext>
            </a:extLst>
          </p:cNvPr>
          <p:cNvSpPr/>
          <p:nvPr/>
        </p:nvSpPr>
        <p:spPr>
          <a:xfrm>
            <a:off x="10294205"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de l’ouvrage en phase d’exploitation</a:t>
            </a:r>
          </a:p>
        </p:txBody>
      </p:sp>
    </p:spTree>
    <p:extLst>
      <p:ext uri="{BB962C8B-B14F-4D97-AF65-F5344CB8AC3E}">
        <p14:creationId xmlns:p14="http://schemas.microsoft.com/office/powerpoint/2010/main" val="306591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3" grpId="0" animBg="1"/>
      <p:bldP spid="14" grpId="0" animBg="1"/>
      <p:bldP spid="15" grpId="0" animBg="1"/>
      <p:bldP spid="18" grpId="0" animBg="1"/>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33</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a:t>ÉTUDE DE LA FLEXION LONGITUDINALE DU TABLIER</a:t>
            </a:r>
            <a:endParaRPr lang="fr-FR" sz="2800" b="1" spc="600" dirty="0"/>
          </a:p>
        </p:txBody>
      </p:sp>
      <p:pic>
        <p:nvPicPr>
          <p:cNvPr id="4" name="Image 3">
            <a:extLst>
              <a:ext uri="{FF2B5EF4-FFF2-40B4-BE49-F238E27FC236}">
                <a16:creationId xmlns:a16="http://schemas.microsoft.com/office/drawing/2014/main" id="{AE7F4F00-5475-434E-A5AC-49AB43720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0010" y="2422745"/>
            <a:ext cx="7891979" cy="2906000"/>
          </a:xfrm>
          <a:prstGeom prst="rect">
            <a:avLst/>
          </a:prstGeom>
        </p:spPr>
      </p:pic>
      <p:sp>
        <p:nvSpPr>
          <p:cNvPr id="20" name="ZoneTexte 19">
            <a:extLst>
              <a:ext uri="{FF2B5EF4-FFF2-40B4-BE49-F238E27FC236}">
                <a16:creationId xmlns:a16="http://schemas.microsoft.com/office/drawing/2014/main" id="{4750B7CE-E232-402E-8CB2-B99B9F698B00}"/>
              </a:ext>
            </a:extLst>
          </p:cNvPr>
          <p:cNvSpPr txBox="1"/>
          <p:nvPr/>
        </p:nvSpPr>
        <p:spPr>
          <a:xfrm>
            <a:off x="3704789" y="1252681"/>
            <a:ext cx="4763949" cy="830997"/>
          </a:xfrm>
          <a:prstGeom prst="rect">
            <a:avLst/>
          </a:prstGeom>
          <a:noFill/>
        </p:spPr>
        <p:txBody>
          <a:bodyPr wrap="square">
            <a:spAutoFit/>
          </a:bodyPr>
          <a:lstStyle/>
          <a:p>
            <a:pPr algn="ctr"/>
            <a:r>
              <a:rPr lang="fr-FR" sz="2400" b="1" dirty="0">
                <a:solidFill>
                  <a:schemeClr val="tx2"/>
                </a:solidFill>
              </a:rPr>
              <a:t>Emplacement des câbles de précontrainte extérieure </a:t>
            </a:r>
            <a:endParaRPr lang="fr-FR" sz="2400" dirty="0"/>
          </a:p>
        </p:txBody>
      </p:sp>
      <p:pic>
        <p:nvPicPr>
          <p:cNvPr id="8" name="Image 7" descr="Une image contenant table&#10;&#10;Description générée automatiquement">
            <a:extLst>
              <a:ext uri="{FF2B5EF4-FFF2-40B4-BE49-F238E27FC236}">
                <a16:creationId xmlns:a16="http://schemas.microsoft.com/office/drawing/2014/main" id="{E88C041D-B6A1-4D2F-8557-EB00E627F4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5742" y="4678779"/>
            <a:ext cx="4283006" cy="1516511"/>
          </a:xfrm>
          <a:prstGeom prst="rect">
            <a:avLst/>
          </a:prstGeom>
        </p:spPr>
      </p:pic>
      <p:pic>
        <p:nvPicPr>
          <p:cNvPr id="24" name="Image 23" descr="Une image contenant texte&#10;&#10;Description générée automatiquement">
            <a:extLst>
              <a:ext uri="{FF2B5EF4-FFF2-40B4-BE49-F238E27FC236}">
                <a16:creationId xmlns:a16="http://schemas.microsoft.com/office/drawing/2014/main" id="{0EA0F294-24B2-44B5-A391-D78EEB3864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9066" y="2340214"/>
            <a:ext cx="5570703" cy="1752752"/>
          </a:xfrm>
          <a:prstGeom prst="rect">
            <a:avLst/>
          </a:prstGeom>
        </p:spPr>
      </p:pic>
      <p:sp>
        <p:nvSpPr>
          <p:cNvPr id="25" name="Rectangle 24">
            <a:extLst>
              <a:ext uri="{FF2B5EF4-FFF2-40B4-BE49-F238E27FC236}">
                <a16:creationId xmlns:a16="http://schemas.microsoft.com/office/drawing/2014/main" id="{0BA65D14-8DBC-4AF8-B3EE-B71618E06714}"/>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26" name="Rectangle 25">
            <a:extLst>
              <a:ext uri="{FF2B5EF4-FFF2-40B4-BE49-F238E27FC236}">
                <a16:creationId xmlns:a16="http://schemas.microsoft.com/office/drawing/2014/main" id="{E7AD3121-50AC-4886-8FC4-F677A0F28C66}"/>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27" name="Rectangle 26">
            <a:extLst>
              <a:ext uri="{FF2B5EF4-FFF2-40B4-BE49-F238E27FC236}">
                <a16:creationId xmlns:a16="http://schemas.microsoft.com/office/drawing/2014/main" id="{5AC40718-2685-4FC2-81F8-7632EA1F00B3}"/>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28" name="Rectangle 27">
            <a:extLst>
              <a:ext uri="{FF2B5EF4-FFF2-40B4-BE49-F238E27FC236}">
                <a16:creationId xmlns:a16="http://schemas.microsoft.com/office/drawing/2014/main" id="{F932F468-FE12-4EB2-89B9-8AAD1BE171C4}"/>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29" name="Rectangle 28">
            <a:extLst>
              <a:ext uri="{FF2B5EF4-FFF2-40B4-BE49-F238E27FC236}">
                <a16:creationId xmlns:a16="http://schemas.microsoft.com/office/drawing/2014/main" id="{34894A3D-BE4F-4754-9851-204628FF45D2}"/>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30" name="Rectangle 29">
            <a:extLst>
              <a:ext uri="{FF2B5EF4-FFF2-40B4-BE49-F238E27FC236}">
                <a16:creationId xmlns:a16="http://schemas.microsoft.com/office/drawing/2014/main" id="{FF67F933-79C3-448E-96F6-750870C2E926}"/>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31" name="Rectangle 30">
            <a:extLst>
              <a:ext uri="{FF2B5EF4-FFF2-40B4-BE49-F238E27FC236}">
                <a16:creationId xmlns:a16="http://schemas.microsoft.com/office/drawing/2014/main" id="{C5A12D1C-2AD7-4FA6-96CB-ECB027B48D50}"/>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32" name="Rectangle 31">
            <a:extLst>
              <a:ext uri="{FF2B5EF4-FFF2-40B4-BE49-F238E27FC236}">
                <a16:creationId xmlns:a16="http://schemas.microsoft.com/office/drawing/2014/main" id="{C1DB0614-7DBC-47DA-A9E7-F13C0383B8A0}"/>
              </a:ext>
            </a:extLst>
          </p:cNvPr>
          <p:cNvSpPr/>
          <p:nvPr/>
        </p:nvSpPr>
        <p:spPr>
          <a:xfrm>
            <a:off x="10511855" y="234344"/>
            <a:ext cx="1440000" cy="756000"/>
          </a:xfrm>
          <a:prstGeom prst="rect">
            <a:avLst/>
          </a:prstGeom>
          <a:ln w="3810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400" b="1" dirty="0">
                <a:solidFill>
                  <a:schemeClr val="tx2"/>
                </a:solidFill>
              </a:rPr>
              <a:t>Etude de la précontrainte du tablier</a:t>
            </a:r>
          </a:p>
        </p:txBody>
      </p:sp>
      <p:sp>
        <p:nvSpPr>
          <p:cNvPr id="16" name="Organigramme : Procédé 15">
            <a:extLst>
              <a:ext uri="{FF2B5EF4-FFF2-40B4-BE49-F238E27FC236}">
                <a16:creationId xmlns:a16="http://schemas.microsoft.com/office/drawing/2014/main" id="{CA32604B-6DA1-4B44-A7BE-0152665E2FDA}"/>
              </a:ext>
            </a:extLst>
          </p:cNvPr>
          <p:cNvSpPr/>
          <p:nvPr/>
        </p:nvSpPr>
        <p:spPr>
          <a:xfrm>
            <a:off x="9476529" y="2741155"/>
            <a:ext cx="2070652" cy="950869"/>
          </a:xfrm>
          <a:prstGeom prst="flowChartProcess">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2"/>
                </a:solidFill>
              </a:rPr>
              <a:t>Sur appui</a:t>
            </a:r>
          </a:p>
        </p:txBody>
      </p:sp>
      <p:sp>
        <p:nvSpPr>
          <p:cNvPr id="17" name="Organigramme : Procédé 16">
            <a:extLst>
              <a:ext uri="{FF2B5EF4-FFF2-40B4-BE49-F238E27FC236}">
                <a16:creationId xmlns:a16="http://schemas.microsoft.com/office/drawing/2014/main" id="{AB9114DB-5BD8-4079-8179-550129B052E7}"/>
              </a:ext>
            </a:extLst>
          </p:cNvPr>
          <p:cNvSpPr/>
          <p:nvPr/>
        </p:nvSpPr>
        <p:spPr>
          <a:xfrm>
            <a:off x="9476529" y="4853310"/>
            <a:ext cx="2070652" cy="950869"/>
          </a:xfrm>
          <a:prstGeom prst="flowChartProcess">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2"/>
                </a:solidFill>
              </a:rPr>
              <a:t>En travée</a:t>
            </a:r>
          </a:p>
        </p:txBody>
      </p:sp>
      <p:sp>
        <p:nvSpPr>
          <p:cNvPr id="18" name="Rectangle 17">
            <a:extLst>
              <a:ext uri="{FF2B5EF4-FFF2-40B4-BE49-F238E27FC236}">
                <a16:creationId xmlns:a16="http://schemas.microsoft.com/office/drawing/2014/main" id="{6ABD3110-7476-4805-B1D3-119A840D232E}"/>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19" name="Rectangle 18">
            <a:extLst>
              <a:ext uri="{FF2B5EF4-FFF2-40B4-BE49-F238E27FC236}">
                <a16:creationId xmlns:a16="http://schemas.microsoft.com/office/drawing/2014/main" id="{512CE16F-1C97-497B-8581-78D7D47FC49D}"/>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21" name="Rectangle 20">
            <a:extLst>
              <a:ext uri="{FF2B5EF4-FFF2-40B4-BE49-F238E27FC236}">
                <a16:creationId xmlns:a16="http://schemas.microsoft.com/office/drawing/2014/main" id="{F7B96A1B-1086-44CB-8810-843D0CADFE86}"/>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22" name="Rectangle 21">
            <a:extLst>
              <a:ext uri="{FF2B5EF4-FFF2-40B4-BE49-F238E27FC236}">
                <a16:creationId xmlns:a16="http://schemas.microsoft.com/office/drawing/2014/main" id="{1B89CB8F-163F-4BA0-BC2B-F9E514C5A4EF}"/>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23" name="Rectangle 22">
            <a:extLst>
              <a:ext uri="{FF2B5EF4-FFF2-40B4-BE49-F238E27FC236}">
                <a16:creationId xmlns:a16="http://schemas.microsoft.com/office/drawing/2014/main" id="{0A333654-E139-40E6-A08C-90C6BFA84A70}"/>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33" name="Rectangle 32">
            <a:extLst>
              <a:ext uri="{FF2B5EF4-FFF2-40B4-BE49-F238E27FC236}">
                <a16:creationId xmlns:a16="http://schemas.microsoft.com/office/drawing/2014/main" id="{5E6E23BB-9C59-4B6B-BC84-4529DC4C0A0C}"/>
              </a:ext>
            </a:extLst>
          </p:cNvPr>
          <p:cNvSpPr/>
          <p:nvPr/>
        </p:nvSpPr>
        <p:spPr>
          <a:xfrm>
            <a:off x="8623543"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 construction</a:t>
            </a:r>
          </a:p>
        </p:txBody>
      </p:sp>
      <p:sp>
        <p:nvSpPr>
          <p:cNvPr id="34" name="Rectangle 33">
            <a:extLst>
              <a:ext uri="{FF2B5EF4-FFF2-40B4-BE49-F238E27FC236}">
                <a16:creationId xmlns:a16="http://schemas.microsoft.com/office/drawing/2014/main" id="{F6536DBA-06A4-418B-96D1-451DA14CE179}"/>
              </a:ext>
            </a:extLst>
          </p:cNvPr>
          <p:cNvSpPr/>
          <p:nvPr/>
        </p:nvSpPr>
        <p:spPr>
          <a:xfrm>
            <a:off x="10294205"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de l’ouvrage en phase d’exploitation</a:t>
            </a:r>
          </a:p>
        </p:txBody>
      </p:sp>
    </p:spTree>
    <p:extLst>
      <p:ext uri="{BB962C8B-B14F-4D97-AF65-F5344CB8AC3E}">
        <p14:creationId xmlns:p14="http://schemas.microsoft.com/office/powerpoint/2010/main" val="47738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6"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015C93-13FB-4BA3-A8D8-A3CFC1146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550" y="2618848"/>
            <a:ext cx="6804000" cy="2136365"/>
          </a:xfrm>
          <a:prstGeom prst="rect">
            <a:avLst/>
          </a:prstGeom>
        </p:spPr>
      </p:pic>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34</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ÉTUDE DE LA FLEXION LONGITUDINALE DU TABLIER</a:t>
            </a:r>
          </a:p>
        </p:txBody>
      </p:sp>
      <p:sp>
        <p:nvSpPr>
          <p:cNvPr id="20" name="ZoneTexte 19">
            <a:extLst>
              <a:ext uri="{FF2B5EF4-FFF2-40B4-BE49-F238E27FC236}">
                <a16:creationId xmlns:a16="http://schemas.microsoft.com/office/drawing/2014/main" id="{4750B7CE-E232-402E-8CB2-B99B9F698B00}"/>
              </a:ext>
            </a:extLst>
          </p:cNvPr>
          <p:cNvSpPr txBox="1"/>
          <p:nvPr/>
        </p:nvSpPr>
        <p:spPr>
          <a:xfrm>
            <a:off x="2576825" y="1114999"/>
            <a:ext cx="7038350" cy="461665"/>
          </a:xfrm>
          <a:prstGeom prst="rect">
            <a:avLst/>
          </a:prstGeom>
          <a:noFill/>
        </p:spPr>
        <p:txBody>
          <a:bodyPr wrap="square">
            <a:spAutoFit/>
          </a:bodyPr>
          <a:lstStyle/>
          <a:p>
            <a:pPr algn="ctr"/>
            <a:r>
              <a:rPr lang="fr-FR" sz="2400" b="1" dirty="0">
                <a:solidFill>
                  <a:schemeClr val="tx2"/>
                </a:solidFill>
              </a:rPr>
              <a:t>Vérification des contraintes limites à l’ELS</a:t>
            </a:r>
            <a:endParaRPr lang="fr-FR" sz="2400" dirty="0"/>
          </a:p>
        </p:txBody>
      </p:sp>
      <p:sp>
        <p:nvSpPr>
          <p:cNvPr id="9" name="Rectangle : coins arrondis 8">
            <a:extLst>
              <a:ext uri="{FF2B5EF4-FFF2-40B4-BE49-F238E27FC236}">
                <a16:creationId xmlns:a16="http://schemas.microsoft.com/office/drawing/2014/main" id="{B68E6A64-93F0-4C42-AA2E-196850B246EC}"/>
              </a:ext>
            </a:extLst>
          </p:cNvPr>
          <p:cNvSpPr/>
          <p:nvPr/>
        </p:nvSpPr>
        <p:spPr>
          <a:xfrm>
            <a:off x="5816339" y="4601440"/>
            <a:ext cx="1791093" cy="17910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10" name="Graphique 9" descr="Retour contour">
            <a:extLst>
              <a:ext uri="{FF2B5EF4-FFF2-40B4-BE49-F238E27FC236}">
                <a16:creationId xmlns:a16="http://schemas.microsoft.com/office/drawing/2014/main" id="{2C8F4DAA-E841-41C5-B4C5-47A2A2CD307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7573814" flipH="1">
            <a:off x="7779825" y="4134813"/>
            <a:ext cx="914400" cy="914400"/>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89B4051-1145-47E0-A83D-1EADED0A46B8}"/>
                  </a:ext>
                </a:extLst>
              </p:cNvPr>
              <p:cNvSpPr/>
              <p:nvPr/>
            </p:nvSpPr>
            <p:spPr>
              <a:xfrm>
                <a:off x="8646383" y="3412006"/>
                <a:ext cx="2096756" cy="756000"/>
              </a:xfrm>
              <a:prstGeom prst="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i="1" smtClean="0">
                              <a:effectLst/>
                              <a:latin typeface="Cambria Math" panose="02040503050406030204" pitchFamily="18"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𝜎</m:t>
                          </m:r>
                        </m:e>
                        <m:sub>
                          <m:r>
                            <a:rPr lang="fr-FR" sz="1800" i="1">
                              <a:effectLst/>
                              <a:latin typeface="Cambria Math" panose="02040503050406030204" pitchFamily="18" charset="0"/>
                              <a:ea typeface="Calibri" panose="020F0502020204030204" pitchFamily="34" charset="0"/>
                              <a:cs typeface="Arial" panose="020B0604020202020204" pitchFamily="34" charset="0"/>
                            </a:rPr>
                            <m:t>𝑠𝑢𝑝</m:t>
                          </m:r>
                        </m:sub>
                      </m:sSub>
                      <m:r>
                        <a:rPr lang="fr-FR" sz="1800" i="1">
                          <a:effectLst/>
                          <a:latin typeface="Cambria Math" panose="02040503050406030204" pitchFamily="18" charset="0"/>
                          <a:ea typeface="Calibri" panose="020F0502020204030204" pitchFamily="34" charset="0"/>
                          <a:cs typeface="Arial" panose="020B0604020202020204" pitchFamily="34" charset="0"/>
                        </a:rPr>
                        <m:t>=</m:t>
                      </m:r>
                      <m:r>
                        <a:rPr lang="fr-FR" sz="1800" b="0" i="1" smtClean="0">
                          <a:effectLst/>
                          <a:latin typeface="Cambria Math" panose="02040503050406030204" pitchFamily="18" charset="0"/>
                          <a:ea typeface="Calibri" panose="020F0502020204030204" pitchFamily="34" charset="0"/>
                          <a:cs typeface="Arial" panose="020B0604020202020204" pitchFamily="34" charset="0"/>
                        </a:rPr>
                        <m:t>−3,1</m:t>
                      </m:r>
                      <m:r>
                        <a:rPr lang="fr-FR" sz="1800" i="1">
                          <a:effectLst/>
                          <a:latin typeface="Cambria Math" panose="02040503050406030204" pitchFamily="18" charset="0"/>
                          <a:ea typeface="Calibri" panose="020F0502020204030204" pitchFamily="34" charset="0"/>
                          <a:cs typeface="Arial" panose="020B0604020202020204" pitchFamily="34" charset="0"/>
                        </a:rPr>
                        <m:t>𝑀𝑃𝑎</m:t>
                      </m:r>
                    </m:oMath>
                  </m:oMathPara>
                </a14:m>
                <a:endParaRPr lang="fr-FR" dirty="0"/>
              </a:p>
              <a:p>
                <a:pPr algn="ctr"/>
                <a14:m>
                  <m:oMathPara xmlns:m="http://schemas.openxmlformats.org/officeDocument/2006/math">
                    <m:oMathParaPr>
                      <m:jc m:val="centerGroup"/>
                    </m:oMathParaPr>
                    <m:oMath xmlns:m="http://schemas.openxmlformats.org/officeDocument/2006/math">
                      <m:sSub>
                        <m:sSubPr>
                          <m:ctrlPr>
                            <a:rPr lang="fr-FR" i="1" smtClean="0">
                              <a:effectLst/>
                              <a:latin typeface="Cambria Math" panose="02040503050406030204" pitchFamily="18"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𝜎</m:t>
                          </m:r>
                        </m:e>
                        <m:sub>
                          <m:r>
                            <m:rPr>
                              <m:sty m:val="p"/>
                            </m:rPr>
                            <a:rPr lang="fr-FR" sz="1800">
                              <a:effectLst/>
                              <a:latin typeface="Cambria Math" panose="02040503050406030204" pitchFamily="18" charset="0"/>
                              <a:ea typeface="Calibri" panose="020F0502020204030204" pitchFamily="34" charset="0"/>
                              <a:cs typeface="Arial" panose="020B0604020202020204" pitchFamily="34" charset="0"/>
                            </a:rPr>
                            <m:t>inf</m:t>
                          </m:r>
                        </m:sub>
                      </m:sSub>
                      <m:r>
                        <a:rPr lang="fr-FR" sz="1800" i="1">
                          <a:effectLst/>
                          <a:latin typeface="Cambria Math" panose="02040503050406030204" pitchFamily="18" charset="0"/>
                          <a:ea typeface="Calibri" panose="020F0502020204030204" pitchFamily="34" charset="0"/>
                          <a:cs typeface="Arial" panose="020B0604020202020204" pitchFamily="34" charset="0"/>
                        </a:rPr>
                        <m:t>=</m:t>
                      </m:r>
                      <m:r>
                        <a:rPr lang="fr-FR" sz="1800" b="0" i="1" smtClean="0">
                          <a:effectLst/>
                          <a:latin typeface="Cambria Math" panose="02040503050406030204" pitchFamily="18" charset="0"/>
                          <a:ea typeface="Calibri" panose="020F0502020204030204" pitchFamily="34" charset="0"/>
                          <a:cs typeface="Arial" panose="020B0604020202020204" pitchFamily="34" charset="0"/>
                        </a:rPr>
                        <m:t>16</m:t>
                      </m:r>
                      <m:r>
                        <a:rPr lang="fr-FR" sz="1800" i="1">
                          <a:effectLst/>
                          <a:latin typeface="Cambria Math" panose="02040503050406030204" pitchFamily="18" charset="0"/>
                          <a:ea typeface="Calibri" panose="020F0502020204030204" pitchFamily="34" charset="0"/>
                          <a:cs typeface="Arial" panose="020B0604020202020204" pitchFamily="34" charset="0"/>
                        </a:rPr>
                        <m:t>𝑀𝑃𝑎</m:t>
                      </m:r>
                    </m:oMath>
                  </m:oMathPara>
                </a14:m>
                <a:endParaRPr lang="fr-FR" dirty="0"/>
              </a:p>
            </p:txBody>
          </p:sp>
        </mc:Choice>
        <mc:Fallback xmlns="">
          <p:sp>
            <p:nvSpPr>
              <p:cNvPr id="11" name="Rectangle 10">
                <a:extLst>
                  <a:ext uri="{FF2B5EF4-FFF2-40B4-BE49-F238E27FC236}">
                    <a16:creationId xmlns:a16="http://schemas.microsoft.com/office/drawing/2014/main" id="{489B4051-1145-47E0-A83D-1EADED0A46B8}"/>
                  </a:ext>
                </a:extLst>
              </p:cNvPr>
              <p:cNvSpPr>
                <a:spLocks noRot="1" noChangeAspect="1" noMove="1" noResize="1" noEditPoints="1" noAdjustHandles="1" noChangeArrowheads="1" noChangeShapeType="1" noTextEdit="1"/>
              </p:cNvSpPr>
              <p:nvPr/>
            </p:nvSpPr>
            <p:spPr>
              <a:xfrm>
                <a:off x="8646383" y="3412006"/>
                <a:ext cx="2096756" cy="756000"/>
              </a:xfrm>
              <a:prstGeom prst="rect">
                <a:avLst/>
              </a:prstGeom>
              <a:blipFill>
                <a:blip r:embed="rId6"/>
                <a:stretch>
                  <a:fillRect/>
                </a:stretch>
              </a:blipFill>
              <a:ln w="38100">
                <a:solidFill>
                  <a:schemeClr val="tx2"/>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Rectangle : carré corné 11">
                <a:extLst>
                  <a:ext uri="{FF2B5EF4-FFF2-40B4-BE49-F238E27FC236}">
                    <a16:creationId xmlns:a16="http://schemas.microsoft.com/office/drawing/2014/main" id="{F72CE6DF-6D64-4825-B460-AD1D3D4D3788}"/>
                  </a:ext>
                </a:extLst>
              </p:cNvPr>
              <p:cNvSpPr/>
              <p:nvPr/>
            </p:nvSpPr>
            <p:spPr>
              <a:xfrm>
                <a:off x="1791093" y="4891641"/>
                <a:ext cx="2802903" cy="1689535"/>
              </a:xfrm>
              <a:prstGeom prst="foldedCorner">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lnSpc>
                    <a:spcPct val="200000"/>
                  </a:lnSpc>
                </a:pPr>
                <a14:m>
                  <m:oMathPara xmlns:m="http://schemas.openxmlformats.org/officeDocument/2006/math">
                    <m:oMathParaPr>
                      <m:jc m:val="centerGroup"/>
                    </m:oMathParaPr>
                    <m:oMath xmlns:m="http://schemas.openxmlformats.org/officeDocument/2006/math">
                      <m:sSub>
                        <m:sSubPr>
                          <m:ctrlPr>
                            <a:rPr lang="fr-FR" i="1" smtClean="0">
                              <a:effectLst/>
                              <a:latin typeface="Cambria Math" panose="02040503050406030204" pitchFamily="18"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𝜎</m:t>
                          </m:r>
                        </m:e>
                        <m:sub>
                          <m:r>
                            <a:rPr lang="fr-FR" sz="1800" i="1">
                              <a:effectLst/>
                              <a:latin typeface="Cambria Math" panose="02040503050406030204" pitchFamily="18" charset="0"/>
                              <a:ea typeface="Calibri" panose="020F0502020204030204" pitchFamily="34" charset="0"/>
                              <a:cs typeface="Arial" panose="020B0604020202020204" pitchFamily="34" charset="0"/>
                            </a:rPr>
                            <m:t>𝑠𝑢𝑝</m:t>
                          </m:r>
                        </m:sub>
                      </m:sSub>
                      <m:r>
                        <a:rPr lang="fr-FR" sz="1800" i="1">
                          <a:effectLst/>
                          <a:latin typeface="Cambria Math" panose="02040503050406030204" pitchFamily="18" charset="0"/>
                          <a:ea typeface="Calibri" panose="020F0502020204030204" pitchFamily="34" charset="0"/>
                          <a:cs typeface="Arial" panose="020B0604020202020204" pitchFamily="34" charset="0"/>
                        </a:rPr>
                        <m:t>&gt;</m:t>
                      </m:r>
                      <m:acc>
                        <m:accPr>
                          <m:chr m:val="̅"/>
                          <m:ctrlPr>
                            <a:rPr lang="fr-FR" i="1">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ea typeface="Calibri" panose="020F0502020204030204" pitchFamily="34" charset="0"/>
                                  <a:cs typeface="Arial" panose="020B0604020202020204" pitchFamily="34" charset="0"/>
                                </a:rPr>
                                <m:t>𝜎</m:t>
                              </m:r>
                            </m:e>
                            <m:sub>
                              <m:r>
                                <a:rPr lang="fr-FR" i="1">
                                  <a:latin typeface="Cambria Math" panose="02040503050406030204" pitchFamily="18" charset="0"/>
                                  <a:ea typeface="Calibri" panose="020F0502020204030204" pitchFamily="34" charset="0"/>
                                  <a:cs typeface="Arial" panose="020B0604020202020204" pitchFamily="34" charset="0"/>
                                </a:rPr>
                                <m:t>𝑡</m:t>
                              </m:r>
                            </m:sub>
                          </m:sSub>
                        </m:e>
                      </m:acc>
                      <m:r>
                        <a:rPr lang="fr-FR" b="0" i="1" smtClean="0">
                          <a:latin typeface="Cambria Math" panose="02040503050406030204" pitchFamily="18" charset="0"/>
                          <a:ea typeface="Calibri" panose="020F0502020204030204" pitchFamily="34" charset="0"/>
                          <a:cs typeface="Arial" panose="020B0604020202020204" pitchFamily="34" charset="0"/>
                        </a:rPr>
                        <m:t>=</m:t>
                      </m:r>
                      <m:r>
                        <a:rPr lang="fr-FR" sz="1800" i="1">
                          <a:effectLst/>
                          <a:latin typeface="Cambria Math" panose="02040503050406030204" pitchFamily="18" charset="0"/>
                          <a:ea typeface="Calibri" panose="020F0502020204030204" pitchFamily="34" charset="0"/>
                          <a:cs typeface="Arial" panose="020B0604020202020204" pitchFamily="34" charset="0"/>
                        </a:rPr>
                        <m:t>−3.2</m:t>
                      </m:r>
                      <m:r>
                        <a:rPr lang="fr-FR" sz="1800" i="1">
                          <a:effectLst/>
                          <a:latin typeface="Cambria Math" panose="02040503050406030204" pitchFamily="18" charset="0"/>
                          <a:ea typeface="Calibri" panose="020F0502020204030204" pitchFamily="34" charset="0"/>
                          <a:cs typeface="Arial" panose="020B0604020202020204" pitchFamily="34" charset="0"/>
                        </a:rPr>
                        <m:t>𝑀𝑃𝑎</m:t>
                      </m:r>
                    </m:oMath>
                  </m:oMathPara>
                </a14:m>
                <a:endParaRPr lang="fr-FR" sz="1800" i="1" dirty="0">
                  <a:effectLst/>
                  <a:latin typeface="Cambria Math" panose="02040503050406030204" pitchFamily="18" charset="0"/>
                  <a:ea typeface="Calibri" panose="020F0502020204030204" pitchFamily="34" charset="0"/>
                  <a:cs typeface="Arial" panose="020B0604020202020204" pitchFamily="34" charset="0"/>
                </a:endParaRPr>
              </a:p>
              <a:p>
                <a:pPr algn="ctr">
                  <a:lnSpc>
                    <a:spcPct val="200000"/>
                  </a:lnSpc>
                </a:pPr>
                <a14:m>
                  <m:oMathPara xmlns:m="http://schemas.openxmlformats.org/officeDocument/2006/math">
                    <m:oMathParaPr>
                      <m:jc m:val="centerGroup"/>
                    </m:oMathParaPr>
                    <m:oMath xmlns:m="http://schemas.openxmlformats.org/officeDocument/2006/math">
                      <m:sSub>
                        <m:sSubPr>
                          <m:ctrlPr>
                            <a:rPr lang="fr-FR" sz="1800" i="1" smtClean="0">
                              <a:effectLst/>
                              <a:latin typeface="Cambria Math" panose="02040503050406030204" pitchFamily="18" charset="0"/>
                              <a:ea typeface="Calibri" panose="020F0502020204030204" pitchFamily="34" charset="0"/>
                            </a:rPr>
                          </m:ctrlPr>
                        </m:sSubPr>
                        <m:e>
                          <m:r>
                            <a:rPr lang="fr-FR" sz="1800" i="1">
                              <a:effectLst/>
                              <a:latin typeface="Cambria Math" panose="02040503050406030204" pitchFamily="18" charset="0"/>
                              <a:ea typeface="Calibri" panose="020F0502020204030204" pitchFamily="34" charset="0"/>
                            </a:rPr>
                            <m:t>𝜎</m:t>
                          </m:r>
                        </m:e>
                        <m:sub>
                          <m:r>
                            <m:rPr>
                              <m:sty m:val="p"/>
                            </m:rPr>
                            <a:rPr lang="fr-FR" sz="1800">
                              <a:effectLst/>
                              <a:latin typeface="Cambria Math" panose="02040503050406030204" pitchFamily="18" charset="0"/>
                              <a:ea typeface="Calibri" panose="020F0502020204030204" pitchFamily="34" charset="0"/>
                            </a:rPr>
                            <m:t>inf</m:t>
                          </m:r>
                        </m:sub>
                      </m:sSub>
                      <m:r>
                        <a:rPr lang="fr-FR" sz="1800" i="1">
                          <a:effectLst/>
                          <a:latin typeface="Cambria Math" panose="02040503050406030204" pitchFamily="18" charset="0"/>
                          <a:ea typeface="Calibri" panose="020F0502020204030204" pitchFamily="34" charset="0"/>
                        </a:rPr>
                        <m:t>&lt;</m:t>
                      </m:r>
                      <m:acc>
                        <m:accPr>
                          <m:chr m:val="̅"/>
                          <m:ctrlPr>
                            <a:rPr lang="fr-FR" sz="1800" i="1">
                              <a:effectLst/>
                              <a:latin typeface="Cambria Math" panose="02040503050406030204" pitchFamily="18" charset="0"/>
                              <a:ea typeface="Calibri" panose="020F0502020204030204" pitchFamily="34" charset="0"/>
                            </a:rPr>
                          </m:ctrlPr>
                        </m:accPr>
                        <m:e>
                          <m:sSub>
                            <m:sSubPr>
                              <m:ctrlPr>
                                <a:rPr lang="fr-FR" sz="1800" i="1">
                                  <a:effectLst/>
                                  <a:latin typeface="Cambria Math" panose="02040503050406030204" pitchFamily="18" charset="0"/>
                                  <a:ea typeface="Calibri" panose="020F0502020204030204" pitchFamily="34" charset="0"/>
                                </a:rPr>
                              </m:ctrlPr>
                            </m:sSubPr>
                            <m:e>
                              <m:r>
                                <a:rPr lang="fr-FR" sz="1800" i="1">
                                  <a:effectLst/>
                                  <a:latin typeface="Cambria Math" panose="02040503050406030204" pitchFamily="18" charset="0"/>
                                  <a:ea typeface="Calibri" panose="020F0502020204030204" pitchFamily="34" charset="0"/>
                                </a:rPr>
                                <m:t>𝜎</m:t>
                              </m:r>
                            </m:e>
                            <m:sub>
                              <m:r>
                                <a:rPr lang="fr-FR" sz="1800" i="1">
                                  <a:effectLst/>
                                  <a:latin typeface="Cambria Math" panose="02040503050406030204" pitchFamily="18" charset="0"/>
                                  <a:ea typeface="Calibri" panose="020F0502020204030204" pitchFamily="34" charset="0"/>
                                </a:rPr>
                                <m:t>𝑐</m:t>
                              </m:r>
                            </m:sub>
                          </m:sSub>
                        </m:e>
                      </m:acc>
                      <m:r>
                        <a:rPr lang="fr-FR" sz="1800" b="0" i="1" smtClean="0">
                          <a:effectLst/>
                          <a:latin typeface="Cambria Math" panose="02040503050406030204" pitchFamily="18" charset="0"/>
                          <a:ea typeface="Calibri" panose="020F0502020204030204" pitchFamily="34" charset="0"/>
                        </a:rPr>
                        <m:t>=</m:t>
                      </m:r>
                      <m:r>
                        <a:rPr lang="fr-FR" i="1">
                          <a:latin typeface="Cambria Math" panose="02040503050406030204" pitchFamily="18" charset="0"/>
                          <a:ea typeface="Calibri" panose="020F0502020204030204" pitchFamily="34" charset="0"/>
                        </a:rPr>
                        <m:t>21</m:t>
                      </m:r>
                      <m:r>
                        <a:rPr lang="fr-FR" i="1">
                          <a:latin typeface="Cambria Math" panose="02040503050406030204" pitchFamily="18" charset="0"/>
                          <a:ea typeface="Calibri" panose="020F0502020204030204" pitchFamily="34" charset="0"/>
                        </a:rPr>
                        <m:t>𝑀𝑃𝑎</m:t>
                      </m:r>
                    </m:oMath>
                  </m:oMathPara>
                </a14:m>
                <a:endParaRPr lang="fr-FR" sz="1800" dirty="0">
                  <a:effectLst/>
                  <a:latin typeface="Times New Roman" panose="02020603050405020304" pitchFamily="18" charset="0"/>
                  <a:ea typeface="Calibri" panose="020F0502020204030204" pitchFamily="34" charset="0"/>
                </a:endParaRPr>
              </a:p>
            </p:txBody>
          </p:sp>
        </mc:Choice>
        <mc:Fallback xmlns="">
          <p:sp>
            <p:nvSpPr>
              <p:cNvPr id="12" name="Rectangle : carré corné 11">
                <a:extLst>
                  <a:ext uri="{FF2B5EF4-FFF2-40B4-BE49-F238E27FC236}">
                    <a16:creationId xmlns:a16="http://schemas.microsoft.com/office/drawing/2014/main" id="{F72CE6DF-6D64-4825-B460-AD1D3D4D3788}"/>
                  </a:ext>
                </a:extLst>
              </p:cNvPr>
              <p:cNvSpPr>
                <a:spLocks noRot="1" noChangeAspect="1" noMove="1" noResize="1" noEditPoints="1" noAdjustHandles="1" noChangeArrowheads="1" noChangeShapeType="1" noTextEdit="1"/>
              </p:cNvSpPr>
              <p:nvPr/>
            </p:nvSpPr>
            <p:spPr>
              <a:xfrm>
                <a:off x="1791093" y="4891641"/>
                <a:ext cx="2802903" cy="1689535"/>
              </a:xfrm>
              <a:prstGeom prst="foldedCorner">
                <a:avLst/>
              </a:prstGeom>
              <a:blipFill>
                <a:blip r:embed="rId7"/>
                <a:stretch>
                  <a:fillRect/>
                </a:stretch>
              </a:blipFill>
              <a:ln w="38100">
                <a:solidFill>
                  <a:schemeClr val="tx2"/>
                </a:solidFill>
              </a:ln>
            </p:spPr>
            <p:txBody>
              <a:bodyPr/>
              <a:lstStyle/>
              <a:p>
                <a:r>
                  <a:rPr lang="fr-FR">
                    <a:noFill/>
                  </a:rPr>
                  <a:t> </a:t>
                </a:r>
              </a:p>
            </p:txBody>
          </p:sp>
        </mc:Fallback>
      </mc:AlternateContent>
      <p:sp>
        <p:nvSpPr>
          <p:cNvPr id="13" name="Flèche : droite rayée 12">
            <a:extLst>
              <a:ext uri="{FF2B5EF4-FFF2-40B4-BE49-F238E27FC236}">
                <a16:creationId xmlns:a16="http://schemas.microsoft.com/office/drawing/2014/main" id="{B6D8F81E-43B5-4947-9B22-6F1F1B08A369}"/>
              </a:ext>
            </a:extLst>
          </p:cNvPr>
          <p:cNvSpPr/>
          <p:nvPr/>
        </p:nvSpPr>
        <p:spPr>
          <a:xfrm>
            <a:off x="5308862" y="5494699"/>
            <a:ext cx="1517716" cy="49599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 coins arrondis 13">
            <a:extLst>
              <a:ext uri="{FF2B5EF4-FFF2-40B4-BE49-F238E27FC236}">
                <a16:creationId xmlns:a16="http://schemas.microsoft.com/office/drawing/2014/main" id="{D4CC27FD-4715-46F5-8A57-5C3FEA0B9DB8}"/>
              </a:ext>
            </a:extLst>
          </p:cNvPr>
          <p:cNvSpPr/>
          <p:nvPr/>
        </p:nvSpPr>
        <p:spPr>
          <a:xfrm>
            <a:off x="7541444" y="5337178"/>
            <a:ext cx="3410336" cy="811750"/>
          </a:xfrm>
          <a:prstGeom prst="round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tx2"/>
                </a:solidFill>
                <a:latin typeface="+mj-lt"/>
              </a:rPr>
              <a:t>Les contraintes à l’ELS sous la combinaison caractéristique sont bien vérifiées</a:t>
            </a:r>
          </a:p>
        </p:txBody>
      </p:sp>
      <p:sp>
        <p:nvSpPr>
          <p:cNvPr id="5" name="Rectangle : coins arrondis 4">
            <a:extLst>
              <a:ext uri="{FF2B5EF4-FFF2-40B4-BE49-F238E27FC236}">
                <a16:creationId xmlns:a16="http://schemas.microsoft.com/office/drawing/2014/main" id="{55768E32-3ECF-4A5F-9863-DDEB05888E88}"/>
              </a:ext>
            </a:extLst>
          </p:cNvPr>
          <p:cNvSpPr/>
          <p:nvPr/>
        </p:nvSpPr>
        <p:spPr>
          <a:xfrm>
            <a:off x="1051034" y="1818728"/>
            <a:ext cx="5044966" cy="601068"/>
          </a:xfrm>
          <a:prstGeom prst="round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tx2"/>
                </a:solidFill>
                <a:latin typeface="+mj-lt"/>
              </a:rPr>
              <a:t>Vérification sous combinaison caractéristique</a:t>
            </a:r>
          </a:p>
        </p:txBody>
      </p:sp>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FDDE9A06-6468-435C-99A0-4CBCC197B7F3}"/>
                  </a:ext>
                </a:extLst>
              </p:cNvPr>
              <p:cNvSpPr txBox="1"/>
              <p:nvPr/>
            </p:nvSpPr>
            <p:spPr>
              <a:xfrm>
                <a:off x="4855780" y="1932985"/>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rPr>
                        <m:t>𝐺</m:t>
                      </m:r>
                      <m:r>
                        <a:rPr lang="fr-FR" i="0">
                          <a:latin typeface="Cambria Math" panose="02040503050406030204" pitchFamily="18" charset="0"/>
                        </a:rPr>
                        <m:t>+</m:t>
                      </m:r>
                      <m:r>
                        <a:rPr lang="fr-FR" i="1">
                          <a:latin typeface="Cambria Math" panose="02040503050406030204" pitchFamily="18" charset="0"/>
                        </a:rPr>
                        <m:t>𝑃</m:t>
                      </m:r>
                      <m:r>
                        <a:rPr lang="fr-FR" i="0">
                          <a:latin typeface="Cambria Math" panose="02040503050406030204" pitchFamily="18" charset="0"/>
                        </a:rPr>
                        <m:t>+</m:t>
                      </m:r>
                      <m:r>
                        <a:rPr lang="fr-FR" i="1">
                          <a:latin typeface="Cambria Math" panose="02040503050406030204" pitchFamily="18" charset="0"/>
                        </a:rPr>
                        <m:t>𝑇𝑆</m:t>
                      </m:r>
                      <m:r>
                        <a:rPr lang="fr-FR" i="0">
                          <a:latin typeface="Cambria Math" panose="02040503050406030204" pitchFamily="18" charset="0"/>
                        </a:rPr>
                        <m:t>+</m:t>
                      </m:r>
                      <m:r>
                        <a:rPr lang="fr-FR" i="1">
                          <a:latin typeface="Cambria Math" panose="02040503050406030204" pitchFamily="18" charset="0"/>
                        </a:rPr>
                        <m:t>𝑈𝐷𝐿</m:t>
                      </m:r>
                      <m:r>
                        <a:rPr lang="fr-FR" i="0">
                          <a:latin typeface="Cambria Math" panose="02040503050406030204" pitchFamily="18" charset="0"/>
                        </a:rPr>
                        <m:t>+0.6</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𝑇</m:t>
                          </m:r>
                        </m:e>
                        <m:sub>
                          <m:r>
                            <a:rPr lang="fr-FR" i="1">
                              <a:latin typeface="Cambria Math" panose="02040503050406030204" pitchFamily="18" charset="0"/>
                            </a:rPr>
                            <m:t>𝑘</m:t>
                          </m:r>
                        </m:sub>
                      </m:sSub>
                    </m:oMath>
                  </m:oMathPara>
                </a14:m>
                <a:endParaRPr lang="fr-FR" dirty="0"/>
              </a:p>
            </p:txBody>
          </p:sp>
        </mc:Choice>
        <mc:Fallback xmlns="">
          <p:sp>
            <p:nvSpPr>
              <p:cNvPr id="18" name="ZoneTexte 17">
                <a:extLst>
                  <a:ext uri="{FF2B5EF4-FFF2-40B4-BE49-F238E27FC236}">
                    <a16:creationId xmlns:a16="http://schemas.microsoft.com/office/drawing/2014/main" id="{FDDE9A06-6468-435C-99A0-4CBCC197B7F3}"/>
                  </a:ext>
                </a:extLst>
              </p:cNvPr>
              <p:cNvSpPr txBox="1">
                <a:spLocks noRot="1" noChangeAspect="1" noMove="1" noResize="1" noEditPoints="1" noAdjustHandles="1" noChangeArrowheads="1" noChangeShapeType="1" noTextEdit="1"/>
              </p:cNvSpPr>
              <p:nvPr/>
            </p:nvSpPr>
            <p:spPr>
              <a:xfrm>
                <a:off x="4855780" y="1932985"/>
                <a:ext cx="6096000" cy="369332"/>
              </a:xfrm>
              <a:prstGeom prst="rect">
                <a:avLst/>
              </a:prstGeom>
              <a:blipFill>
                <a:blip r:embed="rId8"/>
                <a:stretch>
                  <a:fillRect/>
                </a:stretch>
              </a:blipFill>
            </p:spPr>
            <p:txBody>
              <a:bodyPr/>
              <a:lstStyle/>
              <a:p>
                <a:r>
                  <a:rPr lang="fr-FR">
                    <a:noFill/>
                  </a:rPr>
                  <a:t> </a:t>
                </a:r>
              </a:p>
            </p:txBody>
          </p:sp>
        </mc:Fallback>
      </mc:AlternateContent>
      <p:sp>
        <p:nvSpPr>
          <p:cNvPr id="19" name="Rectangle 18">
            <a:extLst>
              <a:ext uri="{FF2B5EF4-FFF2-40B4-BE49-F238E27FC236}">
                <a16:creationId xmlns:a16="http://schemas.microsoft.com/office/drawing/2014/main" id="{4EEB56C6-5599-442F-A5E4-78D5FB359114}"/>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21" name="Rectangle 20">
            <a:extLst>
              <a:ext uri="{FF2B5EF4-FFF2-40B4-BE49-F238E27FC236}">
                <a16:creationId xmlns:a16="http://schemas.microsoft.com/office/drawing/2014/main" id="{755B34CA-DB27-4E6A-9AD6-B153F2A36A9E}"/>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22" name="Rectangle 21">
            <a:extLst>
              <a:ext uri="{FF2B5EF4-FFF2-40B4-BE49-F238E27FC236}">
                <a16:creationId xmlns:a16="http://schemas.microsoft.com/office/drawing/2014/main" id="{64A257E8-D0C0-402B-9D1F-F51D9AC751E1}"/>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23" name="Rectangle 22">
            <a:extLst>
              <a:ext uri="{FF2B5EF4-FFF2-40B4-BE49-F238E27FC236}">
                <a16:creationId xmlns:a16="http://schemas.microsoft.com/office/drawing/2014/main" id="{37350D98-A6BA-44ED-AA49-49907309FCF3}"/>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25" name="Rectangle 24">
            <a:extLst>
              <a:ext uri="{FF2B5EF4-FFF2-40B4-BE49-F238E27FC236}">
                <a16:creationId xmlns:a16="http://schemas.microsoft.com/office/drawing/2014/main" id="{DFFB03BB-4DFC-4958-802A-EB221643BB76}"/>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26" name="Rectangle 25">
            <a:extLst>
              <a:ext uri="{FF2B5EF4-FFF2-40B4-BE49-F238E27FC236}">
                <a16:creationId xmlns:a16="http://schemas.microsoft.com/office/drawing/2014/main" id="{3E702ACC-E6BF-4510-B4E7-21140963B6F0}"/>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27" name="Rectangle 26">
            <a:extLst>
              <a:ext uri="{FF2B5EF4-FFF2-40B4-BE49-F238E27FC236}">
                <a16:creationId xmlns:a16="http://schemas.microsoft.com/office/drawing/2014/main" id="{E4AC516A-4712-4886-A4F9-FADFCC44289D}"/>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28" name="Rectangle 27">
            <a:extLst>
              <a:ext uri="{FF2B5EF4-FFF2-40B4-BE49-F238E27FC236}">
                <a16:creationId xmlns:a16="http://schemas.microsoft.com/office/drawing/2014/main" id="{29742BB8-9A87-486C-AB46-4826CAB9623D}"/>
              </a:ext>
            </a:extLst>
          </p:cNvPr>
          <p:cNvSpPr/>
          <p:nvPr/>
        </p:nvSpPr>
        <p:spPr>
          <a:xfrm>
            <a:off x="10511855" y="234344"/>
            <a:ext cx="1440000" cy="756000"/>
          </a:xfrm>
          <a:prstGeom prst="rect">
            <a:avLst/>
          </a:prstGeom>
          <a:ln w="3810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400" b="1" dirty="0">
                <a:solidFill>
                  <a:schemeClr val="tx2"/>
                </a:solidFill>
              </a:rPr>
              <a:t>Etude de la précontrainte du tablier</a:t>
            </a:r>
          </a:p>
        </p:txBody>
      </p:sp>
      <p:sp>
        <p:nvSpPr>
          <p:cNvPr id="24" name="Rectangle 23">
            <a:extLst>
              <a:ext uri="{FF2B5EF4-FFF2-40B4-BE49-F238E27FC236}">
                <a16:creationId xmlns:a16="http://schemas.microsoft.com/office/drawing/2014/main" id="{A3510181-3FE3-4078-9251-664A3866984A}"/>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29" name="Rectangle 28">
            <a:extLst>
              <a:ext uri="{FF2B5EF4-FFF2-40B4-BE49-F238E27FC236}">
                <a16:creationId xmlns:a16="http://schemas.microsoft.com/office/drawing/2014/main" id="{B0B74AB2-7B08-4587-8C41-36A372B1915D}"/>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30" name="Rectangle 29">
            <a:extLst>
              <a:ext uri="{FF2B5EF4-FFF2-40B4-BE49-F238E27FC236}">
                <a16:creationId xmlns:a16="http://schemas.microsoft.com/office/drawing/2014/main" id="{C6F2CCD7-DB25-4E1F-BB91-329999229E30}"/>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31" name="Rectangle 30">
            <a:extLst>
              <a:ext uri="{FF2B5EF4-FFF2-40B4-BE49-F238E27FC236}">
                <a16:creationId xmlns:a16="http://schemas.microsoft.com/office/drawing/2014/main" id="{AE1F897D-ADFE-41EC-9CAB-EF70433145E0}"/>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32" name="Rectangle 31">
            <a:extLst>
              <a:ext uri="{FF2B5EF4-FFF2-40B4-BE49-F238E27FC236}">
                <a16:creationId xmlns:a16="http://schemas.microsoft.com/office/drawing/2014/main" id="{00B09006-22FF-40AA-B40C-CB0EEA92B091}"/>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33" name="Rectangle 32">
            <a:extLst>
              <a:ext uri="{FF2B5EF4-FFF2-40B4-BE49-F238E27FC236}">
                <a16:creationId xmlns:a16="http://schemas.microsoft.com/office/drawing/2014/main" id="{E02EEE55-C12C-4A1C-AD23-251196B853F3}"/>
              </a:ext>
            </a:extLst>
          </p:cNvPr>
          <p:cNvSpPr/>
          <p:nvPr/>
        </p:nvSpPr>
        <p:spPr>
          <a:xfrm>
            <a:off x="8623543"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 construction</a:t>
            </a:r>
          </a:p>
        </p:txBody>
      </p:sp>
      <p:sp>
        <p:nvSpPr>
          <p:cNvPr id="34" name="Rectangle 33">
            <a:extLst>
              <a:ext uri="{FF2B5EF4-FFF2-40B4-BE49-F238E27FC236}">
                <a16:creationId xmlns:a16="http://schemas.microsoft.com/office/drawing/2014/main" id="{6083EAA9-B914-4481-9FFB-A6F4B2695921}"/>
              </a:ext>
            </a:extLst>
          </p:cNvPr>
          <p:cNvSpPr/>
          <p:nvPr/>
        </p:nvSpPr>
        <p:spPr>
          <a:xfrm>
            <a:off x="10294205"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de l’ouvrage en phase d’exploitation</a:t>
            </a:r>
          </a:p>
        </p:txBody>
      </p:sp>
    </p:spTree>
    <p:extLst>
      <p:ext uri="{BB962C8B-B14F-4D97-AF65-F5344CB8AC3E}">
        <p14:creationId xmlns:p14="http://schemas.microsoft.com/office/powerpoint/2010/main" val="87126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9" grpId="0" animBg="1"/>
      <p:bldP spid="11" grpId="0" animBg="1"/>
      <p:bldP spid="12" grpId="0" animBg="1"/>
      <p:bldP spid="13" grpId="0" animBg="1"/>
      <p:bldP spid="14" grpId="0" animBg="1"/>
      <p:bldP spid="5" grpId="0" animBg="1"/>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B0366F7-9334-44FD-9268-1A104C2C1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550" y="2602415"/>
            <a:ext cx="6804000" cy="2144527"/>
          </a:xfrm>
          <a:prstGeom prst="rect">
            <a:avLst/>
          </a:prstGeom>
        </p:spPr>
      </p:pic>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35</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a:t>ÉTUDE DE LA FLEXION LONGITUDINALE DU TABLIER</a:t>
            </a:r>
            <a:endParaRPr lang="fr-FR" sz="2800" b="1" spc="600" dirty="0"/>
          </a:p>
        </p:txBody>
      </p:sp>
      <p:sp>
        <p:nvSpPr>
          <p:cNvPr id="20" name="ZoneTexte 19">
            <a:extLst>
              <a:ext uri="{FF2B5EF4-FFF2-40B4-BE49-F238E27FC236}">
                <a16:creationId xmlns:a16="http://schemas.microsoft.com/office/drawing/2014/main" id="{4750B7CE-E232-402E-8CB2-B99B9F698B00}"/>
              </a:ext>
            </a:extLst>
          </p:cNvPr>
          <p:cNvSpPr txBox="1"/>
          <p:nvPr/>
        </p:nvSpPr>
        <p:spPr>
          <a:xfrm>
            <a:off x="2576825" y="1114999"/>
            <a:ext cx="7038350" cy="461665"/>
          </a:xfrm>
          <a:prstGeom prst="rect">
            <a:avLst/>
          </a:prstGeom>
          <a:noFill/>
        </p:spPr>
        <p:txBody>
          <a:bodyPr wrap="square">
            <a:spAutoFit/>
          </a:bodyPr>
          <a:lstStyle/>
          <a:p>
            <a:pPr algn="ctr"/>
            <a:r>
              <a:rPr lang="fr-FR" sz="2400" b="1" dirty="0">
                <a:solidFill>
                  <a:schemeClr val="tx2"/>
                </a:solidFill>
              </a:rPr>
              <a:t>Vérification des contraintes limites à l’ELS</a:t>
            </a:r>
            <a:endParaRPr lang="fr-FR" sz="2400" dirty="0"/>
          </a:p>
        </p:txBody>
      </p:sp>
      <p:sp>
        <p:nvSpPr>
          <p:cNvPr id="9" name="Rectangle : coins arrondis 8">
            <a:extLst>
              <a:ext uri="{FF2B5EF4-FFF2-40B4-BE49-F238E27FC236}">
                <a16:creationId xmlns:a16="http://schemas.microsoft.com/office/drawing/2014/main" id="{B68E6A64-93F0-4C42-AA2E-196850B246EC}"/>
              </a:ext>
            </a:extLst>
          </p:cNvPr>
          <p:cNvSpPr/>
          <p:nvPr/>
        </p:nvSpPr>
        <p:spPr>
          <a:xfrm>
            <a:off x="5816339" y="4601440"/>
            <a:ext cx="1791093" cy="17910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10" name="Graphique 9" descr="Retour contour">
            <a:extLst>
              <a:ext uri="{FF2B5EF4-FFF2-40B4-BE49-F238E27FC236}">
                <a16:creationId xmlns:a16="http://schemas.microsoft.com/office/drawing/2014/main" id="{2C8F4DAA-E841-41C5-B4C5-47A2A2CD307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7573814" flipH="1">
            <a:off x="7779825" y="4134813"/>
            <a:ext cx="914400" cy="914400"/>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89B4051-1145-47E0-A83D-1EADED0A46B8}"/>
                  </a:ext>
                </a:extLst>
              </p:cNvPr>
              <p:cNvSpPr/>
              <p:nvPr/>
            </p:nvSpPr>
            <p:spPr>
              <a:xfrm>
                <a:off x="8646383" y="3412006"/>
                <a:ext cx="2096756" cy="756000"/>
              </a:xfrm>
              <a:prstGeom prst="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i="1" smtClean="0">
                              <a:effectLst/>
                              <a:latin typeface="Cambria Math" panose="02040503050406030204" pitchFamily="18"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𝜎</m:t>
                          </m:r>
                        </m:e>
                        <m:sub>
                          <m:r>
                            <a:rPr lang="fr-FR" sz="1800" i="1">
                              <a:effectLst/>
                              <a:latin typeface="Cambria Math" panose="02040503050406030204" pitchFamily="18" charset="0"/>
                              <a:ea typeface="Calibri" panose="020F0502020204030204" pitchFamily="34" charset="0"/>
                              <a:cs typeface="Arial" panose="020B0604020202020204" pitchFamily="34" charset="0"/>
                            </a:rPr>
                            <m:t>𝑠𝑢𝑝</m:t>
                          </m:r>
                        </m:sub>
                      </m:sSub>
                      <m:r>
                        <a:rPr lang="fr-FR" sz="1800" i="1">
                          <a:effectLst/>
                          <a:latin typeface="Cambria Math" panose="02040503050406030204" pitchFamily="18" charset="0"/>
                          <a:ea typeface="Calibri" panose="020F0502020204030204" pitchFamily="34" charset="0"/>
                          <a:cs typeface="Arial" panose="020B0604020202020204" pitchFamily="34" charset="0"/>
                        </a:rPr>
                        <m:t>=</m:t>
                      </m:r>
                      <m:r>
                        <a:rPr lang="fr-FR" sz="1800" b="0" i="1" smtClean="0">
                          <a:effectLst/>
                          <a:latin typeface="Cambria Math" panose="02040503050406030204" pitchFamily="18" charset="0"/>
                          <a:ea typeface="Calibri" panose="020F0502020204030204" pitchFamily="34" charset="0"/>
                          <a:cs typeface="Arial" panose="020B0604020202020204" pitchFamily="34" charset="0"/>
                        </a:rPr>
                        <m:t>0,12</m:t>
                      </m:r>
                      <m:r>
                        <a:rPr lang="fr-FR" sz="1800" i="1">
                          <a:effectLst/>
                          <a:latin typeface="Cambria Math" panose="02040503050406030204" pitchFamily="18" charset="0"/>
                          <a:ea typeface="Calibri" panose="020F0502020204030204" pitchFamily="34" charset="0"/>
                          <a:cs typeface="Arial" panose="020B0604020202020204" pitchFamily="34" charset="0"/>
                        </a:rPr>
                        <m:t>𝑀𝑃𝑎</m:t>
                      </m:r>
                    </m:oMath>
                  </m:oMathPara>
                </a14:m>
                <a:endParaRPr lang="fr-FR" dirty="0"/>
              </a:p>
              <a:p>
                <a:pPr algn="ctr"/>
                <a14:m>
                  <m:oMathPara xmlns:m="http://schemas.openxmlformats.org/officeDocument/2006/math">
                    <m:oMathParaPr>
                      <m:jc m:val="centerGroup"/>
                    </m:oMathParaPr>
                    <m:oMath xmlns:m="http://schemas.openxmlformats.org/officeDocument/2006/math">
                      <m:sSub>
                        <m:sSubPr>
                          <m:ctrlPr>
                            <a:rPr lang="fr-FR" i="1" smtClean="0">
                              <a:effectLst/>
                              <a:latin typeface="Cambria Math" panose="02040503050406030204" pitchFamily="18"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𝜎</m:t>
                          </m:r>
                        </m:e>
                        <m:sub>
                          <m:r>
                            <m:rPr>
                              <m:sty m:val="p"/>
                            </m:rPr>
                            <a:rPr lang="fr-FR" sz="1800">
                              <a:effectLst/>
                              <a:latin typeface="Cambria Math" panose="02040503050406030204" pitchFamily="18" charset="0"/>
                              <a:ea typeface="Calibri" panose="020F0502020204030204" pitchFamily="34" charset="0"/>
                              <a:cs typeface="Arial" panose="020B0604020202020204" pitchFamily="34" charset="0"/>
                            </a:rPr>
                            <m:t>inf</m:t>
                          </m:r>
                        </m:sub>
                      </m:sSub>
                      <m:r>
                        <a:rPr lang="fr-FR" sz="1800" i="1">
                          <a:effectLst/>
                          <a:latin typeface="Cambria Math" panose="02040503050406030204" pitchFamily="18" charset="0"/>
                          <a:ea typeface="Calibri" panose="020F0502020204030204" pitchFamily="34" charset="0"/>
                          <a:cs typeface="Arial" panose="020B0604020202020204" pitchFamily="34" charset="0"/>
                        </a:rPr>
                        <m:t>=</m:t>
                      </m:r>
                      <m:r>
                        <a:rPr lang="fr-FR" sz="1800" b="0" i="1" smtClean="0">
                          <a:effectLst/>
                          <a:latin typeface="Cambria Math" panose="02040503050406030204" pitchFamily="18" charset="0"/>
                          <a:ea typeface="Calibri" panose="020F0502020204030204" pitchFamily="34" charset="0"/>
                          <a:cs typeface="Arial" panose="020B0604020202020204" pitchFamily="34" charset="0"/>
                        </a:rPr>
                        <m:t>11,23</m:t>
                      </m:r>
                      <m:r>
                        <a:rPr lang="fr-FR" sz="1800" i="1">
                          <a:effectLst/>
                          <a:latin typeface="Cambria Math" panose="02040503050406030204" pitchFamily="18" charset="0"/>
                          <a:ea typeface="Calibri" panose="020F0502020204030204" pitchFamily="34" charset="0"/>
                          <a:cs typeface="Arial" panose="020B0604020202020204" pitchFamily="34" charset="0"/>
                        </a:rPr>
                        <m:t>𝑀𝑃𝑎</m:t>
                      </m:r>
                    </m:oMath>
                  </m:oMathPara>
                </a14:m>
                <a:endParaRPr lang="fr-FR" dirty="0"/>
              </a:p>
            </p:txBody>
          </p:sp>
        </mc:Choice>
        <mc:Fallback xmlns="">
          <p:sp>
            <p:nvSpPr>
              <p:cNvPr id="11" name="Rectangle 10">
                <a:extLst>
                  <a:ext uri="{FF2B5EF4-FFF2-40B4-BE49-F238E27FC236}">
                    <a16:creationId xmlns:a16="http://schemas.microsoft.com/office/drawing/2014/main" id="{489B4051-1145-47E0-A83D-1EADED0A46B8}"/>
                  </a:ext>
                </a:extLst>
              </p:cNvPr>
              <p:cNvSpPr>
                <a:spLocks noRot="1" noChangeAspect="1" noMove="1" noResize="1" noEditPoints="1" noAdjustHandles="1" noChangeArrowheads="1" noChangeShapeType="1" noTextEdit="1"/>
              </p:cNvSpPr>
              <p:nvPr/>
            </p:nvSpPr>
            <p:spPr>
              <a:xfrm>
                <a:off x="8646383" y="3412006"/>
                <a:ext cx="2096756" cy="756000"/>
              </a:xfrm>
              <a:prstGeom prst="rect">
                <a:avLst/>
              </a:prstGeom>
              <a:blipFill>
                <a:blip r:embed="rId6"/>
                <a:stretch>
                  <a:fillRect/>
                </a:stretch>
              </a:blipFill>
              <a:ln w="38100">
                <a:solidFill>
                  <a:schemeClr val="tx2"/>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Rectangle : carré corné 11">
                <a:extLst>
                  <a:ext uri="{FF2B5EF4-FFF2-40B4-BE49-F238E27FC236}">
                    <a16:creationId xmlns:a16="http://schemas.microsoft.com/office/drawing/2014/main" id="{F72CE6DF-6D64-4825-B460-AD1D3D4D3788}"/>
                  </a:ext>
                </a:extLst>
              </p:cNvPr>
              <p:cNvSpPr/>
              <p:nvPr/>
            </p:nvSpPr>
            <p:spPr>
              <a:xfrm>
                <a:off x="1791093" y="4891641"/>
                <a:ext cx="2802903" cy="1689535"/>
              </a:xfrm>
              <a:prstGeom prst="foldedCorner">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lnSpc>
                    <a:spcPct val="200000"/>
                  </a:lnSpc>
                </a:pPr>
                <a14:m>
                  <m:oMathPara xmlns:m="http://schemas.openxmlformats.org/officeDocument/2006/math">
                    <m:oMathParaPr>
                      <m:jc m:val="centerGroup"/>
                    </m:oMathParaPr>
                    <m:oMath xmlns:m="http://schemas.openxmlformats.org/officeDocument/2006/math">
                      <m:sSub>
                        <m:sSubPr>
                          <m:ctrlPr>
                            <a:rPr lang="fr-FR" i="1" smtClean="0">
                              <a:effectLst/>
                              <a:latin typeface="Cambria Math" panose="02040503050406030204" pitchFamily="18"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𝜎</m:t>
                          </m:r>
                        </m:e>
                        <m:sub>
                          <m:r>
                            <a:rPr lang="fr-FR" sz="1800" i="1">
                              <a:effectLst/>
                              <a:latin typeface="Cambria Math" panose="02040503050406030204" pitchFamily="18" charset="0"/>
                              <a:ea typeface="Calibri" panose="020F0502020204030204" pitchFamily="34" charset="0"/>
                              <a:cs typeface="Arial" panose="020B0604020202020204" pitchFamily="34" charset="0"/>
                            </a:rPr>
                            <m:t>𝑠𝑢𝑝</m:t>
                          </m:r>
                        </m:sub>
                      </m:sSub>
                      <m:r>
                        <a:rPr lang="fr-FR" sz="1800" i="1">
                          <a:effectLst/>
                          <a:latin typeface="Cambria Math" panose="02040503050406030204" pitchFamily="18" charset="0"/>
                          <a:ea typeface="Calibri" panose="020F0502020204030204" pitchFamily="34" charset="0"/>
                          <a:cs typeface="Arial" panose="020B0604020202020204" pitchFamily="34" charset="0"/>
                        </a:rPr>
                        <m:t>&gt;</m:t>
                      </m:r>
                      <m:acc>
                        <m:accPr>
                          <m:chr m:val="̅"/>
                          <m:ctrlPr>
                            <a:rPr lang="fr-FR" i="1">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ea typeface="Calibri" panose="020F0502020204030204" pitchFamily="34" charset="0"/>
                                  <a:cs typeface="Arial" panose="020B0604020202020204" pitchFamily="34" charset="0"/>
                                </a:rPr>
                                <m:t>𝜎</m:t>
                              </m:r>
                            </m:e>
                            <m:sub>
                              <m:r>
                                <a:rPr lang="fr-FR" i="1">
                                  <a:latin typeface="Cambria Math" panose="02040503050406030204" pitchFamily="18" charset="0"/>
                                  <a:ea typeface="Calibri" panose="020F0502020204030204" pitchFamily="34" charset="0"/>
                                  <a:cs typeface="Arial" panose="020B0604020202020204" pitchFamily="34" charset="0"/>
                                </a:rPr>
                                <m:t>𝑡</m:t>
                              </m:r>
                            </m:sub>
                          </m:sSub>
                        </m:e>
                      </m:acc>
                      <m:r>
                        <a:rPr lang="fr-FR" b="0" i="1" smtClean="0">
                          <a:latin typeface="Cambria Math" panose="02040503050406030204" pitchFamily="18" charset="0"/>
                          <a:ea typeface="Calibri" panose="020F0502020204030204" pitchFamily="34" charset="0"/>
                          <a:cs typeface="Arial" panose="020B0604020202020204" pitchFamily="34" charset="0"/>
                        </a:rPr>
                        <m:t>=</m:t>
                      </m:r>
                      <m:r>
                        <a:rPr lang="fr-FR" sz="1800" b="0" i="1" smtClean="0">
                          <a:effectLst/>
                          <a:latin typeface="Cambria Math" panose="02040503050406030204" pitchFamily="18" charset="0"/>
                          <a:ea typeface="Calibri" panose="020F0502020204030204" pitchFamily="34" charset="0"/>
                          <a:cs typeface="Arial" panose="020B0604020202020204" pitchFamily="34" charset="0"/>
                        </a:rPr>
                        <m:t>0</m:t>
                      </m:r>
                      <m:r>
                        <a:rPr lang="fr-FR" sz="1800" i="1">
                          <a:effectLst/>
                          <a:latin typeface="Cambria Math" panose="02040503050406030204" pitchFamily="18" charset="0"/>
                          <a:ea typeface="Calibri" panose="020F0502020204030204" pitchFamily="34" charset="0"/>
                          <a:cs typeface="Arial" panose="020B0604020202020204" pitchFamily="34" charset="0"/>
                        </a:rPr>
                        <m:t>𝑀𝑃𝑎</m:t>
                      </m:r>
                    </m:oMath>
                  </m:oMathPara>
                </a14:m>
                <a:endParaRPr lang="fr-FR" sz="1800" i="1" dirty="0">
                  <a:effectLst/>
                  <a:latin typeface="Cambria Math" panose="02040503050406030204" pitchFamily="18" charset="0"/>
                  <a:ea typeface="Calibri" panose="020F0502020204030204" pitchFamily="34" charset="0"/>
                  <a:cs typeface="Arial" panose="020B0604020202020204" pitchFamily="34" charset="0"/>
                </a:endParaRPr>
              </a:p>
              <a:p>
                <a:pPr algn="ctr">
                  <a:lnSpc>
                    <a:spcPct val="200000"/>
                  </a:lnSpc>
                </a:pPr>
                <a14:m>
                  <m:oMathPara xmlns:m="http://schemas.openxmlformats.org/officeDocument/2006/math">
                    <m:oMathParaPr>
                      <m:jc m:val="centerGroup"/>
                    </m:oMathParaPr>
                    <m:oMath xmlns:m="http://schemas.openxmlformats.org/officeDocument/2006/math">
                      <m:sSub>
                        <m:sSubPr>
                          <m:ctrlPr>
                            <a:rPr lang="fr-FR" sz="1800" i="1" smtClean="0">
                              <a:effectLst/>
                              <a:latin typeface="Cambria Math" panose="02040503050406030204" pitchFamily="18" charset="0"/>
                              <a:ea typeface="Calibri" panose="020F0502020204030204" pitchFamily="34" charset="0"/>
                            </a:rPr>
                          </m:ctrlPr>
                        </m:sSubPr>
                        <m:e>
                          <m:r>
                            <a:rPr lang="fr-FR" sz="1800" i="1">
                              <a:effectLst/>
                              <a:latin typeface="Cambria Math" panose="02040503050406030204" pitchFamily="18" charset="0"/>
                              <a:ea typeface="Calibri" panose="020F0502020204030204" pitchFamily="34" charset="0"/>
                            </a:rPr>
                            <m:t>𝜎</m:t>
                          </m:r>
                        </m:e>
                        <m:sub>
                          <m:r>
                            <m:rPr>
                              <m:sty m:val="p"/>
                            </m:rPr>
                            <a:rPr lang="fr-FR" sz="1800">
                              <a:effectLst/>
                              <a:latin typeface="Cambria Math" panose="02040503050406030204" pitchFamily="18" charset="0"/>
                              <a:ea typeface="Calibri" panose="020F0502020204030204" pitchFamily="34" charset="0"/>
                            </a:rPr>
                            <m:t>inf</m:t>
                          </m:r>
                        </m:sub>
                      </m:sSub>
                      <m:r>
                        <a:rPr lang="fr-FR" sz="1800" i="1">
                          <a:effectLst/>
                          <a:latin typeface="Cambria Math" panose="02040503050406030204" pitchFamily="18" charset="0"/>
                          <a:ea typeface="Calibri" panose="020F0502020204030204" pitchFamily="34" charset="0"/>
                        </a:rPr>
                        <m:t>&lt;</m:t>
                      </m:r>
                      <m:acc>
                        <m:accPr>
                          <m:chr m:val="̅"/>
                          <m:ctrlPr>
                            <a:rPr lang="fr-FR" sz="1800" i="1">
                              <a:effectLst/>
                              <a:latin typeface="Cambria Math" panose="02040503050406030204" pitchFamily="18" charset="0"/>
                              <a:ea typeface="Calibri" panose="020F0502020204030204" pitchFamily="34" charset="0"/>
                            </a:rPr>
                          </m:ctrlPr>
                        </m:accPr>
                        <m:e>
                          <m:sSub>
                            <m:sSubPr>
                              <m:ctrlPr>
                                <a:rPr lang="fr-FR" sz="1800" i="1">
                                  <a:effectLst/>
                                  <a:latin typeface="Cambria Math" panose="02040503050406030204" pitchFamily="18" charset="0"/>
                                  <a:ea typeface="Calibri" panose="020F0502020204030204" pitchFamily="34" charset="0"/>
                                </a:rPr>
                              </m:ctrlPr>
                            </m:sSubPr>
                            <m:e>
                              <m:r>
                                <a:rPr lang="fr-FR" sz="1800" i="1">
                                  <a:effectLst/>
                                  <a:latin typeface="Cambria Math" panose="02040503050406030204" pitchFamily="18" charset="0"/>
                                  <a:ea typeface="Calibri" panose="020F0502020204030204" pitchFamily="34" charset="0"/>
                                </a:rPr>
                                <m:t>𝜎</m:t>
                              </m:r>
                            </m:e>
                            <m:sub>
                              <m:r>
                                <a:rPr lang="fr-FR" sz="1800" i="1">
                                  <a:effectLst/>
                                  <a:latin typeface="Cambria Math" panose="02040503050406030204" pitchFamily="18" charset="0"/>
                                  <a:ea typeface="Calibri" panose="020F0502020204030204" pitchFamily="34" charset="0"/>
                                </a:rPr>
                                <m:t>𝑐</m:t>
                              </m:r>
                            </m:sub>
                          </m:sSub>
                        </m:e>
                      </m:acc>
                      <m:r>
                        <a:rPr lang="fr-FR" sz="1800" b="0" i="1" smtClean="0">
                          <a:effectLst/>
                          <a:latin typeface="Cambria Math" panose="02040503050406030204" pitchFamily="18" charset="0"/>
                          <a:ea typeface="Calibri" panose="020F0502020204030204" pitchFamily="34" charset="0"/>
                        </a:rPr>
                        <m:t>=</m:t>
                      </m:r>
                      <m:r>
                        <a:rPr lang="fr-FR" i="1">
                          <a:latin typeface="Cambria Math" panose="02040503050406030204" pitchFamily="18" charset="0"/>
                          <a:ea typeface="Calibri" panose="020F0502020204030204" pitchFamily="34" charset="0"/>
                        </a:rPr>
                        <m:t>21</m:t>
                      </m:r>
                      <m:r>
                        <a:rPr lang="fr-FR" i="1">
                          <a:latin typeface="Cambria Math" panose="02040503050406030204" pitchFamily="18" charset="0"/>
                          <a:ea typeface="Calibri" panose="020F0502020204030204" pitchFamily="34" charset="0"/>
                        </a:rPr>
                        <m:t>𝑀𝑃𝑎</m:t>
                      </m:r>
                    </m:oMath>
                  </m:oMathPara>
                </a14:m>
                <a:endParaRPr lang="fr-FR" sz="1800" dirty="0">
                  <a:effectLst/>
                  <a:latin typeface="Times New Roman" panose="02020603050405020304" pitchFamily="18" charset="0"/>
                  <a:ea typeface="Calibri" panose="020F0502020204030204" pitchFamily="34" charset="0"/>
                </a:endParaRPr>
              </a:p>
            </p:txBody>
          </p:sp>
        </mc:Choice>
        <mc:Fallback xmlns="">
          <p:sp>
            <p:nvSpPr>
              <p:cNvPr id="12" name="Rectangle : carré corné 11">
                <a:extLst>
                  <a:ext uri="{FF2B5EF4-FFF2-40B4-BE49-F238E27FC236}">
                    <a16:creationId xmlns:a16="http://schemas.microsoft.com/office/drawing/2014/main" id="{F72CE6DF-6D64-4825-B460-AD1D3D4D3788}"/>
                  </a:ext>
                </a:extLst>
              </p:cNvPr>
              <p:cNvSpPr>
                <a:spLocks noRot="1" noChangeAspect="1" noMove="1" noResize="1" noEditPoints="1" noAdjustHandles="1" noChangeArrowheads="1" noChangeShapeType="1" noTextEdit="1"/>
              </p:cNvSpPr>
              <p:nvPr/>
            </p:nvSpPr>
            <p:spPr>
              <a:xfrm>
                <a:off x="1791093" y="4891641"/>
                <a:ext cx="2802903" cy="1689535"/>
              </a:xfrm>
              <a:prstGeom prst="foldedCorner">
                <a:avLst/>
              </a:prstGeom>
              <a:blipFill>
                <a:blip r:embed="rId7"/>
                <a:stretch>
                  <a:fillRect/>
                </a:stretch>
              </a:blipFill>
              <a:ln w="38100">
                <a:solidFill>
                  <a:schemeClr val="tx2"/>
                </a:solidFill>
              </a:ln>
            </p:spPr>
            <p:txBody>
              <a:bodyPr/>
              <a:lstStyle/>
              <a:p>
                <a:r>
                  <a:rPr lang="fr-FR">
                    <a:noFill/>
                  </a:rPr>
                  <a:t> </a:t>
                </a:r>
              </a:p>
            </p:txBody>
          </p:sp>
        </mc:Fallback>
      </mc:AlternateContent>
      <p:sp>
        <p:nvSpPr>
          <p:cNvPr id="13" name="Flèche : droite rayée 12">
            <a:extLst>
              <a:ext uri="{FF2B5EF4-FFF2-40B4-BE49-F238E27FC236}">
                <a16:creationId xmlns:a16="http://schemas.microsoft.com/office/drawing/2014/main" id="{B6D8F81E-43B5-4947-9B22-6F1F1B08A369}"/>
              </a:ext>
            </a:extLst>
          </p:cNvPr>
          <p:cNvSpPr/>
          <p:nvPr/>
        </p:nvSpPr>
        <p:spPr>
          <a:xfrm>
            <a:off x="5308862" y="5494699"/>
            <a:ext cx="1517716" cy="49599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 coins arrondis 13">
            <a:extLst>
              <a:ext uri="{FF2B5EF4-FFF2-40B4-BE49-F238E27FC236}">
                <a16:creationId xmlns:a16="http://schemas.microsoft.com/office/drawing/2014/main" id="{D4CC27FD-4715-46F5-8A57-5C3FEA0B9DB8}"/>
              </a:ext>
            </a:extLst>
          </p:cNvPr>
          <p:cNvSpPr/>
          <p:nvPr/>
        </p:nvSpPr>
        <p:spPr>
          <a:xfrm>
            <a:off x="7541444" y="5337178"/>
            <a:ext cx="3410336" cy="811750"/>
          </a:xfrm>
          <a:prstGeom prst="round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tx2"/>
                </a:solidFill>
                <a:latin typeface="+mj-lt"/>
              </a:rPr>
              <a:t>Les contraintes à l’ELS sous la combinaison fréquente sont bien vérifiées</a:t>
            </a:r>
          </a:p>
        </p:txBody>
      </p:sp>
      <p:sp>
        <p:nvSpPr>
          <p:cNvPr id="5" name="Rectangle : coins arrondis 4">
            <a:extLst>
              <a:ext uri="{FF2B5EF4-FFF2-40B4-BE49-F238E27FC236}">
                <a16:creationId xmlns:a16="http://schemas.microsoft.com/office/drawing/2014/main" id="{55768E32-3ECF-4A5F-9863-DDEB05888E88}"/>
              </a:ext>
            </a:extLst>
          </p:cNvPr>
          <p:cNvSpPr/>
          <p:nvPr/>
        </p:nvSpPr>
        <p:spPr>
          <a:xfrm>
            <a:off x="1051034" y="1818728"/>
            <a:ext cx="5044966" cy="601068"/>
          </a:xfrm>
          <a:prstGeom prst="round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tx2"/>
                </a:solidFill>
                <a:latin typeface="+mj-lt"/>
              </a:rPr>
              <a:t>Vérification sous combinaison fréquente</a:t>
            </a:r>
          </a:p>
        </p:txBody>
      </p:sp>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FDDE9A06-6468-435C-99A0-4CBCC197B7F3}"/>
                  </a:ext>
                </a:extLst>
              </p:cNvPr>
              <p:cNvSpPr txBox="1"/>
              <p:nvPr/>
            </p:nvSpPr>
            <p:spPr>
              <a:xfrm>
                <a:off x="5113342" y="1932985"/>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rPr>
                        <m:t>𝐺</m:t>
                      </m:r>
                      <m:r>
                        <a:rPr lang="fr-FR" i="1">
                          <a:latin typeface="Cambria Math" panose="02040503050406030204" pitchFamily="18" charset="0"/>
                        </a:rPr>
                        <m:t>+</m:t>
                      </m:r>
                      <m:r>
                        <a:rPr lang="fr-FR" i="1">
                          <a:latin typeface="Cambria Math" panose="02040503050406030204" pitchFamily="18" charset="0"/>
                        </a:rPr>
                        <m:t>𝑃</m:t>
                      </m:r>
                      <m:r>
                        <a:rPr lang="fr-FR" i="1">
                          <a:latin typeface="Cambria Math" panose="02040503050406030204" pitchFamily="18" charset="0"/>
                        </a:rPr>
                        <m:t>+0.75</m:t>
                      </m:r>
                      <m:r>
                        <a:rPr lang="fr-FR" i="1">
                          <a:latin typeface="Cambria Math" panose="02040503050406030204" pitchFamily="18" charset="0"/>
                        </a:rPr>
                        <m:t>𝑇𝑆</m:t>
                      </m:r>
                      <m:r>
                        <a:rPr lang="fr-FR" i="1">
                          <a:latin typeface="Cambria Math" panose="02040503050406030204" pitchFamily="18" charset="0"/>
                        </a:rPr>
                        <m:t>+0.4</m:t>
                      </m:r>
                      <m:r>
                        <a:rPr lang="fr-FR" i="1">
                          <a:latin typeface="Cambria Math" panose="02040503050406030204" pitchFamily="18" charset="0"/>
                        </a:rPr>
                        <m:t>𝑈𝐷𝐿</m:t>
                      </m:r>
                      <m:r>
                        <a:rPr lang="fr-FR" i="1">
                          <a:latin typeface="Cambria Math" panose="02040503050406030204" pitchFamily="18" charset="0"/>
                        </a:rPr>
                        <m:t>+0.5</m:t>
                      </m:r>
                      <m:sSub>
                        <m:sSubPr>
                          <m:ctrlPr>
                            <a:rPr lang="fr-FR" i="1">
                              <a:latin typeface="Cambria Math" panose="02040503050406030204" pitchFamily="18" charset="0"/>
                            </a:rPr>
                          </m:ctrlPr>
                        </m:sSubPr>
                        <m:e>
                          <m:r>
                            <a:rPr lang="fr-FR" i="1">
                              <a:latin typeface="Cambria Math" panose="02040503050406030204" pitchFamily="18" charset="0"/>
                            </a:rPr>
                            <m:t>𝑇</m:t>
                          </m:r>
                        </m:e>
                        <m:sub>
                          <m:r>
                            <a:rPr lang="fr-FR" i="1">
                              <a:latin typeface="Cambria Math" panose="02040503050406030204" pitchFamily="18" charset="0"/>
                            </a:rPr>
                            <m:t>𝑘</m:t>
                          </m:r>
                        </m:sub>
                      </m:sSub>
                    </m:oMath>
                  </m:oMathPara>
                </a14:m>
                <a:endParaRPr lang="fr-FR" dirty="0"/>
              </a:p>
            </p:txBody>
          </p:sp>
        </mc:Choice>
        <mc:Fallback xmlns="">
          <p:sp>
            <p:nvSpPr>
              <p:cNvPr id="18" name="ZoneTexte 17">
                <a:extLst>
                  <a:ext uri="{FF2B5EF4-FFF2-40B4-BE49-F238E27FC236}">
                    <a16:creationId xmlns:a16="http://schemas.microsoft.com/office/drawing/2014/main" id="{FDDE9A06-6468-435C-99A0-4CBCC197B7F3}"/>
                  </a:ext>
                </a:extLst>
              </p:cNvPr>
              <p:cNvSpPr txBox="1">
                <a:spLocks noRot="1" noChangeAspect="1" noMove="1" noResize="1" noEditPoints="1" noAdjustHandles="1" noChangeArrowheads="1" noChangeShapeType="1" noTextEdit="1"/>
              </p:cNvSpPr>
              <p:nvPr/>
            </p:nvSpPr>
            <p:spPr>
              <a:xfrm>
                <a:off x="5113342" y="1932985"/>
                <a:ext cx="6096000" cy="369332"/>
              </a:xfrm>
              <a:prstGeom prst="rect">
                <a:avLst/>
              </a:prstGeom>
              <a:blipFill>
                <a:blip r:embed="rId8"/>
                <a:stretch>
                  <a:fillRect/>
                </a:stretch>
              </a:blipFill>
            </p:spPr>
            <p:txBody>
              <a:bodyPr/>
              <a:lstStyle/>
              <a:p>
                <a:r>
                  <a:rPr lang="fr-FR">
                    <a:noFill/>
                  </a:rPr>
                  <a:t> </a:t>
                </a:r>
              </a:p>
            </p:txBody>
          </p:sp>
        </mc:Fallback>
      </mc:AlternateContent>
      <p:sp>
        <p:nvSpPr>
          <p:cNvPr id="17" name="Rectangle 16">
            <a:extLst>
              <a:ext uri="{FF2B5EF4-FFF2-40B4-BE49-F238E27FC236}">
                <a16:creationId xmlns:a16="http://schemas.microsoft.com/office/drawing/2014/main" id="{D2732994-0646-4F6D-9D5A-DA1A34DC9AEF}"/>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19" name="Rectangle 18">
            <a:extLst>
              <a:ext uri="{FF2B5EF4-FFF2-40B4-BE49-F238E27FC236}">
                <a16:creationId xmlns:a16="http://schemas.microsoft.com/office/drawing/2014/main" id="{7ADED670-BB3D-4B93-8CCB-71E6BE2CE7D5}"/>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21" name="Rectangle 20">
            <a:extLst>
              <a:ext uri="{FF2B5EF4-FFF2-40B4-BE49-F238E27FC236}">
                <a16:creationId xmlns:a16="http://schemas.microsoft.com/office/drawing/2014/main" id="{585285CD-4980-44A5-9320-7CEC92F77754}"/>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22" name="Rectangle 21">
            <a:extLst>
              <a:ext uri="{FF2B5EF4-FFF2-40B4-BE49-F238E27FC236}">
                <a16:creationId xmlns:a16="http://schemas.microsoft.com/office/drawing/2014/main" id="{931C2AED-50BF-4BDC-9FDE-7C4A619D02EE}"/>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23" name="Rectangle 22">
            <a:extLst>
              <a:ext uri="{FF2B5EF4-FFF2-40B4-BE49-F238E27FC236}">
                <a16:creationId xmlns:a16="http://schemas.microsoft.com/office/drawing/2014/main" id="{EAA7A2D8-2A4B-4B85-9316-F83C272BDD5E}"/>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24" name="Rectangle 23">
            <a:extLst>
              <a:ext uri="{FF2B5EF4-FFF2-40B4-BE49-F238E27FC236}">
                <a16:creationId xmlns:a16="http://schemas.microsoft.com/office/drawing/2014/main" id="{49D59785-B804-4F77-A9CA-D34DCA5586F2}"/>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25" name="Rectangle 24">
            <a:extLst>
              <a:ext uri="{FF2B5EF4-FFF2-40B4-BE49-F238E27FC236}">
                <a16:creationId xmlns:a16="http://schemas.microsoft.com/office/drawing/2014/main" id="{25D1B933-04DD-4029-8F83-712F5113E48B}"/>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26" name="Rectangle 25">
            <a:extLst>
              <a:ext uri="{FF2B5EF4-FFF2-40B4-BE49-F238E27FC236}">
                <a16:creationId xmlns:a16="http://schemas.microsoft.com/office/drawing/2014/main" id="{AE3E78E8-B015-4CCD-B2DC-00F21A111707}"/>
              </a:ext>
            </a:extLst>
          </p:cNvPr>
          <p:cNvSpPr/>
          <p:nvPr/>
        </p:nvSpPr>
        <p:spPr>
          <a:xfrm>
            <a:off x="10511855" y="234344"/>
            <a:ext cx="1440000" cy="756000"/>
          </a:xfrm>
          <a:prstGeom prst="rect">
            <a:avLst/>
          </a:prstGeom>
          <a:ln w="3810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400" b="1" dirty="0">
                <a:solidFill>
                  <a:schemeClr val="tx2"/>
                </a:solidFill>
              </a:rPr>
              <a:t>Etude de la précontrainte du tablier</a:t>
            </a:r>
          </a:p>
        </p:txBody>
      </p:sp>
      <p:sp>
        <p:nvSpPr>
          <p:cNvPr id="27" name="Rectangle 26">
            <a:extLst>
              <a:ext uri="{FF2B5EF4-FFF2-40B4-BE49-F238E27FC236}">
                <a16:creationId xmlns:a16="http://schemas.microsoft.com/office/drawing/2014/main" id="{E5A3C542-9A39-4F23-9F77-BD96DE635818}"/>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28" name="Rectangle 27">
            <a:extLst>
              <a:ext uri="{FF2B5EF4-FFF2-40B4-BE49-F238E27FC236}">
                <a16:creationId xmlns:a16="http://schemas.microsoft.com/office/drawing/2014/main" id="{95FDCF91-D65B-48E5-B83E-2F41C1E03370}"/>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29" name="Rectangle 28">
            <a:extLst>
              <a:ext uri="{FF2B5EF4-FFF2-40B4-BE49-F238E27FC236}">
                <a16:creationId xmlns:a16="http://schemas.microsoft.com/office/drawing/2014/main" id="{8FCA4556-5F1A-427B-AEC6-AE642820E3C8}"/>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30" name="Rectangle 29">
            <a:extLst>
              <a:ext uri="{FF2B5EF4-FFF2-40B4-BE49-F238E27FC236}">
                <a16:creationId xmlns:a16="http://schemas.microsoft.com/office/drawing/2014/main" id="{1D1FAB60-3488-4D51-B808-4CBD185D7613}"/>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31" name="Rectangle 30">
            <a:extLst>
              <a:ext uri="{FF2B5EF4-FFF2-40B4-BE49-F238E27FC236}">
                <a16:creationId xmlns:a16="http://schemas.microsoft.com/office/drawing/2014/main" id="{02B944BC-F99C-4C7D-84F3-347798E0A954}"/>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32" name="Rectangle 31">
            <a:extLst>
              <a:ext uri="{FF2B5EF4-FFF2-40B4-BE49-F238E27FC236}">
                <a16:creationId xmlns:a16="http://schemas.microsoft.com/office/drawing/2014/main" id="{D6CB8ECD-537F-4273-A9F6-FBF80FBD7B91}"/>
              </a:ext>
            </a:extLst>
          </p:cNvPr>
          <p:cNvSpPr/>
          <p:nvPr/>
        </p:nvSpPr>
        <p:spPr>
          <a:xfrm>
            <a:off x="8623543"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 construction</a:t>
            </a:r>
          </a:p>
        </p:txBody>
      </p:sp>
      <p:sp>
        <p:nvSpPr>
          <p:cNvPr id="33" name="Rectangle 32">
            <a:extLst>
              <a:ext uri="{FF2B5EF4-FFF2-40B4-BE49-F238E27FC236}">
                <a16:creationId xmlns:a16="http://schemas.microsoft.com/office/drawing/2014/main" id="{B99BCDDB-7D8E-460F-B587-E148A83EBD8B}"/>
              </a:ext>
            </a:extLst>
          </p:cNvPr>
          <p:cNvSpPr/>
          <p:nvPr/>
        </p:nvSpPr>
        <p:spPr>
          <a:xfrm>
            <a:off x="10294205"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de l’ouvrage en phase d’exploitation</a:t>
            </a:r>
          </a:p>
        </p:txBody>
      </p:sp>
    </p:spTree>
    <p:extLst>
      <p:ext uri="{BB962C8B-B14F-4D97-AF65-F5344CB8AC3E}">
        <p14:creationId xmlns:p14="http://schemas.microsoft.com/office/powerpoint/2010/main" val="195292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E10F803A-FBB1-445B-BB68-8B4EB8C38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550" y="2613979"/>
            <a:ext cx="6804000" cy="2121400"/>
          </a:xfrm>
          <a:prstGeom prst="rect">
            <a:avLst/>
          </a:prstGeom>
        </p:spPr>
      </p:pic>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36</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ÉTUDE DE LA FLEXION LONGITUDINALE DU TABLIER</a:t>
            </a:r>
          </a:p>
        </p:txBody>
      </p:sp>
      <p:sp>
        <p:nvSpPr>
          <p:cNvPr id="20" name="ZoneTexte 19">
            <a:extLst>
              <a:ext uri="{FF2B5EF4-FFF2-40B4-BE49-F238E27FC236}">
                <a16:creationId xmlns:a16="http://schemas.microsoft.com/office/drawing/2014/main" id="{4750B7CE-E232-402E-8CB2-B99B9F698B00}"/>
              </a:ext>
            </a:extLst>
          </p:cNvPr>
          <p:cNvSpPr txBox="1"/>
          <p:nvPr/>
        </p:nvSpPr>
        <p:spPr>
          <a:xfrm>
            <a:off x="2576825" y="1114999"/>
            <a:ext cx="7038350" cy="461665"/>
          </a:xfrm>
          <a:prstGeom prst="rect">
            <a:avLst/>
          </a:prstGeom>
          <a:noFill/>
        </p:spPr>
        <p:txBody>
          <a:bodyPr wrap="square">
            <a:spAutoFit/>
          </a:bodyPr>
          <a:lstStyle/>
          <a:p>
            <a:pPr algn="ctr"/>
            <a:r>
              <a:rPr lang="fr-FR" sz="2400" b="1" dirty="0">
                <a:solidFill>
                  <a:schemeClr val="tx2"/>
                </a:solidFill>
              </a:rPr>
              <a:t>Vérification des contraintes limites à l’ELS</a:t>
            </a:r>
            <a:endParaRPr lang="fr-FR" sz="2400" dirty="0"/>
          </a:p>
        </p:txBody>
      </p:sp>
      <p:sp>
        <p:nvSpPr>
          <p:cNvPr id="9" name="Rectangle : coins arrondis 8">
            <a:extLst>
              <a:ext uri="{FF2B5EF4-FFF2-40B4-BE49-F238E27FC236}">
                <a16:creationId xmlns:a16="http://schemas.microsoft.com/office/drawing/2014/main" id="{B68E6A64-93F0-4C42-AA2E-196850B246EC}"/>
              </a:ext>
            </a:extLst>
          </p:cNvPr>
          <p:cNvSpPr/>
          <p:nvPr/>
        </p:nvSpPr>
        <p:spPr>
          <a:xfrm>
            <a:off x="5816339" y="4601440"/>
            <a:ext cx="1791093" cy="179109"/>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10" name="Graphique 9" descr="Retour contour">
            <a:extLst>
              <a:ext uri="{FF2B5EF4-FFF2-40B4-BE49-F238E27FC236}">
                <a16:creationId xmlns:a16="http://schemas.microsoft.com/office/drawing/2014/main" id="{2C8F4DAA-E841-41C5-B4C5-47A2A2CD307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7573814" flipH="1">
            <a:off x="7779825" y="4134813"/>
            <a:ext cx="914400" cy="914400"/>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89B4051-1145-47E0-A83D-1EADED0A46B8}"/>
                  </a:ext>
                </a:extLst>
              </p:cNvPr>
              <p:cNvSpPr/>
              <p:nvPr/>
            </p:nvSpPr>
            <p:spPr>
              <a:xfrm>
                <a:off x="8646383" y="3412006"/>
                <a:ext cx="2096756" cy="756000"/>
              </a:xfrm>
              <a:prstGeom prst="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i="1" smtClean="0">
                              <a:effectLst/>
                              <a:latin typeface="Cambria Math" panose="02040503050406030204" pitchFamily="18"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𝜎</m:t>
                          </m:r>
                        </m:e>
                        <m:sub>
                          <m:r>
                            <a:rPr lang="fr-FR" sz="1800" i="1">
                              <a:effectLst/>
                              <a:latin typeface="Cambria Math" panose="02040503050406030204" pitchFamily="18" charset="0"/>
                              <a:ea typeface="Calibri" panose="020F0502020204030204" pitchFamily="34" charset="0"/>
                              <a:cs typeface="Arial" panose="020B0604020202020204" pitchFamily="34" charset="0"/>
                            </a:rPr>
                            <m:t>𝑠𝑢𝑝</m:t>
                          </m:r>
                        </m:sub>
                      </m:sSub>
                      <m:r>
                        <a:rPr lang="fr-FR" sz="1800" i="1">
                          <a:effectLst/>
                          <a:latin typeface="Cambria Math" panose="02040503050406030204" pitchFamily="18" charset="0"/>
                          <a:ea typeface="Calibri" panose="020F0502020204030204" pitchFamily="34" charset="0"/>
                          <a:cs typeface="Arial" panose="020B0604020202020204" pitchFamily="34" charset="0"/>
                        </a:rPr>
                        <m:t>=</m:t>
                      </m:r>
                      <m:r>
                        <a:rPr lang="fr-FR" sz="1800" b="0" i="1" smtClean="0">
                          <a:effectLst/>
                          <a:latin typeface="Cambria Math" panose="02040503050406030204" pitchFamily="18" charset="0"/>
                          <a:ea typeface="Calibri" panose="020F0502020204030204" pitchFamily="34" charset="0"/>
                          <a:cs typeface="Arial" panose="020B0604020202020204" pitchFamily="34" charset="0"/>
                        </a:rPr>
                        <m:t>0,12</m:t>
                      </m:r>
                      <m:r>
                        <a:rPr lang="fr-FR" sz="1800" i="1">
                          <a:effectLst/>
                          <a:latin typeface="Cambria Math" panose="02040503050406030204" pitchFamily="18" charset="0"/>
                          <a:ea typeface="Calibri" panose="020F0502020204030204" pitchFamily="34" charset="0"/>
                          <a:cs typeface="Arial" panose="020B0604020202020204" pitchFamily="34" charset="0"/>
                        </a:rPr>
                        <m:t>𝑀𝑃𝑎</m:t>
                      </m:r>
                    </m:oMath>
                  </m:oMathPara>
                </a14:m>
                <a:endParaRPr lang="fr-FR" dirty="0"/>
              </a:p>
              <a:p>
                <a:pPr algn="ctr"/>
                <a14:m>
                  <m:oMathPara xmlns:m="http://schemas.openxmlformats.org/officeDocument/2006/math">
                    <m:oMathParaPr>
                      <m:jc m:val="centerGroup"/>
                    </m:oMathParaPr>
                    <m:oMath xmlns:m="http://schemas.openxmlformats.org/officeDocument/2006/math">
                      <m:sSub>
                        <m:sSubPr>
                          <m:ctrlPr>
                            <a:rPr lang="fr-FR" i="1" smtClean="0">
                              <a:effectLst/>
                              <a:latin typeface="Cambria Math" panose="02040503050406030204" pitchFamily="18"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𝜎</m:t>
                          </m:r>
                        </m:e>
                        <m:sub>
                          <m:r>
                            <m:rPr>
                              <m:sty m:val="p"/>
                            </m:rPr>
                            <a:rPr lang="fr-FR" sz="1800">
                              <a:effectLst/>
                              <a:latin typeface="Cambria Math" panose="02040503050406030204" pitchFamily="18" charset="0"/>
                              <a:ea typeface="Calibri" panose="020F0502020204030204" pitchFamily="34" charset="0"/>
                              <a:cs typeface="Arial" panose="020B0604020202020204" pitchFamily="34" charset="0"/>
                            </a:rPr>
                            <m:t>inf</m:t>
                          </m:r>
                        </m:sub>
                      </m:sSub>
                      <m:r>
                        <a:rPr lang="fr-FR" sz="1800" i="1">
                          <a:effectLst/>
                          <a:latin typeface="Cambria Math" panose="02040503050406030204" pitchFamily="18" charset="0"/>
                          <a:ea typeface="Calibri" panose="020F0502020204030204" pitchFamily="34" charset="0"/>
                          <a:cs typeface="Arial" panose="020B0604020202020204" pitchFamily="34" charset="0"/>
                        </a:rPr>
                        <m:t>=</m:t>
                      </m:r>
                      <m:r>
                        <a:rPr lang="fr-FR" sz="1800" b="0" i="1" smtClean="0">
                          <a:effectLst/>
                          <a:latin typeface="Cambria Math" panose="02040503050406030204" pitchFamily="18" charset="0"/>
                          <a:ea typeface="Calibri" panose="020F0502020204030204" pitchFamily="34" charset="0"/>
                          <a:cs typeface="Arial" panose="020B0604020202020204" pitchFamily="34" charset="0"/>
                        </a:rPr>
                        <m:t>10,2</m:t>
                      </m:r>
                      <m:r>
                        <a:rPr lang="fr-FR" sz="1800" i="1">
                          <a:effectLst/>
                          <a:latin typeface="Cambria Math" panose="02040503050406030204" pitchFamily="18" charset="0"/>
                          <a:ea typeface="Calibri" panose="020F0502020204030204" pitchFamily="34" charset="0"/>
                          <a:cs typeface="Arial" panose="020B0604020202020204" pitchFamily="34" charset="0"/>
                        </a:rPr>
                        <m:t>𝑀𝑃𝑎</m:t>
                      </m:r>
                    </m:oMath>
                  </m:oMathPara>
                </a14:m>
                <a:endParaRPr lang="fr-FR" dirty="0"/>
              </a:p>
            </p:txBody>
          </p:sp>
        </mc:Choice>
        <mc:Fallback xmlns="">
          <p:sp>
            <p:nvSpPr>
              <p:cNvPr id="11" name="Rectangle 10">
                <a:extLst>
                  <a:ext uri="{FF2B5EF4-FFF2-40B4-BE49-F238E27FC236}">
                    <a16:creationId xmlns:a16="http://schemas.microsoft.com/office/drawing/2014/main" id="{489B4051-1145-47E0-A83D-1EADED0A46B8}"/>
                  </a:ext>
                </a:extLst>
              </p:cNvPr>
              <p:cNvSpPr>
                <a:spLocks noRot="1" noChangeAspect="1" noMove="1" noResize="1" noEditPoints="1" noAdjustHandles="1" noChangeArrowheads="1" noChangeShapeType="1" noTextEdit="1"/>
              </p:cNvSpPr>
              <p:nvPr/>
            </p:nvSpPr>
            <p:spPr>
              <a:xfrm>
                <a:off x="8646383" y="3412006"/>
                <a:ext cx="2096756" cy="756000"/>
              </a:xfrm>
              <a:prstGeom prst="rect">
                <a:avLst/>
              </a:prstGeom>
              <a:blipFill>
                <a:blip r:embed="rId6"/>
                <a:stretch>
                  <a:fillRect/>
                </a:stretch>
              </a:blipFill>
              <a:ln w="38100">
                <a:solidFill>
                  <a:schemeClr val="tx2"/>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Rectangle : carré corné 11">
                <a:extLst>
                  <a:ext uri="{FF2B5EF4-FFF2-40B4-BE49-F238E27FC236}">
                    <a16:creationId xmlns:a16="http://schemas.microsoft.com/office/drawing/2014/main" id="{F72CE6DF-6D64-4825-B460-AD1D3D4D3788}"/>
                  </a:ext>
                </a:extLst>
              </p:cNvPr>
              <p:cNvSpPr/>
              <p:nvPr/>
            </p:nvSpPr>
            <p:spPr>
              <a:xfrm>
                <a:off x="1791093" y="4891641"/>
                <a:ext cx="2802903" cy="1689535"/>
              </a:xfrm>
              <a:prstGeom prst="foldedCorner">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lnSpc>
                    <a:spcPct val="200000"/>
                  </a:lnSpc>
                </a:pPr>
                <a14:m>
                  <m:oMathPara xmlns:m="http://schemas.openxmlformats.org/officeDocument/2006/math">
                    <m:oMathParaPr>
                      <m:jc m:val="centerGroup"/>
                    </m:oMathParaPr>
                    <m:oMath xmlns:m="http://schemas.openxmlformats.org/officeDocument/2006/math">
                      <m:sSub>
                        <m:sSubPr>
                          <m:ctrlPr>
                            <a:rPr lang="fr-FR" i="1" smtClean="0">
                              <a:effectLst/>
                              <a:latin typeface="Cambria Math" panose="02040503050406030204" pitchFamily="18"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𝜎</m:t>
                          </m:r>
                        </m:e>
                        <m:sub>
                          <m:r>
                            <a:rPr lang="fr-FR" sz="1800" i="1">
                              <a:effectLst/>
                              <a:latin typeface="Cambria Math" panose="02040503050406030204" pitchFamily="18" charset="0"/>
                              <a:ea typeface="Calibri" panose="020F0502020204030204" pitchFamily="34" charset="0"/>
                              <a:cs typeface="Arial" panose="020B0604020202020204" pitchFamily="34" charset="0"/>
                            </a:rPr>
                            <m:t>𝑠𝑢𝑝</m:t>
                          </m:r>
                        </m:sub>
                      </m:sSub>
                      <m:r>
                        <a:rPr lang="fr-FR" sz="1800" i="1">
                          <a:effectLst/>
                          <a:latin typeface="Cambria Math" panose="02040503050406030204" pitchFamily="18" charset="0"/>
                          <a:ea typeface="Calibri" panose="020F0502020204030204" pitchFamily="34" charset="0"/>
                          <a:cs typeface="Arial" panose="020B0604020202020204" pitchFamily="34" charset="0"/>
                        </a:rPr>
                        <m:t>&gt;</m:t>
                      </m:r>
                      <m:acc>
                        <m:accPr>
                          <m:chr m:val="̅"/>
                          <m:ctrlPr>
                            <a:rPr lang="fr-FR" i="1">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ea typeface="Calibri" panose="020F0502020204030204" pitchFamily="34" charset="0"/>
                                  <a:cs typeface="Arial" panose="020B0604020202020204" pitchFamily="34" charset="0"/>
                                </a:rPr>
                                <m:t>𝜎</m:t>
                              </m:r>
                            </m:e>
                            <m:sub>
                              <m:r>
                                <a:rPr lang="fr-FR" i="1">
                                  <a:latin typeface="Cambria Math" panose="02040503050406030204" pitchFamily="18" charset="0"/>
                                  <a:ea typeface="Calibri" panose="020F0502020204030204" pitchFamily="34" charset="0"/>
                                  <a:cs typeface="Arial" panose="020B0604020202020204" pitchFamily="34" charset="0"/>
                                </a:rPr>
                                <m:t>𝑡</m:t>
                              </m:r>
                            </m:sub>
                          </m:sSub>
                        </m:e>
                      </m:acc>
                      <m:r>
                        <a:rPr lang="fr-FR" b="0" i="1" smtClean="0">
                          <a:latin typeface="Cambria Math" panose="02040503050406030204" pitchFamily="18" charset="0"/>
                          <a:ea typeface="Calibri" panose="020F0502020204030204" pitchFamily="34" charset="0"/>
                          <a:cs typeface="Arial" panose="020B0604020202020204" pitchFamily="34" charset="0"/>
                        </a:rPr>
                        <m:t>=</m:t>
                      </m:r>
                      <m:r>
                        <a:rPr lang="fr-FR" sz="1800" b="0" i="1" smtClean="0">
                          <a:effectLst/>
                          <a:latin typeface="Cambria Math" panose="02040503050406030204" pitchFamily="18" charset="0"/>
                          <a:ea typeface="Calibri" panose="020F0502020204030204" pitchFamily="34" charset="0"/>
                          <a:cs typeface="Arial" panose="020B0604020202020204" pitchFamily="34" charset="0"/>
                        </a:rPr>
                        <m:t>0</m:t>
                      </m:r>
                      <m:r>
                        <a:rPr lang="fr-FR" sz="1800" i="1">
                          <a:effectLst/>
                          <a:latin typeface="Cambria Math" panose="02040503050406030204" pitchFamily="18" charset="0"/>
                          <a:ea typeface="Calibri" panose="020F0502020204030204" pitchFamily="34" charset="0"/>
                          <a:cs typeface="Arial" panose="020B0604020202020204" pitchFamily="34" charset="0"/>
                        </a:rPr>
                        <m:t>𝑀𝑃𝑎</m:t>
                      </m:r>
                    </m:oMath>
                  </m:oMathPara>
                </a14:m>
                <a:endParaRPr lang="fr-FR" sz="1800" i="1" dirty="0">
                  <a:effectLst/>
                  <a:latin typeface="Cambria Math" panose="02040503050406030204" pitchFamily="18" charset="0"/>
                  <a:ea typeface="Calibri" panose="020F0502020204030204" pitchFamily="34" charset="0"/>
                  <a:cs typeface="Arial" panose="020B0604020202020204" pitchFamily="34" charset="0"/>
                </a:endParaRPr>
              </a:p>
              <a:p>
                <a:pPr algn="ctr">
                  <a:lnSpc>
                    <a:spcPct val="200000"/>
                  </a:lnSpc>
                </a:pPr>
                <a14:m>
                  <m:oMathPara xmlns:m="http://schemas.openxmlformats.org/officeDocument/2006/math">
                    <m:oMathParaPr>
                      <m:jc m:val="centerGroup"/>
                    </m:oMathParaPr>
                    <m:oMath xmlns:m="http://schemas.openxmlformats.org/officeDocument/2006/math">
                      <m:sSub>
                        <m:sSubPr>
                          <m:ctrlPr>
                            <a:rPr lang="fr-FR" sz="1800" i="1" smtClean="0">
                              <a:effectLst/>
                              <a:latin typeface="Cambria Math" panose="02040503050406030204" pitchFamily="18" charset="0"/>
                              <a:ea typeface="Calibri" panose="020F0502020204030204" pitchFamily="34" charset="0"/>
                            </a:rPr>
                          </m:ctrlPr>
                        </m:sSubPr>
                        <m:e>
                          <m:r>
                            <a:rPr lang="fr-FR" sz="1800" i="1">
                              <a:effectLst/>
                              <a:latin typeface="Cambria Math" panose="02040503050406030204" pitchFamily="18" charset="0"/>
                              <a:ea typeface="Calibri" panose="020F0502020204030204" pitchFamily="34" charset="0"/>
                            </a:rPr>
                            <m:t>𝜎</m:t>
                          </m:r>
                        </m:e>
                        <m:sub>
                          <m:r>
                            <m:rPr>
                              <m:sty m:val="p"/>
                            </m:rPr>
                            <a:rPr lang="fr-FR" sz="1800">
                              <a:effectLst/>
                              <a:latin typeface="Cambria Math" panose="02040503050406030204" pitchFamily="18" charset="0"/>
                              <a:ea typeface="Calibri" panose="020F0502020204030204" pitchFamily="34" charset="0"/>
                            </a:rPr>
                            <m:t>inf</m:t>
                          </m:r>
                        </m:sub>
                      </m:sSub>
                      <m:r>
                        <a:rPr lang="fr-FR" sz="1800" i="1">
                          <a:effectLst/>
                          <a:latin typeface="Cambria Math" panose="02040503050406030204" pitchFamily="18" charset="0"/>
                          <a:ea typeface="Calibri" panose="020F0502020204030204" pitchFamily="34" charset="0"/>
                        </a:rPr>
                        <m:t>&lt;</m:t>
                      </m:r>
                      <m:acc>
                        <m:accPr>
                          <m:chr m:val="̅"/>
                          <m:ctrlPr>
                            <a:rPr lang="fr-FR" sz="1800" i="1">
                              <a:effectLst/>
                              <a:latin typeface="Cambria Math" panose="02040503050406030204" pitchFamily="18" charset="0"/>
                              <a:ea typeface="Calibri" panose="020F0502020204030204" pitchFamily="34" charset="0"/>
                            </a:rPr>
                          </m:ctrlPr>
                        </m:accPr>
                        <m:e>
                          <m:sSub>
                            <m:sSubPr>
                              <m:ctrlPr>
                                <a:rPr lang="fr-FR" sz="1800" i="1">
                                  <a:effectLst/>
                                  <a:latin typeface="Cambria Math" panose="02040503050406030204" pitchFamily="18" charset="0"/>
                                  <a:ea typeface="Calibri" panose="020F0502020204030204" pitchFamily="34" charset="0"/>
                                </a:rPr>
                              </m:ctrlPr>
                            </m:sSubPr>
                            <m:e>
                              <m:r>
                                <a:rPr lang="fr-FR" sz="1800" i="1">
                                  <a:effectLst/>
                                  <a:latin typeface="Cambria Math" panose="02040503050406030204" pitchFamily="18" charset="0"/>
                                  <a:ea typeface="Calibri" panose="020F0502020204030204" pitchFamily="34" charset="0"/>
                                </a:rPr>
                                <m:t>𝜎</m:t>
                              </m:r>
                            </m:e>
                            <m:sub>
                              <m:r>
                                <a:rPr lang="fr-FR" sz="1800" i="1">
                                  <a:effectLst/>
                                  <a:latin typeface="Cambria Math" panose="02040503050406030204" pitchFamily="18" charset="0"/>
                                  <a:ea typeface="Calibri" panose="020F0502020204030204" pitchFamily="34" charset="0"/>
                                </a:rPr>
                                <m:t>𝑐</m:t>
                              </m:r>
                            </m:sub>
                          </m:sSub>
                        </m:e>
                      </m:acc>
                      <m:r>
                        <a:rPr lang="fr-FR" sz="1800" b="0" i="1" smtClean="0">
                          <a:effectLst/>
                          <a:latin typeface="Cambria Math" panose="02040503050406030204" pitchFamily="18" charset="0"/>
                          <a:ea typeface="Calibri" panose="020F0502020204030204" pitchFamily="34" charset="0"/>
                        </a:rPr>
                        <m:t>=</m:t>
                      </m:r>
                      <m:r>
                        <a:rPr lang="fr-FR" b="0" i="1" smtClean="0">
                          <a:latin typeface="Cambria Math" panose="02040503050406030204" pitchFamily="18" charset="0"/>
                          <a:ea typeface="Calibri" panose="020F0502020204030204" pitchFamily="34" charset="0"/>
                        </a:rPr>
                        <m:t>15,75</m:t>
                      </m:r>
                      <m:r>
                        <a:rPr lang="fr-FR" i="1">
                          <a:latin typeface="Cambria Math" panose="02040503050406030204" pitchFamily="18" charset="0"/>
                          <a:ea typeface="Calibri" panose="020F0502020204030204" pitchFamily="34" charset="0"/>
                        </a:rPr>
                        <m:t>𝑀𝑃𝑎</m:t>
                      </m:r>
                    </m:oMath>
                  </m:oMathPara>
                </a14:m>
                <a:endParaRPr lang="fr-FR" sz="1800" dirty="0">
                  <a:effectLst/>
                  <a:latin typeface="Times New Roman" panose="02020603050405020304" pitchFamily="18" charset="0"/>
                  <a:ea typeface="Calibri" panose="020F0502020204030204" pitchFamily="34" charset="0"/>
                </a:endParaRPr>
              </a:p>
            </p:txBody>
          </p:sp>
        </mc:Choice>
        <mc:Fallback xmlns="">
          <p:sp>
            <p:nvSpPr>
              <p:cNvPr id="12" name="Rectangle : carré corné 11">
                <a:extLst>
                  <a:ext uri="{FF2B5EF4-FFF2-40B4-BE49-F238E27FC236}">
                    <a16:creationId xmlns:a16="http://schemas.microsoft.com/office/drawing/2014/main" id="{F72CE6DF-6D64-4825-B460-AD1D3D4D3788}"/>
                  </a:ext>
                </a:extLst>
              </p:cNvPr>
              <p:cNvSpPr>
                <a:spLocks noRot="1" noChangeAspect="1" noMove="1" noResize="1" noEditPoints="1" noAdjustHandles="1" noChangeArrowheads="1" noChangeShapeType="1" noTextEdit="1"/>
              </p:cNvSpPr>
              <p:nvPr/>
            </p:nvSpPr>
            <p:spPr>
              <a:xfrm>
                <a:off x="1791093" y="4891641"/>
                <a:ext cx="2802903" cy="1689535"/>
              </a:xfrm>
              <a:prstGeom prst="foldedCorner">
                <a:avLst/>
              </a:prstGeom>
              <a:blipFill>
                <a:blip r:embed="rId7"/>
                <a:stretch>
                  <a:fillRect/>
                </a:stretch>
              </a:blipFill>
              <a:ln w="38100">
                <a:solidFill>
                  <a:schemeClr val="tx2"/>
                </a:solidFill>
              </a:ln>
            </p:spPr>
            <p:txBody>
              <a:bodyPr/>
              <a:lstStyle/>
              <a:p>
                <a:r>
                  <a:rPr lang="fr-FR">
                    <a:noFill/>
                  </a:rPr>
                  <a:t> </a:t>
                </a:r>
              </a:p>
            </p:txBody>
          </p:sp>
        </mc:Fallback>
      </mc:AlternateContent>
      <p:sp>
        <p:nvSpPr>
          <p:cNvPr id="13" name="Flèche : droite rayée 12">
            <a:extLst>
              <a:ext uri="{FF2B5EF4-FFF2-40B4-BE49-F238E27FC236}">
                <a16:creationId xmlns:a16="http://schemas.microsoft.com/office/drawing/2014/main" id="{B6D8F81E-43B5-4947-9B22-6F1F1B08A369}"/>
              </a:ext>
            </a:extLst>
          </p:cNvPr>
          <p:cNvSpPr/>
          <p:nvPr/>
        </p:nvSpPr>
        <p:spPr>
          <a:xfrm>
            <a:off x="5308862" y="5494699"/>
            <a:ext cx="1517716" cy="49599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 coins arrondis 13">
            <a:extLst>
              <a:ext uri="{FF2B5EF4-FFF2-40B4-BE49-F238E27FC236}">
                <a16:creationId xmlns:a16="http://schemas.microsoft.com/office/drawing/2014/main" id="{D4CC27FD-4715-46F5-8A57-5C3FEA0B9DB8}"/>
              </a:ext>
            </a:extLst>
          </p:cNvPr>
          <p:cNvSpPr/>
          <p:nvPr/>
        </p:nvSpPr>
        <p:spPr>
          <a:xfrm>
            <a:off x="7541444" y="5337178"/>
            <a:ext cx="3410336" cy="811750"/>
          </a:xfrm>
          <a:prstGeom prst="round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tx2"/>
                </a:solidFill>
                <a:latin typeface="+mj-lt"/>
              </a:rPr>
              <a:t>Les contraintes à l’ELS sous la combinaison </a:t>
            </a:r>
            <a:r>
              <a:rPr lang="fr-FR" dirty="0">
                <a:solidFill>
                  <a:schemeClr val="tx2"/>
                </a:solidFill>
              </a:rPr>
              <a:t>quasi-permanentes</a:t>
            </a:r>
            <a:r>
              <a:rPr lang="fr-FR" dirty="0">
                <a:solidFill>
                  <a:schemeClr val="tx2"/>
                </a:solidFill>
                <a:latin typeface="+mj-lt"/>
              </a:rPr>
              <a:t> sont bien vérifiées</a:t>
            </a:r>
          </a:p>
        </p:txBody>
      </p:sp>
      <p:sp>
        <p:nvSpPr>
          <p:cNvPr id="5" name="Rectangle : coins arrondis 4">
            <a:extLst>
              <a:ext uri="{FF2B5EF4-FFF2-40B4-BE49-F238E27FC236}">
                <a16:creationId xmlns:a16="http://schemas.microsoft.com/office/drawing/2014/main" id="{55768E32-3ECF-4A5F-9863-DDEB05888E88}"/>
              </a:ext>
            </a:extLst>
          </p:cNvPr>
          <p:cNvSpPr/>
          <p:nvPr/>
        </p:nvSpPr>
        <p:spPr>
          <a:xfrm>
            <a:off x="1051034" y="1818728"/>
            <a:ext cx="5044966" cy="601068"/>
          </a:xfrm>
          <a:prstGeom prst="round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tx2"/>
                </a:solidFill>
                <a:latin typeface="+mj-lt"/>
              </a:rPr>
              <a:t>Vérification sous combinaison quasi-permanentes</a:t>
            </a:r>
          </a:p>
        </p:txBody>
      </p:sp>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FDDE9A06-6468-435C-99A0-4CBCC197B7F3}"/>
                  </a:ext>
                </a:extLst>
              </p:cNvPr>
              <p:cNvSpPr txBox="1"/>
              <p:nvPr/>
            </p:nvSpPr>
            <p:spPr>
              <a:xfrm>
                <a:off x="4855780" y="1932985"/>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rPr>
                        <m:t>𝐺</m:t>
                      </m:r>
                      <m:r>
                        <a:rPr lang="fr-FR" i="1">
                          <a:latin typeface="Cambria Math" panose="02040503050406030204" pitchFamily="18" charset="0"/>
                        </a:rPr>
                        <m:t>+</m:t>
                      </m:r>
                      <m:r>
                        <a:rPr lang="fr-FR" i="1">
                          <a:latin typeface="Cambria Math" panose="02040503050406030204" pitchFamily="18" charset="0"/>
                        </a:rPr>
                        <m:t>𝑃</m:t>
                      </m:r>
                      <m:r>
                        <a:rPr lang="fr-FR" i="1">
                          <a:latin typeface="Cambria Math" panose="02040503050406030204" pitchFamily="18" charset="0"/>
                        </a:rPr>
                        <m:t>+0.5</m:t>
                      </m:r>
                      <m:sSub>
                        <m:sSubPr>
                          <m:ctrlPr>
                            <a:rPr lang="fr-FR" i="1">
                              <a:latin typeface="Cambria Math" panose="02040503050406030204" pitchFamily="18" charset="0"/>
                            </a:rPr>
                          </m:ctrlPr>
                        </m:sSubPr>
                        <m:e>
                          <m:r>
                            <a:rPr lang="fr-FR" i="1">
                              <a:latin typeface="Cambria Math" panose="02040503050406030204" pitchFamily="18" charset="0"/>
                            </a:rPr>
                            <m:t>𝑇</m:t>
                          </m:r>
                        </m:e>
                        <m:sub>
                          <m:r>
                            <a:rPr lang="fr-FR" i="1">
                              <a:latin typeface="Cambria Math" panose="02040503050406030204" pitchFamily="18" charset="0"/>
                            </a:rPr>
                            <m:t>𝑘</m:t>
                          </m:r>
                        </m:sub>
                      </m:sSub>
                    </m:oMath>
                  </m:oMathPara>
                </a14:m>
                <a:endParaRPr lang="fr-FR" dirty="0"/>
              </a:p>
            </p:txBody>
          </p:sp>
        </mc:Choice>
        <mc:Fallback xmlns="">
          <p:sp>
            <p:nvSpPr>
              <p:cNvPr id="18" name="ZoneTexte 17">
                <a:extLst>
                  <a:ext uri="{FF2B5EF4-FFF2-40B4-BE49-F238E27FC236}">
                    <a16:creationId xmlns:a16="http://schemas.microsoft.com/office/drawing/2014/main" id="{FDDE9A06-6468-435C-99A0-4CBCC197B7F3}"/>
                  </a:ext>
                </a:extLst>
              </p:cNvPr>
              <p:cNvSpPr txBox="1">
                <a:spLocks noRot="1" noChangeAspect="1" noMove="1" noResize="1" noEditPoints="1" noAdjustHandles="1" noChangeArrowheads="1" noChangeShapeType="1" noTextEdit="1"/>
              </p:cNvSpPr>
              <p:nvPr/>
            </p:nvSpPr>
            <p:spPr>
              <a:xfrm>
                <a:off x="4855780" y="1932985"/>
                <a:ext cx="6096000" cy="369332"/>
              </a:xfrm>
              <a:prstGeom prst="rect">
                <a:avLst/>
              </a:prstGeom>
              <a:blipFill>
                <a:blip r:embed="rId8"/>
                <a:stretch>
                  <a:fillRect/>
                </a:stretch>
              </a:blipFill>
            </p:spPr>
            <p:txBody>
              <a:bodyPr/>
              <a:lstStyle/>
              <a:p>
                <a:r>
                  <a:rPr lang="fr-FR">
                    <a:noFill/>
                  </a:rPr>
                  <a:t> </a:t>
                </a:r>
              </a:p>
            </p:txBody>
          </p:sp>
        </mc:Fallback>
      </mc:AlternateContent>
      <p:sp>
        <p:nvSpPr>
          <p:cNvPr id="16" name="Rectangle 15">
            <a:extLst>
              <a:ext uri="{FF2B5EF4-FFF2-40B4-BE49-F238E27FC236}">
                <a16:creationId xmlns:a16="http://schemas.microsoft.com/office/drawing/2014/main" id="{219D36D9-A2C3-4148-8ADD-96B734B85787}"/>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17" name="Rectangle 16">
            <a:extLst>
              <a:ext uri="{FF2B5EF4-FFF2-40B4-BE49-F238E27FC236}">
                <a16:creationId xmlns:a16="http://schemas.microsoft.com/office/drawing/2014/main" id="{80464365-C6D5-46D3-840B-F8FBDB789E0B}"/>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19" name="Rectangle 18">
            <a:extLst>
              <a:ext uri="{FF2B5EF4-FFF2-40B4-BE49-F238E27FC236}">
                <a16:creationId xmlns:a16="http://schemas.microsoft.com/office/drawing/2014/main" id="{C86E0304-61FC-4A02-A4FA-CB3DBBFE2ACC}"/>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21" name="Rectangle 20">
            <a:extLst>
              <a:ext uri="{FF2B5EF4-FFF2-40B4-BE49-F238E27FC236}">
                <a16:creationId xmlns:a16="http://schemas.microsoft.com/office/drawing/2014/main" id="{0E6A7854-E334-4A7D-A385-FFE385780718}"/>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22" name="Rectangle 21">
            <a:extLst>
              <a:ext uri="{FF2B5EF4-FFF2-40B4-BE49-F238E27FC236}">
                <a16:creationId xmlns:a16="http://schemas.microsoft.com/office/drawing/2014/main" id="{BE47B908-40DC-401C-ADC1-001C3B409F8A}"/>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23" name="Rectangle 22">
            <a:extLst>
              <a:ext uri="{FF2B5EF4-FFF2-40B4-BE49-F238E27FC236}">
                <a16:creationId xmlns:a16="http://schemas.microsoft.com/office/drawing/2014/main" id="{B8870F5D-3ED5-4AA2-B984-2B5EBD37A7C2}"/>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24" name="Rectangle 23">
            <a:extLst>
              <a:ext uri="{FF2B5EF4-FFF2-40B4-BE49-F238E27FC236}">
                <a16:creationId xmlns:a16="http://schemas.microsoft.com/office/drawing/2014/main" id="{A24541AB-A1DA-4E7C-9D9B-ED6D6AFC97CC}"/>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25" name="Rectangle 24">
            <a:extLst>
              <a:ext uri="{FF2B5EF4-FFF2-40B4-BE49-F238E27FC236}">
                <a16:creationId xmlns:a16="http://schemas.microsoft.com/office/drawing/2014/main" id="{FE2FE04D-A09A-4409-96B5-0F6C51E7DFBD}"/>
              </a:ext>
            </a:extLst>
          </p:cNvPr>
          <p:cNvSpPr/>
          <p:nvPr/>
        </p:nvSpPr>
        <p:spPr>
          <a:xfrm>
            <a:off x="10511855" y="234344"/>
            <a:ext cx="1440000" cy="756000"/>
          </a:xfrm>
          <a:prstGeom prst="rect">
            <a:avLst/>
          </a:prstGeom>
          <a:ln w="3810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400" b="1" dirty="0">
                <a:solidFill>
                  <a:schemeClr val="tx2"/>
                </a:solidFill>
              </a:rPr>
              <a:t>Etude de la précontrainte du tablier</a:t>
            </a:r>
          </a:p>
        </p:txBody>
      </p:sp>
      <p:sp>
        <p:nvSpPr>
          <p:cNvPr id="26" name="Rectangle 25">
            <a:extLst>
              <a:ext uri="{FF2B5EF4-FFF2-40B4-BE49-F238E27FC236}">
                <a16:creationId xmlns:a16="http://schemas.microsoft.com/office/drawing/2014/main" id="{AA83E091-FF3D-41AC-99E3-186B808B3A65}"/>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27" name="Rectangle 26">
            <a:extLst>
              <a:ext uri="{FF2B5EF4-FFF2-40B4-BE49-F238E27FC236}">
                <a16:creationId xmlns:a16="http://schemas.microsoft.com/office/drawing/2014/main" id="{87DED5BB-C8E9-4564-8DF9-BAEB1DA38729}"/>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28" name="Rectangle 27">
            <a:extLst>
              <a:ext uri="{FF2B5EF4-FFF2-40B4-BE49-F238E27FC236}">
                <a16:creationId xmlns:a16="http://schemas.microsoft.com/office/drawing/2014/main" id="{34373578-2DC6-4250-93A1-AF363F42E7B7}"/>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29" name="Rectangle 28">
            <a:extLst>
              <a:ext uri="{FF2B5EF4-FFF2-40B4-BE49-F238E27FC236}">
                <a16:creationId xmlns:a16="http://schemas.microsoft.com/office/drawing/2014/main" id="{02450DA2-7690-4B65-9559-75455FC49686}"/>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30" name="Rectangle 29">
            <a:extLst>
              <a:ext uri="{FF2B5EF4-FFF2-40B4-BE49-F238E27FC236}">
                <a16:creationId xmlns:a16="http://schemas.microsoft.com/office/drawing/2014/main" id="{381BCBCA-F79C-4FAF-B2D7-55B1A0CE1642}"/>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31" name="Rectangle 30">
            <a:extLst>
              <a:ext uri="{FF2B5EF4-FFF2-40B4-BE49-F238E27FC236}">
                <a16:creationId xmlns:a16="http://schemas.microsoft.com/office/drawing/2014/main" id="{297B1216-BB42-4C00-B162-BDB8D5836C1A}"/>
              </a:ext>
            </a:extLst>
          </p:cNvPr>
          <p:cNvSpPr/>
          <p:nvPr/>
        </p:nvSpPr>
        <p:spPr>
          <a:xfrm>
            <a:off x="8623543"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 construction</a:t>
            </a:r>
          </a:p>
        </p:txBody>
      </p:sp>
      <p:sp>
        <p:nvSpPr>
          <p:cNvPr id="32" name="Rectangle 31">
            <a:extLst>
              <a:ext uri="{FF2B5EF4-FFF2-40B4-BE49-F238E27FC236}">
                <a16:creationId xmlns:a16="http://schemas.microsoft.com/office/drawing/2014/main" id="{45E22B0D-12CC-4E47-AE56-E1AE64DE83A8}"/>
              </a:ext>
            </a:extLst>
          </p:cNvPr>
          <p:cNvSpPr/>
          <p:nvPr/>
        </p:nvSpPr>
        <p:spPr>
          <a:xfrm>
            <a:off x="10294205"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de l’ouvrage en phase d’exploitation</a:t>
            </a:r>
          </a:p>
        </p:txBody>
      </p:sp>
    </p:spTree>
    <p:extLst>
      <p:ext uri="{BB962C8B-B14F-4D97-AF65-F5344CB8AC3E}">
        <p14:creationId xmlns:p14="http://schemas.microsoft.com/office/powerpoint/2010/main" val="71495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37</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a:t>ÉTUDE DE LA FLEXION LONGITUDINALE DU TABLIER</a:t>
            </a:r>
            <a:endParaRPr lang="fr-FR" sz="2800" b="1" spc="600" dirty="0"/>
          </a:p>
        </p:txBody>
      </p:sp>
      <p:sp>
        <p:nvSpPr>
          <p:cNvPr id="20" name="ZoneTexte 19">
            <a:extLst>
              <a:ext uri="{FF2B5EF4-FFF2-40B4-BE49-F238E27FC236}">
                <a16:creationId xmlns:a16="http://schemas.microsoft.com/office/drawing/2014/main" id="{4750B7CE-E232-402E-8CB2-B99B9F698B00}"/>
              </a:ext>
            </a:extLst>
          </p:cNvPr>
          <p:cNvSpPr txBox="1"/>
          <p:nvPr/>
        </p:nvSpPr>
        <p:spPr>
          <a:xfrm>
            <a:off x="2576825" y="1392066"/>
            <a:ext cx="7038350" cy="461665"/>
          </a:xfrm>
          <a:prstGeom prst="rect">
            <a:avLst/>
          </a:prstGeom>
          <a:noFill/>
        </p:spPr>
        <p:txBody>
          <a:bodyPr wrap="square">
            <a:spAutoFit/>
          </a:bodyPr>
          <a:lstStyle/>
          <a:p>
            <a:pPr algn="ctr"/>
            <a:r>
              <a:rPr lang="fr-FR" sz="2400" b="1" dirty="0">
                <a:solidFill>
                  <a:schemeClr val="tx2"/>
                </a:solidFill>
              </a:rPr>
              <a:t>Vérification vis-à-vis des états limites ultimes</a:t>
            </a:r>
            <a:endParaRPr lang="fr-FR" sz="2400" dirty="0"/>
          </a:p>
        </p:txBody>
      </p:sp>
      <p:sp>
        <p:nvSpPr>
          <p:cNvPr id="15" name="Rectangle : coins arrondis 14">
            <a:extLst>
              <a:ext uri="{FF2B5EF4-FFF2-40B4-BE49-F238E27FC236}">
                <a16:creationId xmlns:a16="http://schemas.microsoft.com/office/drawing/2014/main" id="{B9FFD866-EEE6-4EB2-812A-CE712CB1D1DD}"/>
              </a:ext>
            </a:extLst>
          </p:cNvPr>
          <p:cNvSpPr/>
          <p:nvPr/>
        </p:nvSpPr>
        <p:spPr>
          <a:xfrm>
            <a:off x="1041798" y="2596054"/>
            <a:ext cx="2594781" cy="832945"/>
          </a:xfrm>
          <a:prstGeom prst="round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tx2"/>
                </a:solidFill>
                <a:latin typeface="+mj-lt"/>
              </a:rPr>
              <a:t>Sur appui</a:t>
            </a:r>
          </a:p>
        </p:txBody>
      </p:sp>
      <p:cxnSp>
        <p:nvCxnSpPr>
          <p:cNvPr id="8" name="Connecteur droit avec flèche 7">
            <a:extLst>
              <a:ext uri="{FF2B5EF4-FFF2-40B4-BE49-F238E27FC236}">
                <a16:creationId xmlns:a16="http://schemas.microsoft.com/office/drawing/2014/main" id="{BA4F438E-E6DD-470E-9548-AEE762363A5C}"/>
              </a:ext>
            </a:extLst>
          </p:cNvPr>
          <p:cNvCxnSpPr>
            <a:cxnSpLocks/>
          </p:cNvCxnSpPr>
          <p:nvPr/>
        </p:nvCxnSpPr>
        <p:spPr>
          <a:xfrm flipV="1">
            <a:off x="4005782" y="3012525"/>
            <a:ext cx="1019504" cy="1"/>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Organigramme : Procédé 15">
                <a:extLst>
                  <a:ext uri="{FF2B5EF4-FFF2-40B4-BE49-F238E27FC236}">
                    <a16:creationId xmlns:a16="http://schemas.microsoft.com/office/drawing/2014/main" id="{993CC070-9B02-482B-8A71-714FC5CA5C92}"/>
                  </a:ext>
                </a:extLst>
              </p:cNvPr>
              <p:cNvSpPr/>
              <p:nvPr/>
            </p:nvSpPr>
            <p:spPr>
              <a:xfrm>
                <a:off x="5394489" y="2596054"/>
                <a:ext cx="4400179" cy="832945"/>
              </a:xfrm>
              <a:prstGeom prst="flowChartProcess">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fr-FR" i="1" smtClean="0">
                              <a:effectLst/>
                              <a:latin typeface="Cambria Math" panose="02040503050406030204" pitchFamily="18" charset="0"/>
                            </a:rPr>
                          </m:ctrlPr>
                        </m:sSubPr>
                        <m:e>
                          <m:r>
                            <a:rPr lang="fr-FR" sz="1800" i="1">
                              <a:effectLst/>
                              <a:latin typeface="Cambria Math" panose="02040503050406030204" pitchFamily="18" charset="0"/>
                              <a:ea typeface="Calibri" panose="020F0502020204030204" pitchFamily="34" charset="0"/>
                              <a:cs typeface="Arial" panose="020B0604020202020204" pitchFamily="34" charset="0"/>
                            </a:rPr>
                            <m:t>𝑀</m:t>
                          </m:r>
                        </m:e>
                        <m:sub>
                          <m:r>
                            <a:rPr lang="fr-FR" sz="1800" i="1">
                              <a:effectLst/>
                              <a:latin typeface="Cambria Math" panose="02040503050406030204" pitchFamily="18" charset="0"/>
                              <a:ea typeface="Calibri" panose="020F0502020204030204" pitchFamily="34" charset="0"/>
                              <a:cs typeface="Arial" panose="020B0604020202020204" pitchFamily="34" charset="0"/>
                            </a:rPr>
                            <m:t>𝑢</m:t>
                          </m:r>
                          <m:r>
                            <a:rPr lang="fr-FR" sz="1800" i="1">
                              <a:effectLst/>
                              <a:latin typeface="Cambria Math" panose="02040503050406030204" pitchFamily="18" charset="0"/>
                              <a:ea typeface="Calibri" panose="020F0502020204030204" pitchFamily="34" charset="0"/>
                              <a:cs typeface="Arial" panose="020B0604020202020204" pitchFamily="34" charset="0"/>
                            </a:rPr>
                            <m:t>,</m:t>
                          </m:r>
                          <m:r>
                            <a:rPr lang="fr-FR" sz="1800" i="1">
                              <a:effectLst/>
                              <a:latin typeface="Cambria Math" panose="02040503050406030204" pitchFamily="18" charset="0"/>
                              <a:ea typeface="Calibri" panose="020F0502020204030204" pitchFamily="34" charset="0"/>
                              <a:cs typeface="Arial" panose="020B0604020202020204" pitchFamily="34" charset="0"/>
                            </a:rPr>
                            <m:t>𝑙𝑖𝑚</m:t>
                          </m:r>
                        </m:sub>
                      </m:sSub>
                      <m:r>
                        <a:rPr lang="fr-FR" sz="1800" b="0" i="1" smtClean="0">
                          <a:effectLst/>
                          <a:latin typeface="Cambria Math" panose="02040503050406030204" pitchFamily="18" charset="0"/>
                          <a:ea typeface="Calibri" panose="020F0502020204030204" pitchFamily="34" charset="0"/>
                          <a:cs typeface="Arial" panose="020B0604020202020204" pitchFamily="34" charset="0"/>
                        </a:rPr>
                        <m:t>=</m:t>
                      </m:r>
                      <m:r>
                        <a:rPr lang="fr-FR"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3082.5</m:t>
                      </m:r>
                      <m:r>
                        <a:rPr lang="fr-FR"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𝑡</m:t>
                      </m:r>
                      <m:r>
                        <a:rPr lang="fr-FR"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m:t>
                      </m:r>
                      <m:r>
                        <a:rPr lang="fr-FR"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𝑚</m:t>
                      </m:r>
                      <m:r>
                        <a:rPr lang="fr-FR"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&gt;3028</m:t>
                      </m:r>
                      <m:r>
                        <a:rPr lang="fr-FR"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𝑡</m:t>
                      </m:r>
                      <m:r>
                        <a:rPr lang="fr-FR"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m:t>
                      </m:r>
                      <m:r>
                        <a:rPr lang="fr-FR"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𝑚</m:t>
                      </m:r>
                      <m:r>
                        <a:rPr lang="fr-FR"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m:t>
                      </m:r>
                      <m:sSub>
                        <m:sSubPr>
                          <m:ctrlPr>
                            <a:rPr lang="fr-FR" i="1">
                              <a:solidFill>
                                <a:srgbClr val="000000"/>
                              </a:solidFill>
                              <a:effectLst/>
                              <a:latin typeface="Cambria Math" panose="02040503050406030204" pitchFamily="18" charset="0"/>
                            </a:rPr>
                          </m:ctrlPr>
                        </m:sSubPr>
                        <m:e>
                          <m:r>
                            <a:rPr lang="fr-FR"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𝑀</m:t>
                          </m:r>
                        </m:e>
                        <m:sub>
                          <m:r>
                            <a:rPr lang="fr-FR" sz="18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𝐸𝐿𝑈</m:t>
                          </m:r>
                        </m:sub>
                      </m:sSub>
                    </m:oMath>
                  </m:oMathPara>
                </a14:m>
                <a:endParaRPr lang="fr-FR" dirty="0">
                  <a:solidFill>
                    <a:schemeClr val="tx2"/>
                  </a:solidFill>
                  <a:latin typeface="+mj-lt"/>
                </a:endParaRPr>
              </a:p>
            </p:txBody>
          </p:sp>
        </mc:Choice>
        <mc:Fallback xmlns="">
          <p:sp>
            <p:nvSpPr>
              <p:cNvPr id="16" name="Organigramme : Procédé 15">
                <a:extLst>
                  <a:ext uri="{FF2B5EF4-FFF2-40B4-BE49-F238E27FC236}">
                    <a16:creationId xmlns:a16="http://schemas.microsoft.com/office/drawing/2014/main" id="{993CC070-9B02-482B-8A71-714FC5CA5C92}"/>
                  </a:ext>
                </a:extLst>
              </p:cNvPr>
              <p:cNvSpPr>
                <a:spLocks noRot="1" noChangeAspect="1" noMove="1" noResize="1" noEditPoints="1" noAdjustHandles="1" noChangeArrowheads="1" noChangeShapeType="1" noTextEdit="1"/>
              </p:cNvSpPr>
              <p:nvPr/>
            </p:nvSpPr>
            <p:spPr>
              <a:xfrm>
                <a:off x="5394489" y="2596054"/>
                <a:ext cx="4400179" cy="832945"/>
              </a:xfrm>
              <a:prstGeom prst="flowChartProcess">
                <a:avLst/>
              </a:prstGeom>
              <a:blipFill>
                <a:blip r:embed="rId3"/>
                <a:stretch>
                  <a:fillRect/>
                </a:stretch>
              </a:blipFill>
              <a:ln w="38100">
                <a:solidFill>
                  <a:schemeClr val="tx2"/>
                </a:solidFill>
              </a:ln>
            </p:spPr>
            <p:txBody>
              <a:bodyPr/>
              <a:lstStyle/>
              <a:p>
                <a:r>
                  <a:rPr lang="fr-FR">
                    <a:noFill/>
                  </a:rPr>
                  <a:t> </a:t>
                </a:r>
              </a:p>
            </p:txBody>
          </p:sp>
        </mc:Fallback>
      </mc:AlternateContent>
      <p:pic>
        <p:nvPicPr>
          <p:cNvPr id="19" name="Graphique 18" descr="Coche avec un remplissage uni">
            <a:extLst>
              <a:ext uri="{FF2B5EF4-FFF2-40B4-BE49-F238E27FC236}">
                <a16:creationId xmlns:a16="http://schemas.microsoft.com/office/drawing/2014/main" id="{DDFE2851-9C6F-4659-80A6-5B030B9F027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5802" y="2514598"/>
            <a:ext cx="914400" cy="914400"/>
          </a:xfrm>
          <a:prstGeom prst="rect">
            <a:avLst/>
          </a:prstGeom>
        </p:spPr>
      </p:pic>
      <p:sp>
        <p:nvSpPr>
          <p:cNvPr id="21" name="Rectangle : coins arrondis 20">
            <a:extLst>
              <a:ext uri="{FF2B5EF4-FFF2-40B4-BE49-F238E27FC236}">
                <a16:creationId xmlns:a16="http://schemas.microsoft.com/office/drawing/2014/main" id="{91B13E78-0634-4017-A030-DA4937224377}"/>
              </a:ext>
            </a:extLst>
          </p:cNvPr>
          <p:cNvSpPr/>
          <p:nvPr/>
        </p:nvSpPr>
        <p:spPr>
          <a:xfrm>
            <a:off x="1041798" y="3926931"/>
            <a:ext cx="2594781" cy="832945"/>
          </a:xfrm>
          <a:prstGeom prst="round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tx2"/>
                </a:solidFill>
                <a:latin typeface="+mj-lt"/>
              </a:rPr>
              <a:t>En travers</a:t>
            </a:r>
          </a:p>
        </p:txBody>
      </p:sp>
      <p:cxnSp>
        <p:nvCxnSpPr>
          <p:cNvPr id="22" name="Connecteur droit avec flèche 21">
            <a:extLst>
              <a:ext uri="{FF2B5EF4-FFF2-40B4-BE49-F238E27FC236}">
                <a16:creationId xmlns:a16="http://schemas.microsoft.com/office/drawing/2014/main" id="{8D10E324-DC4F-47D8-8C3F-15CCA6AB7ABD}"/>
              </a:ext>
            </a:extLst>
          </p:cNvPr>
          <p:cNvCxnSpPr>
            <a:cxnSpLocks/>
          </p:cNvCxnSpPr>
          <p:nvPr/>
        </p:nvCxnSpPr>
        <p:spPr>
          <a:xfrm flipV="1">
            <a:off x="4005782" y="4343402"/>
            <a:ext cx="1019504" cy="1"/>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Organigramme : Procédé 22">
                <a:extLst>
                  <a:ext uri="{FF2B5EF4-FFF2-40B4-BE49-F238E27FC236}">
                    <a16:creationId xmlns:a16="http://schemas.microsoft.com/office/drawing/2014/main" id="{285A3DCA-F113-43C3-A4E6-7DE17FDBFDB1}"/>
                  </a:ext>
                </a:extLst>
              </p:cNvPr>
              <p:cNvSpPr/>
              <p:nvPr/>
            </p:nvSpPr>
            <p:spPr>
              <a:xfrm>
                <a:off x="5394489" y="3926931"/>
                <a:ext cx="4400179" cy="832945"/>
              </a:xfrm>
              <a:prstGeom prst="flowChartProcess">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𝑀</m:t>
                          </m:r>
                        </m:e>
                        <m:sub>
                          <m:r>
                            <a:rPr lang="fr-FR" i="1">
                              <a:latin typeface="Cambria Math" panose="02040503050406030204" pitchFamily="18" charset="0"/>
                            </a:rPr>
                            <m:t>𝑢</m:t>
                          </m:r>
                          <m:r>
                            <a:rPr lang="fr-FR" i="1">
                              <a:latin typeface="Cambria Math" panose="02040503050406030204" pitchFamily="18" charset="0"/>
                            </a:rPr>
                            <m:t>,</m:t>
                          </m:r>
                          <m:r>
                            <a:rPr lang="fr-FR" i="1">
                              <a:latin typeface="Cambria Math" panose="02040503050406030204" pitchFamily="18" charset="0"/>
                            </a:rPr>
                            <m:t>𝑙𝑖𝑚</m:t>
                          </m:r>
                        </m:sub>
                      </m:sSub>
                      <m:r>
                        <a:rPr lang="fr-FR" i="1">
                          <a:latin typeface="Cambria Math" panose="02040503050406030204" pitchFamily="18" charset="0"/>
                        </a:rPr>
                        <m:t>=4692.4</m:t>
                      </m:r>
                      <m:r>
                        <a:rPr lang="fr-FR" i="1">
                          <a:latin typeface="Cambria Math" panose="02040503050406030204" pitchFamily="18" charset="0"/>
                        </a:rPr>
                        <m:t>𝑡</m:t>
                      </m:r>
                      <m:r>
                        <a:rPr lang="fr-FR" i="1">
                          <a:latin typeface="Cambria Math" panose="02040503050406030204" pitchFamily="18" charset="0"/>
                        </a:rPr>
                        <m:t>.</m:t>
                      </m:r>
                      <m:r>
                        <a:rPr lang="fr-FR" i="1">
                          <a:latin typeface="Cambria Math" panose="02040503050406030204" pitchFamily="18" charset="0"/>
                        </a:rPr>
                        <m:t>𝑚</m:t>
                      </m:r>
                      <m:r>
                        <a:rPr lang="fr-FR" i="1">
                          <a:latin typeface="Cambria Math" panose="02040503050406030204" pitchFamily="18" charset="0"/>
                        </a:rPr>
                        <m:t>&lt;6088.8</m:t>
                      </m:r>
                      <m:r>
                        <a:rPr lang="fr-FR" i="1">
                          <a:latin typeface="Cambria Math" panose="02040503050406030204" pitchFamily="18" charset="0"/>
                        </a:rPr>
                        <m:t>𝑡</m:t>
                      </m:r>
                      <m:r>
                        <a:rPr lang="fr-FR" i="1">
                          <a:latin typeface="Cambria Math" panose="02040503050406030204" pitchFamily="18" charset="0"/>
                        </a:rPr>
                        <m:t>.</m:t>
                      </m:r>
                      <m:r>
                        <a:rPr lang="fr-FR" i="1">
                          <a:latin typeface="Cambria Math" panose="02040503050406030204" pitchFamily="18" charset="0"/>
                        </a:rPr>
                        <m:t>𝑚</m:t>
                      </m:r>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𝑀</m:t>
                          </m:r>
                        </m:e>
                        <m:sub>
                          <m:r>
                            <a:rPr lang="fr-FR" i="1">
                              <a:latin typeface="Cambria Math" panose="02040503050406030204" pitchFamily="18" charset="0"/>
                            </a:rPr>
                            <m:t>𝐸𝐿𝑈</m:t>
                          </m:r>
                        </m:sub>
                      </m:sSub>
                    </m:oMath>
                  </m:oMathPara>
                </a14:m>
                <a:endParaRPr lang="fr-FR" dirty="0">
                  <a:solidFill>
                    <a:schemeClr val="tx2"/>
                  </a:solidFill>
                  <a:latin typeface="+mj-lt"/>
                </a:endParaRPr>
              </a:p>
            </p:txBody>
          </p:sp>
        </mc:Choice>
        <mc:Fallback xmlns="">
          <p:sp>
            <p:nvSpPr>
              <p:cNvPr id="23" name="Organigramme : Procédé 22">
                <a:extLst>
                  <a:ext uri="{FF2B5EF4-FFF2-40B4-BE49-F238E27FC236}">
                    <a16:creationId xmlns:a16="http://schemas.microsoft.com/office/drawing/2014/main" id="{285A3DCA-F113-43C3-A4E6-7DE17FDBFDB1}"/>
                  </a:ext>
                </a:extLst>
              </p:cNvPr>
              <p:cNvSpPr>
                <a:spLocks noRot="1" noChangeAspect="1" noMove="1" noResize="1" noEditPoints="1" noAdjustHandles="1" noChangeArrowheads="1" noChangeShapeType="1" noTextEdit="1"/>
              </p:cNvSpPr>
              <p:nvPr/>
            </p:nvSpPr>
            <p:spPr>
              <a:xfrm>
                <a:off x="5394489" y="3926931"/>
                <a:ext cx="4400179" cy="832945"/>
              </a:xfrm>
              <a:prstGeom prst="flowChartProcess">
                <a:avLst/>
              </a:prstGeom>
              <a:blipFill>
                <a:blip r:embed="rId6"/>
                <a:stretch>
                  <a:fillRect/>
                </a:stretch>
              </a:blipFill>
              <a:ln w="38100">
                <a:solidFill>
                  <a:schemeClr val="tx2"/>
                </a:solidFill>
              </a:ln>
            </p:spPr>
            <p:txBody>
              <a:bodyPr/>
              <a:lstStyle/>
              <a:p>
                <a:r>
                  <a:rPr lang="fr-FR">
                    <a:noFill/>
                  </a:rPr>
                  <a:t> </a:t>
                </a:r>
              </a:p>
            </p:txBody>
          </p:sp>
        </mc:Fallback>
      </mc:AlternateContent>
      <p:pic>
        <p:nvPicPr>
          <p:cNvPr id="26" name="Graphique 25" descr="Fermer avec un remplissage uni">
            <a:extLst>
              <a:ext uri="{FF2B5EF4-FFF2-40B4-BE49-F238E27FC236}">
                <a16:creationId xmlns:a16="http://schemas.microsoft.com/office/drawing/2014/main" id="{E65E4936-DCFE-4403-A72B-C139EE168BE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35802" y="3886202"/>
            <a:ext cx="914400" cy="914400"/>
          </a:xfrm>
          <a:prstGeom prst="rect">
            <a:avLst/>
          </a:prstGeom>
        </p:spPr>
      </p:pic>
      <p:sp>
        <p:nvSpPr>
          <p:cNvPr id="27" name="Rectangle : coins arrondis 26">
            <a:extLst>
              <a:ext uri="{FF2B5EF4-FFF2-40B4-BE49-F238E27FC236}">
                <a16:creationId xmlns:a16="http://schemas.microsoft.com/office/drawing/2014/main" id="{2E886A5D-BEC7-4775-B3A6-F173A8BAAC73}"/>
              </a:ext>
            </a:extLst>
          </p:cNvPr>
          <p:cNvSpPr/>
          <p:nvPr/>
        </p:nvSpPr>
        <p:spPr>
          <a:xfrm>
            <a:off x="1723802" y="5257807"/>
            <a:ext cx="2594781" cy="832945"/>
          </a:xfrm>
          <a:prstGeom prst="round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tx2"/>
                </a:solidFill>
                <a:latin typeface="+mj-lt"/>
              </a:rPr>
              <a:t>besoin d’aciers passifs</a:t>
            </a:r>
          </a:p>
        </p:txBody>
      </p:sp>
      <p:cxnSp>
        <p:nvCxnSpPr>
          <p:cNvPr id="29" name="Connecteur droit avec flèche 28">
            <a:extLst>
              <a:ext uri="{FF2B5EF4-FFF2-40B4-BE49-F238E27FC236}">
                <a16:creationId xmlns:a16="http://schemas.microsoft.com/office/drawing/2014/main" id="{89FCA643-42F9-43FC-B96E-F4F0833F6FCF}"/>
              </a:ext>
            </a:extLst>
          </p:cNvPr>
          <p:cNvCxnSpPr>
            <a:cxnSpLocks/>
          </p:cNvCxnSpPr>
          <p:nvPr/>
        </p:nvCxnSpPr>
        <p:spPr>
          <a:xfrm flipV="1">
            <a:off x="4884737" y="5674279"/>
            <a:ext cx="1019504" cy="1"/>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0" name="Organigramme : Procédé 29">
            <a:extLst>
              <a:ext uri="{FF2B5EF4-FFF2-40B4-BE49-F238E27FC236}">
                <a16:creationId xmlns:a16="http://schemas.microsoft.com/office/drawing/2014/main" id="{7758C9C7-E656-43B5-AC27-5CC83DB70875}"/>
              </a:ext>
            </a:extLst>
          </p:cNvPr>
          <p:cNvSpPr/>
          <p:nvPr/>
        </p:nvSpPr>
        <p:spPr>
          <a:xfrm>
            <a:off x="6470395" y="5257805"/>
            <a:ext cx="2243749" cy="832945"/>
          </a:xfrm>
          <a:prstGeom prst="flowChartProcess">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tx2"/>
                </a:solidFill>
                <a:latin typeface="+mj-lt"/>
              </a:rPr>
              <a:t>40HA25</a:t>
            </a:r>
          </a:p>
        </p:txBody>
      </p:sp>
      <p:sp>
        <p:nvSpPr>
          <p:cNvPr id="31" name="Rectangle 30">
            <a:extLst>
              <a:ext uri="{FF2B5EF4-FFF2-40B4-BE49-F238E27FC236}">
                <a16:creationId xmlns:a16="http://schemas.microsoft.com/office/drawing/2014/main" id="{B38EEAF3-DD4B-4C18-B1DE-8B7DD4FFE281}"/>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32" name="Rectangle 31">
            <a:extLst>
              <a:ext uri="{FF2B5EF4-FFF2-40B4-BE49-F238E27FC236}">
                <a16:creationId xmlns:a16="http://schemas.microsoft.com/office/drawing/2014/main" id="{FE54CC6F-83A0-4C94-B192-455CB2A87A5A}"/>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33" name="Rectangle 32">
            <a:extLst>
              <a:ext uri="{FF2B5EF4-FFF2-40B4-BE49-F238E27FC236}">
                <a16:creationId xmlns:a16="http://schemas.microsoft.com/office/drawing/2014/main" id="{90423A42-833F-44CF-B362-13DD1EA33F1F}"/>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34" name="Rectangle 33">
            <a:extLst>
              <a:ext uri="{FF2B5EF4-FFF2-40B4-BE49-F238E27FC236}">
                <a16:creationId xmlns:a16="http://schemas.microsoft.com/office/drawing/2014/main" id="{F95D8059-C1AB-4E9C-876C-30B8240C07E7}"/>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35" name="Rectangle 34">
            <a:extLst>
              <a:ext uri="{FF2B5EF4-FFF2-40B4-BE49-F238E27FC236}">
                <a16:creationId xmlns:a16="http://schemas.microsoft.com/office/drawing/2014/main" id="{EA611A15-F982-4A19-BC8D-EDA7A827543C}"/>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36" name="Rectangle 35">
            <a:extLst>
              <a:ext uri="{FF2B5EF4-FFF2-40B4-BE49-F238E27FC236}">
                <a16:creationId xmlns:a16="http://schemas.microsoft.com/office/drawing/2014/main" id="{F253180C-FC75-4E27-BB7C-CAB5676377E2}"/>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37" name="Rectangle 36">
            <a:extLst>
              <a:ext uri="{FF2B5EF4-FFF2-40B4-BE49-F238E27FC236}">
                <a16:creationId xmlns:a16="http://schemas.microsoft.com/office/drawing/2014/main" id="{F1CA337F-BF07-433C-8169-8E35B18C0B26}"/>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38" name="Rectangle 37">
            <a:extLst>
              <a:ext uri="{FF2B5EF4-FFF2-40B4-BE49-F238E27FC236}">
                <a16:creationId xmlns:a16="http://schemas.microsoft.com/office/drawing/2014/main" id="{6D929AA7-E3A2-49A0-B065-C730C87779ED}"/>
              </a:ext>
            </a:extLst>
          </p:cNvPr>
          <p:cNvSpPr/>
          <p:nvPr/>
        </p:nvSpPr>
        <p:spPr>
          <a:xfrm>
            <a:off x="10511855" y="234344"/>
            <a:ext cx="1440000" cy="756000"/>
          </a:xfrm>
          <a:prstGeom prst="rect">
            <a:avLst/>
          </a:prstGeom>
          <a:ln w="3810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400" b="1" dirty="0">
                <a:solidFill>
                  <a:schemeClr val="tx2"/>
                </a:solidFill>
              </a:rPr>
              <a:t>Etude de la précontrainte du tablier</a:t>
            </a:r>
          </a:p>
        </p:txBody>
      </p:sp>
      <p:sp>
        <p:nvSpPr>
          <p:cNvPr id="24" name="Rectangle 23">
            <a:extLst>
              <a:ext uri="{FF2B5EF4-FFF2-40B4-BE49-F238E27FC236}">
                <a16:creationId xmlns:a16="http://schemas.microsoft.com/office/drawing/2014/main" id="{4203A2E9-5760-4F20-89C1-0C090E968FE3}"/>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25" name="Rectangle 24">
            <a:extLst>
              <a:ext uri="{FF2B5EF4-FFF2-40B4-BE49-F238E27FC236}">
                <a16:creationId xmlns:a16="http://schemas.microsoft.com/office/drawing/2014/main" id="{0C7324E7-3977-4AE4-AD2A-43D6831B203A}"/>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28" name="Rectangle 27">
            <a:extLst>
              <a:ext uri="{FF2B5EF4-FFF2-40B4-BE49-F238E27FC236}">
                <a16:creationId xmlns:a16="http://schemas.microsoft.com/office/drawing/2014/main" id="{F8D8A13E-AB16-4EA6-94FD-70AD72F1B968}"/>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39" name="Rectangle 38">
            <a:extLst>
              <a:ext uri="{FF2B5EF4-FFF2-40B4-BE49-F238E27FC236}">
                <a16:creationId xmlns:a16="http://schemas.microsoft.com/office/drawing/2014/main" id="{10C5D7DA-DEDE-48E0-B414-EF1DF768B6BE}"/>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40" name="Rectangle 39">
            <a:extLst>
              <a:ext uri="{FF2B5EF4-FFF2-40B4-BE49-F238E27FC236}">
                <a16:creationId xmlns:a16="http://schemas.microsoft.com/office/drawing/2014/main" id="{2F24797B-3A35-474F-879F-0C07BCAD422B}"/>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41" name="Rectangle 40">
            <a:extLst>
              <a:ext uri="{FF2B5EF4-FFF2-40B4-BE49-F238E27FC236}">
                <a16:creationId xmlns:a16="http://schemas.microsoft.com/office/drawing/2014/main" id="{4A331496-DB83-4D42-9E18-CCC9D9903624}"/>
              </a:ext>
            </a:extLst>
          </p:cNvPr>
          <p:cNvSpPr/>
          <p:nvPr/>
        </p:nvSpPr>
        <p:spPr>
          <a:xfrm>
            <a:off x="8623543"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 construction</a:t>
            </a:r>
          </a:p>
        </p:txBody>
      </p:sp>
      <p:sp>
        <p:nvSpPr>
          <p:cNvPr id="42" name="Rectangle 41">
            <a:extLst>
              <a:ext uri="{FF2B5EF4-FFF2-40B4-BE49-F238E27FC236}">
                <a16:creationId xmlns:a16="http://schemas.microsoft.com/office/drawing/2014/main" id="{C8E18A44-D1FB-49C1-BC0F-E46DC24C74F0}"/>
              </a:ext>
            </a:extLst>
          </p:cNvPr>
          <p:cNvSpPr/>
          <p:nvPr/>
        </p:nvSpPr>
        <p:spPr>
          <a:xfrm>
            <a:off x="10294205"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de l’ouvrage en phase d’exploitation</a:t>
            </a:r>
          </a:p>
        </p:txBody>
      </p:sp>
    </p:spTree>
    <p:extLst>
      <p:ext uri="{BB962C8B-B14F-4D97-AF65-F5344CB8AC3E}">
        <p14:creationId xmlns:p14="http://schemas.microsoft.com/office/powerpoint/2010/main" val="139340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53" presetClass="entr" presetSubtype="16"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5" grpId="0" animBg="1"/>
      <p:bldP spid="16" grpId="0" animBg="1"/>
      <p:bldP spid="21" grpId="0" animBg="1"/>
      <p:bldP spid="23" grpId="0" animBg="1"/>
      <p:bldP spid="27" grpId="0" animBg="1"/>
      <p:bldP spid="3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F85477A-D0E7-4980-AEE5-FB687A700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129" y="1597707"/>
            <a:ext cx="7200000" cy="2244867"/>
          </a:xfrm>
          <a:prstGeom prst="rect">
            <a:avLst/>
          </a:prstGeom>
        </p:spPr>
      </p:pic>
      <p:pic>
        <p:nvPicPr>
          <p:cNvPr id="5" name="Image 4">
            <a:extLst>
              <a:ext uri="{FF2B5EF4-FFF2-40B4-BE49-F238E27FC236}">
                <a16:creationId xmlns:a16="http://schemas.microsoft.com/office/drawing/2014/main" id="{F0F36F2B-535F-452E-AA84-8BD08ABA35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1129" y="3948517"/>
            <a:ext cx="7200000" cy="2274405"/>
          </a:xfrm>
          <a:prstGeom prst="rect">
            <a:avLst/>
          </a:prstGeom>
        </p:spPr>
      </p:pic>
      <p:pic>
        <p:nvPicPr>
          <p:cNvPr id="33" name="Graphique 32" descr="Coche avec un remplissage uni">
            <a:extLst>
              <a:ext uri="{FF2B5EF4-FFF2-40B4-BE49-F238E27FC236}">
                <a16:creationId xmlns:a16="http://schemas.microsoft.com/office/drawing/2014/main" id="{554AEE3C-D88A-4E5B-8087-D26539504DD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51645" y="4171320"/>
            <a:ext cx="914400" cy="914400"/>
          </a:xfrm>
          <a:prstGeom prst="rect">
            <a:avLst/>
          </a:prstGeom>
        </p:spPr>
      </p:pic>
      <p:sp>
        <p:nvSpPr>
          <p:cNvPr id="26" name="Organigramme : Procédé 25">
            <a:extLst>
              <a:ext uri="{FF2B5EF4-FFF2-40B4-BE49-F238E27FC236}">
                <a16:creationId xmlns:a16="http://schemas.microsoft.com/office/drawing/2014/main" id="{26BB0148-F42C-4E83-A80A-534DB98B4786}"/>
              </a:ext>
            </a:extLst>
          </p:cNvPr>
          <p:cNvSpPr/>
          <p:nvPr/>
        </p:nvSpPr>
        <p:spPr>
          <a:xfrm>
            <a:off x="9135237" y="2281724"/>
            <a:ext cx="2243749" cy="832945"/>
          </a:xfrm>
          <a:prstGeom prst="flowChartProcess">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tx2"/>
                </a:solidFill>
                <a:latin typeface="+mj-lt"/>
              </a:rPr>
              <a:t>Diagramme dû à l’effort tranchant</a:t>
            </a:r>
          </a:p>
        </p:txBody>
      </p:sp>
      <p:pic>
        <p:nvPicPr>
          <p:cNvPr id="4" name="Image 3">
            <a:extLst>
              <a:ext uri="{FF2B5EF4-FFF2-40B4-BE49-F238E27FC236}">
                <a16:creationId xmlns:a16="http://schemas.microsoft.com/office/drawing/2014/main" id="{238EF023-F93A-49F6-BFF6-87FC47FA22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2753" y="1608446"/>
            <a:ext cx="7200000" cy="2267931"/>
          </a:xfrm>
          <a:prstGeom prst="rect">
            <a:avLst/>
          </a:prstGeom>
        </p:spPr>
      </p:pic>
      <p:pic>
        <p:nvPicPr>
          <p:cNvPr id="9" name="Image 8">
            <a:extLst>
              <a:ext uri="{FF2B5EF4-FFF2-40B4-BE49-F238E27FC236}">
                <a16:creationId xmlns:a16="http://schemas.microsoft.com/office/drawing/2014/main" id="{BD110ADD-9471-4264-8F59-DD868ADBBE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2753" y="3958408"/>
            <a:ext cx="7200000" cy="2260704"/>
          </a:xfrm>
          <a:prstGeom prst="rect">
            <a:avLst/>
          </a:prstGeom>
        </p:spPr>
      </p:pic>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38</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a:t>ÉTUDE DE LA FLEXION LONGITUDINALE DU TABLIER</a:t>
            </a:r>
            <a:endParaRPr lang="fr-FR" sz="2800" b="1" spc="600" dirty="0"/>
          </a:p>
        </p:txBody>
      </p:sp>
      <p:sp>
        <p:nvSpPr>
          <p:cNvPr id="20" name="ZoneTexte 19">
            <a:extLst>
              <a:ext uri="{FF2B5EF4-FFF2-40B4-BE49-F238E27FC236}">
                <a16:creationId xmlns:a16="http://schemas.microsoft.com/office/drawing/2014/main" id="{4750B7CE-E232-402E-8CB2-B99B9F698B00}"/>
              </a:ext>
            </a:extLst>
          </p:cNvPr>
          <p:cNvSpPr txBox="1"/>
          <p:nvPr/>
        </p:nvSpPr>
        <p:spPr>
          <a:xfrm>
            <a:off x="2390718" y="1005747"/>
            <a:ext cx="7429023" cy="461665"/>
          </a:xfrm>
          <a:prstGeom prst="rect">
            <a:avLst/>
          </a:prstGeom>
          <a:noFill/>
        </p:spPr>
        <p:txBody>
          <a:bodyPr wrap="square">
            <a:spAutoFit/>
          </a:bodyPr>
          <a:lstStyle/>
          <a:p>
            <a:pPr algn="ctr"/>
            <a:r>
              <a:rPr lang="fr-FR" sz="2400" b="1" dirty="0">
                <a:solidFill>
                  <a:schemeClr val="tx2"/>
                </a:solidFill>
              </a:rPr>
              <a:t>Vérification vis-à-vis l’effort tranchant et la torsion</a:t>
            </a:r>
            <a:endParaRPr lang="fr-FR" sz="2400" dirty="0"/>
          </a:p>
        </p:txBody>
      </p:sp>
      <p:sp>
        <p:nvSpPr>
          <p:cNvPr id="17" name="Rectangle : coins arrondis 16">
            <a:extLst>
              <a:ext uri="{FF2B5EF4-FFF2-40B4-BE49-F238E27FC236}">
                <a16:creationId xmlns:a16="http://schemas.microsoft.com/office/drawing/2014/main" id="{6888D788-48D1-4C4F-8A5B-BCE6DDC5D74C}"/>
              </a:ext>
            </a:extLst>
          </p:cNvPr>
          <p:cNvSpPr/>
          <p:nvPr/>
        </p:nvSpPr>
        <p:spPr>
          <a:xfrm>
            <a:off x="1041798" y="2596054"/>
            <a:ext cx="2594781" cy="832945"/>
          </a:xfrm>
          <a:prstGeom prst="round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tx2"/>
                </a:solidFill>
                <a:latin typeface="+mj-lt"/>
              </a:rPr>
              <a:t>À l’ELS</a:t>
            </a:r>
          </a:p>
        </p:txBody>
      </p:sp>
      <p:cxnSp>
        <p:nvCxnSpPr>
          <p:cNvPr id="18" name="Connecteur droit avec flèche 17">
            <a:extLst>
              <a:ext uri="{FF2B5EF4-FFF2-40B4-BE49-F238E27FC236}">
                <a16:creationId xmlns:a16="http://schemas.microsoft.com/office/drawing/2014/main" id="{CCBAFE45-DC6D-46B1-A399-71819236D247}"/>
              </a:ext>
            </a:extLst>
          </p:cNvPr>
          <p:cNvCxnSpPr>
            <a:cxnSpLocks/>
          </p:cNvCxnSpPr>
          <p:nvPr/>
        </p:nvCxnSpPr>
        <p:spPr>
          <a:xfrm flipV="1">
            <a:off x="4005782" y="3012525"/>
            <a:ext cx="1019504" cy="1"/>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Organigramme : Procédé 23">
                <a:extLst>
                  <a:ext uri="{FF2B5EF4-FFF2-40B4-BE49-F238E27FC236}">
                    <a16:creationId xmlns:a16="http://schemas.microsoft.com/office/drawing/2014/main" id="{22B90932-9855-46ED-AE43-5E17AB39062A}"/>
                  </a:ext>
                </a:extLst>
              </p:cNvPr>
              <p:cNvSpPr/>
              <p:nvPr/>
            </p:nvSpPr>
            <p:spPr>
              <a:xfrm>
                <a:off x="5394489" y="2596054"/>
                <a:ext cx="4400179" cy="832945"/>
              </a:xfrm>
              <a:prstGeom prst="flowChartProcess">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fr-FR" i="1" smtClean="0">
                              <a:latin typeface="Cambria Math" panose="02040503050406030204" pitchFamily="18" charset="0"/>
                            </a:rPr>
                          </m:ctrlPr>
                        </m:sSubSupPr>
                        <m:e>
                          <m:r>
                            <a:rPr lang="fr-FR" i="1">
                              <a:latin typeface="Cambria Math" panose="02040503050406030204" pitchFamily="18" charset="0"/>
                            </a:rPr>
                            <m:t>𝜏</m:t>
                          </m:r>
                        </m:e>
                        <m:sub>
                          <m:r>
                            <a:rPr lang="fr-FR" i="1">
                              <a:latin typeface="Cambria Math" panose="02040503050406030204" pitchFamily="18" charset="0"/>
                            </a:rPr>
                            <m:t>𝑟</m:t>
                          </m:r>
                        </m:sub>
                        <m:sup>
                          <m:r>
                            <a:rPr lang="fr-FR" i="1">
                              <a:latin typeface="Cambria Math" panose="02040503050406030204" pitchFamily="18" charset="0"/>
                            </a:rPr>
                            <m:t>𝐸𝐿𝑆</m:t>
                          </m:r>
                        </m:sup>
                      </m:sSubSup>
                      <m:d>
                        <m:dPr>
                          <m:ctrlPr>
                            <a:rPr lang="fr-FR" i="1">
                              <a:latin typeface="Cambria Math" panose="02040503050406030204" pitchFamily="18" charset="0"/>
                            </a:rPr>
                          </m:ctrlPr>
                        </m:dPr>
                        <m:e>
                          <m:r>
                            <a:rPr lang="fr-FR" i="1">
                              <a:latin typeface="Cambria Math" panose="02040503050406030204" pitchFamily="18" charset="0"/>
                            </a:rPr>
                            <m:t>𝑦</m:t>
                          </m:r>
                        </m:e>
                      </m:d>
                      <m:r>
                        <a:rPr lang="fr-FR" b="0" i="1" smtClean="0">
                          <a:latin typeface="Cambria Math" panose="02040503050406030204" pitchFamily="18" charset="0"/>
                        </a:rPr>
                        <m:t>=2,53</m:t>
                      </m:r>
                      <m:r>
                        <a:rPr lang="fr-FR" b="0" i="1" smtClean="0">
                          <a:latin typeface="Cambria Math" panose="02040503050406030204" pitchFamily="18" charset="0"/>
                        </a:rPr>
                        <m:t>𝑀𝑃𝑎</m:t>
                      </m:r>
                      <m:r>
                        <a:rPr lang="fr-FR" i="1">
                          <a:latin typeface="Cambria Math" panose="02040503050406030204" pitchFamily="18" charset="0"/>
                        </a:rPr>
                        <m:t>&lt;</m:t>
                      </m:r>
                      <m:r>
                        <a:rPr lang="fr-FR" b="0" i="1" smtClean="0">
                          <a:latin typeface="Cambria Math" panose="02040503050406030204" pitchFamily="18" charset="0"/>
                        </a:rPr>
                        <m:t>2,92</m:t>
                      </m:r>
                      <m:r>
                        <a:rPr lang="fr-FR" b="0" i="1" smtClean="0">
                          <a:latin typeface="Cambria Math" panose="02040503050406030204" pitchFamily="18" charset="0"/>
                        </a:rPr>
                        <m:t>𝑀𝑃𝑎</m:t>
                      </m:r>
                      <m:r>
                        <a:rPr lang="fr-FR" b="0" i="1" smtClean="0">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𝜏</m:t>
                          </m:r>
                        </m:e>
                        <m:sub>
                          <m:r>
                            <a:rPr lang="fr-FR" i="1">
                              <a:latin typeface="Cambria Math" panose="02040503050406030204" pitchFamily="18" charset="0"/>
                            </a:rPr>
                            <m:t>𝑙𝑖𝑚</m:t>
                          </m:r>
                        </m:sub>
                      </m:sSub>
                    </m:oMath>
                  </m:oMathPara>
                </a14:m>
                <a:endParaRPr lang="fr-FR" dirty="0">
                  <a:solidFill>
                    <a:schemeClr val="tx2"/>
                  </a:solidFill>
                  <a:latin typeface="+mj-lt"/>
                </a:endParaRPr>
              </a:p>
            </p:txBody>
          </p:sp>
        </mc:Choice>
        <mc:Fallback xmlns="">
          <p:sp>
            <p:nvSpPr>
              <p:cNvPr id="24" name="Organigramme : Procédé 23">
                <a:extLst>
                  <a:ext uri="{FF2B5EF4-FFF2-40B4-BE49-F238E27FC236}">
                    <a16:creationId xmlns:a16="http://schemas.microsoft.com/office/drawing/2014/main" id="{22B90932-9855-46ED-AE43-5E17AB39062A}"/>
                  </a:ext>
                </a:extLst>
              </p:cNvPr>
              <p:cNvSpPr>
                <a:spLocks noRot="1" noChangeAspect="1" noMove="1" noResize="1" noEditPoints="1" noAdjustHandles="1" noChangeArrowheads="1" noChangeShapeType="1" noTextEdit="1"/>
              </p:cNvSpPr>
              <p:nvPr/>
            </p:nvSpPr>
            <p:spPr>
              <a:xfrm>
                <a:off x="5394489" y="2596054"/>
                <a:ext cx="4400179" cy="832945"/>
              </a:xfrm>
              <a:prstGeom prst="flowChartProcess">
                <a:avLst/>
              </a:prstGeom>
              <a:blipFill>
                <a:blip r:embed="rId9"/>
                <a:stretch>
                  <a:fillRect/>
                </a:stretch>
              </a:blipFill>
              <a:ln w="38100">
                <a:solidFill>
                  <a:schemeClr val="tx2"/>
                </a:solidFill>
              </a:ln>
            </p:spPr>
            <p:txBody>
              <a:bodyPr/>
              <a:lstStyle/>
              <a:p>
                <a:r>
                  <a:rPr lang="fr-FR">
                    <a:noFill/>
                  </a:rPr>
                  <a:t> </a:t>
                </a:r>
              </a:p>
            </p:txBody>
          </p:sp>
        </mc:Fallback>
      </mc:AlternateContent>
      <p:pic>
        <p:nvPicPr>
          <p:cNvPr id="25" name="Graphique 24" descr="Coche avec un remplissage uni">
            <a:extLst>
              <a:ext uri="{FF2B5EF4-FFF2-40B4-BE49-F238E27FC236}">
                <a16:creationId xmlns:a16="http://schemas.microsoft.com/office/drawing/2014/main" id="{5E0E56AC-489C-4AB5-BA95-2BA82C9D3C8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5802" y="2514598"/>
            <a:ext cx="914400" cy="914400"/>
          </a:xfrm>
          <a:prstGeom prst="rect">
            <a:avLst/>
          </a:prstGeom>
        </p:spPr>
      </p:pic>
      <p:sp>
        <p:nvSpPr>
          <p:cNvPr id="28" name="Rectangle : coins arrondis 27">
            <a:extLst>
              <a:ext uri="{FF2B5EF4-FFF2-40B4-BE49-F238E27FC236}">
                <a16:creationId xmlns:a16="http://schemas.microsoft.com/office/drawing/2014/main" id="{62E1341C-5EA0-4EFD-8EA3-D4EDD5B108F7}"/>
              </a:ext>
            </a:extLst>
          </p:cNvPr>
          <p:cNvSpPr/>
          <p:nvPr/>
        </p:nvSpPr>
        <p:spPr>
          <a:xfrm>
            <a:off x="1057641" y="4252776"/>
            <a:ext cx="2594781" cy="832945"/>
          </a:xfrm>
          <a:prstGeom prst="round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tx2"/>
                </a:solidFill>
                <a:latin typeface="+mj-lt"/>
              </a:rPr>
              <a:t>À l’ELU</a:t>
            </a:r>
          </a:p>
        </p:txBody>
      </p:sp>
      <p:cxnSp>
        <p:nvCxnSpPr>
          <p:cNvPr id="31" name="Connecteur droit avec flèche 30">
            <a:extLst>
              <a:ext uri="{FF2B5EF4-FFF2-40B4-BE49-F238E27FC236}">
                <a16:creationId xmlns:a16="http://schemas.microsoft.com/office/drawing/2014/main" id="{F4787CF3-3C0B-4C02-8D1D-0F1B4600EEE4}"/>
              </a:ext>
            </a:extLst>
          </p:cNvPr>
          <p:cNvCxnSpPr>
            <a:cxnSpLocks/>
          </p:cNvCxnSpPr>
          <p:nvPr/>
        </p:nvCxnSpPr>
        <p:spPr>
          <a:xfrm flipV="1">
            <a:off x="4021625" y="4669247"/>
            <a:ext cx="1019504" cy="1"/>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Organigramme : Procédé 31">
                <a:extLst>
                  <a:ext uri="{FF2B5EF4-FFF2-40B4-BE49-F238E27FC236}">
                    <a16:creationId xmlns:a16="http://schemas.microsoft.com/office/drawing/2014/main" id="{C3E733BC-8A5A-46D0-AC68-10FE87110CB2}"/>
                  </a:ext>
                </a:extLst>
              </p:cNvPr>
              <p:cNvSpPr/>
              <p:nvPr/>
            </p:nvSpPr>
            <p:spPr>
              <a:xfrm>
                <a:off x="5410332" y="4252776"/>
                <a:ext cx="4400179" cy="832945"/>
              </a:xfrm>
              <a:prstGeom prst="flowChartProcess">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rPr>
                            <m:t>𝑉</m:t>
                          </m:r>
                        </m:e>
                        <m:sub>
                          <m:r>
                            <a:rPr lang="fr-FR" i="1">
                              <a:latin typeface="Cambria Math" panose="02040503050406030204" pitchFamily="18" charset="0"/>
                            </a:rPr>
                            <m:t>𝐸𝑑</m:t>
                          </m:r>
                        </m:sub>
                      </m:sSub>
                      <m:r>
                        <a:rPr lang="fr-FR" b="0" i="1" smtClean="0">
                          <a:latin typeface="Cambria Math" panose="02040503050406030204" pitchFamily="18" charset="0"/>
                        </a:rPr>
                        <m:t>=1942,8</m:t>
                      </m:r>
                      <m:r>
                        <a:rPr lang="fr-FR" b="0" i="1" smtClean="0">
                          <a:latin typeface="Cambria Math" panose="02040503050406030204" pitchFamily="18" charset="0"/>
                        </a:rPr>
                        <m:t>𝑡</m:t>
                      </m:r>
                      <m:r>
                        <a:rPr lang="fr-FR" i="1">
                          <a:latin typeface="Cambria Math" panose="02040503050406030204" pitchFamily="18" charset="0"/>
                        </a:rPr>
                        <m:t>≤</m:t>
                      </m:r>
                      <m:r>
                        <a:rPr lang="fr-FR" b="0" i="1" smtClean="0">
                          <a:latin typeface="Cambria Math" panose="02040503050406030204" pitchFamily="18" charset="0"/>
                        </a:rPr>
                        <m:t>1942,8</m:t>
                      </m:r>
                      <m:r>
                        <a:rPr lang="fr-FR" b="0" i="1" smtClean="0">
                          <a:latin typeface="Cambria Math" panose="02040503050406030204" pitchFamily="18" charset="0"/>
                        </a:rPr>
                        <m:t>𝑡</m:t>
                      </m:r>
                      <m:r>
                        <a:rPr lang="fr-FR" b="0" i="1" smtClean="0">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𝑉</m:t>
                          </m:r>
                        </m:e>
                        <m:sub>
                          <m:r>
                            <a:rPr lang="fr-FR" i="1">
                              <a:latin typeface="Cambria Math" panose="02040503050406030204" pitchFamily="18" charset="0"/>
                            </a:rPr>
                            <m:t>𝑅𝑑</m:t>
                          </m:r>
                          <m:r>
                            <a:rPr lang="fr-FR" i="1">
                              <a:latin typeface="Cambria Math" panose="02040503050406030204" pitchFamily="18" charset="0"/>
                            </a:rPr>
                            <m:t>,</m:t>
                          </m:r>
                          <m:r>
                            <a:rPr lang="fr-FR" i="1">
                              <a:latin typeface="Cambria Math" panose="02040503050406030204" pitchFamily="18" charset="0"/>
                            </a:rPr>
                            <m:t>𝑚𝑎𝑥</m:t>
                          </m:r>
                        </m:sub>
                      </m:sSub>
                    </m:oMath>
                  </m:oMathPara>
                </a14:m>
                <a:endParaRPr lang="fr-FR" dirty="0"/>
              </a:p>
            </p:txBody>
          </p:sp>
        </mc:Choice>
        <mc:Fallback xmlns="">
          <p:sp>
            <p:nvSpPr>
              <p:cNvPr id="32" name="Organigramme : Procédé 31">
                <a:extLst>
                  <a:ext uri="{FF2B5EF4-FFF2-40B4-BE49-F238E27FC236}">
                    <a16:creationId xmlns:a16="http://schemas.microsoft.com/office/drawing/2014/main" id="{C3E733BC-8A5A-46D0-AC68-10FE87110CB2}"/>
                  </a:ext>
                </a:extLst>
              </p:cNvPr>
              <p:cNvSpPr>
                <a:spLocks noRot="1" noChangeAspect="1" noMove="1" noResize="1" noEditPoints="1" noAdjustHandles="1" noChangeArrowheads="1" noChangeShapeType="1" noTextEdit="1"/>
              </p:cNvSpPr>
              <p:nvPr/>
            </p:nvSpPr>
            <p:spPr>
              <a:xfrm>
                <a:off x="5410332" y="4252776"/>
                <a:ext cx="4400179" cy="832945"/>
              </a:xfrm>
              <a:prstGeom prst="flowChartProcess">
                <a:avLst/>
              </a:prstGeom>
              <a:blipFill>
                <a:blip r:embed="rId10"/>
                <a:stretch>
                  <a:fillRect/>
                </a:stretch>
              </a:blipFill>
              <a:ln w="38100">
                <a:solidFill>
                  <a:schemeClr val="tx2"/>
                </a:solidFill>
              </a:ln>
            </p:spPr>
            <p:txBody>
              <a:bodyPr/>
              <a:lstStyle/>
              <a:p>
                <a:r>
                  <a:rPr lang="fr-FR">
                    <a:noFill/>
                  </a:rPr>
                  <a:t> </a:t>
                </a:r>
              </a:p>
            </p:txBody>
          </p:sp>
        </mc:Fallback>
      </mc:AlternateContent>
      <p:sp>
        <p:nvSpPr>
          <p:cNvPr id="34" name="Rectangle 33">
            <a:extLst>
              <a:ext uri="{FF2B5EF4-FFF2-40B4-BE49-F238E27FC236}">
                <a16:creationId xmlns:a16="http://schemas.microsoft.com/office/drawing/2014/main" id="{E9987FED-67D5-4407-BB3C-6D0C11EFE4B5}"/>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35" name="Rectangle 34">
            <a:extLst>
              <a:ext uri="{FF2B5EF4-FFF2-40B4-BE49-F238E27FC236}">
                <a16:creationId xmlns:a16="http://schemas.microsoft.com/office/drawing/2014/main" id="{ABC96F9F-78AD-443F-8B7D-1CF516F12E39}"/>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36" name="Rectangle 35">
            <a:extLst>
              <a:ext uri="{FF2B5EF4-FFF2-40B4-BE49-F238E27FC236}">
                <a16:creationId xmlns:a16="http://schemas.microsoft.com/office/drawing/2014/main" id="{B0298AFE-BCE5-469F-BAB6-8206BDD3C04C}"/>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37" name="Rectangle 36">
            <a:extLst>
              <a:ext uri="{FF2B5EF4-FFF2-40B4-BE49-F238E27FC236}">
                <a16:creationId xmlns:a16="http://schemas.microsoft.com/office/drawing/2014/main" id="{3E8E189F-AB12-46A0-AB50-823E03C1A4C9}"/>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38" name="Rectangle 37">
            <a:extLst>
              <a:ext uri="{FF2B5EF4-FFF2-40B4-BE49-F238E27FC236}">
                <a16:creationId xmlns:a16="http://schemas.microsoft.com/office/drawing/2014/main" id="{0A70799A-0CCE-4391-A7FF-E77F1385A46A}"/>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39" name="Rectangle 38">
            <a:extLst>
              <a:ext uri="{FF2B5EF4-FFF2-40B4-BE49-F238E27FC236}">
                <a16:creationId xmlns:a16="http://schemas.microsoft.com/office/drawing/2014/main" id="{01826A82-8A95-440A-8A8D-AB910DB747B5}"/>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40" name="Rectangle 39">
            <a:extLst>
              <a:ext uri="{FF2B5EF4-FFF2-40B4-BE49-F238E27FC236}">
                <a16:creationId xmlns:a16="http://schemas.microsoft.com/office/drawing/2014/main" id="{9569A3DD-DC53-4FFF-BB31-A0D43F326D04}"/>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41" name="Rectangle 40">
            <a:extLst>
              <a:ext uri="{FF2B5EF4-FFF2-40B4-BE49-F238E27FC236}">
                <a16:creationId xmlns:a16="http://schemas.microsoft.com/office/drawing/2014/main" id="{0713CB6B-1101-4B2A-AEF8-368FF41F7960}"/>
              </a:ext>
            </a:extLst>
          </p:cNvPr>
          <p:cNvSpPr/>
          <p:nvPr/>
        </p:nvSpPr>
        <p:spPr>
          <a:xfrm>
            <a:off x="10511855" y="234344"/>
            <a:ext cx="1440000" cy="756000"/>
          </a:xfrm>
          <a:prstGeom prst="rect">
            <a:avLst/>
          </a:prstGeom>
          <a:ln w="3810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400" b="1" dirty="0">
                <a:solidFill>
                  <a:schemeClr val="tx2"/>
                </a:solidFill>
              </a:rPr>
              <a:t>Etude de la précontrainte du tablier</a:t>
            </a:r>
          </a:p>
        </p:txBody>
      </p:sp>
      <p:sp>
        <p:nvSpPr>
          <p:cNvPr id="27" name="Organigramme : Procédé 26">
            <a:extLst>
              <a:ext uri="{FF2B5EF4-FFF2-40B4-BE49-F238E27FC236}">
                <a16:creationId xmlns:a16="http://schemas.microsoft.com/office/drawing/2014/main" id="{263D1835-04C0-48D4-82B0-B70CBEB8C2A0}"/>
              </a:ext>
            </a:extLst>
          </p:cNvPr>
          <p:cNvSpPr/>
          <p:nvPr/>
        </p:nvSpPr>
        <p:spPr>
          <a:xfrm>
            <a:off x="9057839" y="4650546"/>
            <a:ext cx="2243749" cy="832945"/>
          </a:xfrm>
          <a:prstGeom prst="flowChartProcess">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solidFill>
                  <a:schemeClr val="tx2"/>
                </a:solidFill>
                <a:latin typeface="+mj-lt"/>
              </a:rPr>
              <a:t>Diagramme dû à la torsion</a:t>
            </a:r>
          </a:p>
        </p:txBody>
      </p:sp>
      <p:sp>
        <p:nvSpPr>
          <p:cNvPr id="29" name="Rectangle 28">
            <a:extLst>
              <a:ext uri="{FF2B5EF4-FFF2-40B4-BE49-F238E27FC236}">
                <a16:creationId xmlns:a16="http://schemas.microsoft.com/office/drawing/2014/main" id="{995AB1F7-F27C-4B9E-8146-9A1D2A9078CE}"/>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30" name="Rectangle 29">
            <a:extLst>
              <a:ext uri="{FF2B5EF4-FFF2-40B4-BE49-F238E27FC236}">
                <a16:creationId xmlns:a16="http://schemas.microsoft.com/office/drawing/2014/main" id="{3A827BEA-DCEC-4A8F-8AFA-0C1B6382C2AC}"/>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42" name="Rectangle 41">
            <a:extLst>
              <a:ext uri="{FF2B5EF4-FFF2-40B4-BE49-F238E27FC236}">
                <a16:creationId xmlns:a16="http://schemas.microsoft.com/office/drawing/2014/main" id="{4E23A2A9-3851-46EC-8708-326B97E85C2E}"/>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43" name="Rectangle 42">
            <a:extLst>
              <a:ext uri="{FF2B5EF4-FFF2-40B4-BE49-F238E27FC236}">
                <a16:creationId xmlns:a16="http://schemas.microsoft.com/office/drawing/2014/main" id="{61AA9799-7365-458D-A5B7-5071A206EC89}"/>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44" name="Rectangle 43">
            <a:extLst>
              <a:ext uri="{FF2B5EF4-FFF2-40B4-BE49-F238E27FC236}">
                <a16:creationId xmlns:a16="http://schemas.microsoft.com/office/drawing/2014/main" id="{7153C2DA-366C-479E-9AE6-C825413B6219}"/>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45" name="Rectangle 44">
            <a:extLst>
              <a:ext uri="{FF2B5EF4-FFF2-40B4-BE49-F238E27FC236}">
                <a16:creationId xmlns:a16="http://schemas.microsoft.com/office/drawing/2014/main" id="{C01D8B1D-BFBB-48CB-AFCF-DFEAE5AD00A7}"/>
              </a:ext>
            </a:extLst>
          </p:cNvPr>
          <p:cNvSpPr/>
          <p:nvPr/>
        </p:nvSpPr>
        <p:spPr>
          <a:xfrm>
            <a:off x="8623543"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 construction</a:t>
            </a:r>
          </a:p>
        </p:txBody>
      </p:sp>
      <p:sp>
        <p:nvSpPr>
          <p:cNvPr id="46" name="Rectangle 45">
            <a:extLst>
              <a:ext uri="{FF2B5EF4-FFF2-40B4-BE49-F238E27FC236}">
                <a16:creationId xmlns:a16="http://schemas.microsoft.com/office/drawing/2014/main" id="{B06CB051-32AE-4621-98A9-1D1B756BEDA2}"/>
              </a:ext>
            </a:extLst>
          </p:cNvPr>
          <p:cNvSpPr/>
          <p:nvPr/>
        </p:nvSpPr>
        <p:spPr>
          <a:xfrm>
            <a:off x="10294205"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de l’ouvrage en phase d’exploitation</a:t>
            </a:r>
          </a:p>
        </p:txBody>
      </p:sp>
    </p:spTree>
    <p:extLst>
      <p:ext uri="{BB962C8B-B14F-4D97-AF65-F5344CB8AC3E}">
        <p14:creationId xmlns:p14="http://schemas.microsoft.com/office/powerpoint/2010/main" val="421519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xit" presetSubtype="0" fill="hold" nodeType="withEffect">
                                  <p:stCondLst>
                                    <p:cond delay="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5"/>
                                        </p:tgtEl>
                                      </p:cBhvr>
                                    </p:animEffect>
                                    <p:set>
                                      <p:cBhvr>
                                        <p:cTn id="35" dur="1" fill="hold">
                                          <p:stCondLst>
                                            <p:cond delay="499"/>
                                          </p:stCondLst>
                                        </p:cTn>
                                        <p:tgtEl>
                                          <p:spTgt spid="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xit" presetSubtype="0" fill="hold" nodeType="withEffect">
                                  <p:stCondLst>
                                    <p:cond delay="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9"/>
                                        </p:tgtEl>
                                      </p:cBhvr>
                                    </p:animEffect>
                                    <p:set>
                                      <p:cBhvr>
                                        <p:cTn id="46" dur="1" fill="hold">
                                          <p:stCondLst>
                                            <p:cond delay="499"/>
                                          </p:stCondLst>
                                        </p:cTn>
                                        <p:tgtEl>
                                          <p:spTgt spid="9"/>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26"/>
                                        </p:tgtEl>
                                      </p:cBhvr>
                                    </p:animEffect>
                                    <p:set>
                                      <p:cBhvr>
                                        <p:cTn id="49" dur="1" fill="hold">
                                          <p:stCondLst>
                                            <p:cond delay="499"/>
                                          </p:stCondLst>
                                        </p:cTn>
                                        <p:tgtEl>
                                          <p:spTgt spid="26"/>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27"/>
                                        </p:tgtEl>
                                      </p:cBhvr>
                                    </p:animEffect>
                                    <p:set>
                                      <p:cBhvr>
                                        <p:cTn id="52" dur="1" fill="hold">
                                          <p:stCondLst>
                                            <p:cond delay="499"/>
                                          </p:stCondLst>
                                        </p:cTn>
                                        <p:tgtEl>
                                          <p:spTgt spid="27"/>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childTnLst>
                                </p:cTn>
                              </p:par>
                              <p:par>
                                <p:cTn id="70" presetID="10" presetClass="entr" presetSubtype="0" fill="hold"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par>
                                <p:cTn id="73" presetID="10"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0" grpId="0"/>
      <p:bldP spid="17" grpId="0" animBg="1"/>
      <p:bldP spid="24" grpId="0" animBg="1"/>
      <p:bldP spid="28" grpId="0" animBg="1"/>
      <p:bldP spid="32" grpId="0" animBg="1"/>
      <p:bldP spid="27" grpId="0" animBg="1"/>
      <p:bldP spid="27"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39</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CONCLUSION</a:t>
            </a:r>
          </a:p>
        </p:txBody>
      </p:sp>
      <p:graphicFrame>
        <p:nvGraphicFramePr>
          <p:cNvPr id="8" name="Diagramme 7">
            <a:extLst>
              <a:ext uri="{FF2B5EF4-FFF2-40B4-BE49-F238E27FC236}">
                <a16:creationId xmlns:a16="http://schemas.microsoft.com/office/drawing/2014/main" id="{08C3A8D2-BCD2-4978-8AA6-41ED1D29CCC5}"/>
              </a:ext>
            </a:extLst>
          </p:cNvPr>
          <p:cNvGraphicFramePr/>
          <p:nvPr>
            <p:extLst>
              <p:ext uri="{D42A27DB-BD31-4B8C-83A1-F6EECF244321}">
                <p14:modId xmlns:p14="http://schemas.microsoft.com/office/powerpoint/2010/main" val="3742385902"/>
              </p:ext>
            </p:extLst>
          </p:nvPr>
        </p:nvGraphicFramePr>
        <p:xfrm>
          <a:off x="869444" y="1741915"/>
          <a:ext cx="5604213" cy="37361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me 8">
            <a:extLst>
              <a:ext uri="{FF2B5EF4-FFF2-40B4-BE49-F238E27FC236}">
                <a16:creationId xmlns:a16="http://schemas.microsoft.com/office/drawing/2014/main" id="{004D4185-C79C-4CED-AD7E-B040D77BDDB2}"/>
              </a:ext>
            </a:extLst>
          </p:cNvPr>
          <p:cNvGraphicFramePr/>
          <p:nvPr>
            <p:extLst>
              <p:ext uri="{D42A27DB-BD31-4B8C-83A1-F6EECF244321}">
                <p14:modId xmlns:p14="http://schemas.microsoft.com/office/powerpoint/2010/main" val="269545550"/>
              </p:ext>
            </p:extLst>
          </p:nvPr>
        </p:nvGraphicFramePr>
        <p:xfrm>
          <a:off x="5718343" y="1741915"/>
          <a:ext cx="5604213" cy="37361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38523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4</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PRÉSENTATION DU PROJET</a:t>
            </a:r>
          </a:p>
        </p:txBody>
      </p:sp>
      <p:pic>
        <p:nvPicPr>
          <p:cNvPr id="3" name="Image 2">
            <a:extLst>
              <a:ext uri="{FF2B5EF4-FFF2-40B4-BE49-F238E27FC236}">
                <a16:creationId xmlns:a16="http://schemas.microsoft.com/office/drawing/2014/main" id="{5A6163DE-10DD-460A-9CC6-895FE8553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5865" y="1801911"/>
            <a:ext cx="7180270" cy="3616150"/>
          </a:xfrm>
          <a:prstGeom prst="rect">
            <a:avLst/>
          </a:prstGeom>
        </p:spPr>
      </p:pic>
      <p:sp>
        <p:nvSpPr>
          <p:cNvPr id="4" name="Flèche : droite 3">
            <a:extLst>
              <a:ext uri="{FF2B5EF4-FFF2-40B4-BE49-F238E27FC236}">
                <a16:creationId xmlns:a16="http://schemas.microsoft.com/office/drawing/2014/main" id="{41829C02-CEF4-41D0-BDDF-AE23294C1EC3}"/>
              </a:ext>
            </a:extLst>
          </p:cNvPr>
          <p:cNvSpPr/>
          <p:nvPr/>
        </p:nvSpPr>
        <p:spPr>
          <a:xfrm rot="12736535">
            <a:off x="9067340" y="3012605"/>
            <a:ext cx="1027522"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0568C885-C1A7-4318-8232-FAB17D39E05C}"/>
              </a:ext>
            </a:extLst>
          </p:cNvPr>
          <p:cNvSpPr/>
          <p:nvPr/>
        </p:nvSpPr>
        <p:spPr>
          <a:xfrm rot="18358454">
            <a:off x="2622300" y="4347326"/>
            <a:ext cx="1027522"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193BCE7E-FDC5-4879-8F7F-0CA809E8F11C}"/>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10" name="Rectangle 9">
            <a:extLst>
              <a:ext uri="{FF2B5EF4-FFF2-40B4-BE49-F238E27FC236}">
                <a16:creationId xmlns:a16="http://schemas.microsoft.com/office/drawing/2014/main" id="{2D8064C5-02AF-4637-AF4C-71DA230EB405}"/>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11" name="Rectangle 10">
            <a:extLst>
              <a:ext uri="{FF2B5EF4-FFF2-40B4-BE49-F238E27FC236}">
                <a16:creationId xmlns:a16="http://schemas.microsoft.com/office/drawing/2014/main" id="{A05D199A-1FAC-4D06-971E-9A8CD71EDD8A}"/>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12" name="Rectangle 11">
            <a:extLst>
              <a:ext uri="{FF2B5EF4-FFF2-40B4-BE49-F238E27FC236}">
                <a16:creationId xmlns:a16="http://schemas.microsoft.com/office/drawing/2014/main" id="{ADF62B82-D1DB-4E29-9EF7-832AC161213F}"/>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14" name="Rectangle 13">
            <a:extLst>
              <a:ext uri="{FF2B5EF4-FFF2-40B4-BE49-F238E27FC236}">
                <a16:creationId xmlns:a16="http://schemas.microsoft.com/office/drawing/2014/main" id="{71AACCF1-480E-4935-9124-BB33C9A278F1}"/>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15" name="Rectangle 14">
            <a:extLst>
              <a:ext uri="{FF2B5EF4-FFF2-40B4-BE49-F238E27FC236}">
                <a16:creationId xmlns:a16="http://schemas.microsoft.com/office/drawing/2014/main" id="{15910DCE-AAE2-445F-9273-5EF6AE563213}"/>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16" name="Rectangle 15">
            <a:extLst>
              <a:ext uri="{FF2B5EF4-FFF2-40B4-BE49-F238E27FC236}">
                <a16:creationId xmlns:a16="http://schemas.microsoft.com/office/drawing/2014/main" id="{9CC17EA2-8D9D-49A5-8FEA-5EF6A7CA6E72}"/>
              </a:ext>
            </a:extLst>
          </p:cNvPr>
          <p:cNvSpPr/>
          <p:nvPr/>
        </p:nvSpPr>
        <p:spPr>
          <a:xfrm>
            <a:off x="1051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de la précontrainte du tablier</a:t>
            </a:r>
          </a:p>
        </p:txBody>
      </p:sp>
      <p:sp>
        <p:nvSpPr>
          <p:cNvPr id="8" name="Rectangle 7">
            <a:extLst>
              <a:ext uri="{FF2B5EF4-FFF2-40B4-BE49-F238E27FC236}">
                <a16:creationId xmlns:a16="http://schemas.microsoft.com/office/drawing/2014/main" id="{7AC85AD8-975D-4E8D-B94F-A3D9C49DD1DB}"/>
              </a:ext>
            </a:extLst>
          </p:cNvPr>
          <p:cNvSpPr/>
          <p:nvPr/>
        </p:nvSpPr>
        <p:spPr>
          <a:xfrm>
            <a:off x="230718" y="237318"/>
            <a:ext cx="1440000" cy="756000"/>
          </a:xfrm>
          <a:prstGeom prst="rect">
            <a:avLst/>
          </a:prstGeom>
          <a:ln w="3810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400" b="1" dirty="0">
                <a:solidFill>
                  <a:schemeClr val="tx2"/>
                </a:solidFill>
              </a:rPr>
              <a:t>Présentation du projet</a:t>
            </a:r>
          </a:p>
        </p:txBody>
      </p:sp>
      <p:sp>
        <p:nvSpPr>
          <p:cNvPr id="17" name="Rectangle 16">
            <a:extLst>
              <a:ext uri="{FF2B5EF4-FFF2-40B4-BE49-F238E27FC236}">
                <a16:creationId xmlns:a16="http://schemas.microsoft.com/office/drawing/2014/main" id="{ABA3F848-1188-4014-BD1A-E031F0D0703B}"/>
              </a:ext>
            </a:extLst>
          </p:cNvPr>
          <p:cNvSpPr/>
          <p:nvPr/>
        </p:nvSpPr>
        <p:spPr>
          <a:xfrm>
            <a:off x="258999"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Présentation du projet</a:t>
            </a:r>
          </a:p>
        </p:txBody>
      </p:sp>
      <p:sp>
        <p:nvSpPr>
          <p:cNvPr id="18" name="Rectangle 17">
            <a:extLst>
              <a:ext uri="{FF2B5EF4-FFF2-40B4-BE49-F238E27FC236}">
                <a16:creationId xmlns:a16="http://schemas.microsoft.com/office/drawing/2014/main" id="{6917FEE7-7431-45BA-A765-B9CFFF48C1DD}"/>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19" name="Rectangle 18">
            <a:extLst>
              <a:ext uri="{FF2B5EF4-FFF2-40B4-BE49-F238E27FC236}">
                <a16:creationId xmlns:a16="http://schemas.microsoft.com/office/drawing/2014/main" id="{60E04FFF-504B-4584-A73C-71B70216F766}"/>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20" name="Rectangle 19">
            <a:extLst>
              <a:ext uri="{FF2B5EF4-FFF2-40B4-BE49-F238E27FC236}">
                <a16:creationId xmlns:a16="http://schemas.microsoft.com/office/drawing/2014/main" id="{788F07DB-E3BB-49C8-9AA8-74A0DC003C57}"/>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21" name="Rectangle 20">
            <a:extLst>
              <a:ext uri="{FF2B5EF4-FFF2-40B4-BE49-F238E27FC236}">
                <a16:creationId xmlns:a16="http://schemas.microsoft.com/office/drawing/2014/main" id="{5CD69802-DD95-4CD1-A6D4-ECC741D3A5B1}"/>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22" name="Rectangle 21">
            <a:extLst>
              <a:ext uri="{FF2B5EF4-FFF2-40B4-BE49-F238E27FC236}">
                <a16:creationId xmlns:a16="http://schemas.microsoft.com/office/drawing/2014/main" id="{97ECD719-B417-44D2-9DF8-B9D8DF085BD8}"/>
              </a:ext>
            </a:extLst>
          </p:cNvPr>
          <p:cNvSpPr/>
          <p:nvPr/>
        </p:nvSpPr>
        <p:spPr>
          <a:xfrm>
            <a:off x="8623543"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 construction</a:t>
            </a:r>
          </a:p>
        </p:txBody>
      </p:sp>
      <p:sp>
        <p:nvSpPr>
          <p:cNvPr id="23" name="Rectangle 22">
            <a:extLst>
              <a:ext uri="{FF2B5EF4-FFF2-40B4-BE49-F238E27FC236}">
                <a16:creationId xmlns:a16="http://schemas.microsoft.com/office/drawing/2014/main" id="{7F7C6C7C-4807-4C18-B033-985824C45FFD}"/>
              </a:ext>
            </a:extLst>
          </p:cNvPr>
          <p:cNvSpPr/>
          <p:nvPr/>
        </p:nvSpPr>
        <p:spPr>
          <a:xfrm>
            <a:off x="10294205"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sp>
        <p:nvSpPr>
          <p:cNvPr id="24" name="Flèche : droite 23">
            <a:extLst>
              <a:ext uri="{FF2B5EF4-FFF2-40B4-BE49-F238E27FC236}">
                <a16:creationId xmlns:a16="http://schemas.microsoft.com/office/drawing/2014/main" id="{4CB41C0B-5939-4443-818D-CF5464C8CDD6}"/>
              </a:ext>
            </a:extLst>
          </p:cNvPr>
          <p:cNvSpPr/>
          <p:nvPr/>
        </p:nvSpPr>
        <p:spPr>
          <a:xfrm rot="14031069">
            <a:off x="6667617" y="5032905"/>
            <a:ext cx="1027522" cy="365125"/>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5442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1" nodeType="clickEffect">
                                  <p:stCondLst>
                                    <p:cond delay="0"/>
                                  </p:stCondLst>
                                  <p:childTnLst>
                                    <p:animEffect transition="out" filter="fade">
                                      <p:cBhvr>
                                        <p:cTn id="21" dur="500" tmFilter="0, 0; .2, .5; .8, .5; 1, 0"/>
                                        <p:tgtEl>
                                          <p:spTgt spid="13"/>
                                        </p:tgtEl>
                                      </p:cBhvr>
                                    </p:animEffect>
                                    <p:animScale>
                                      <p:cBhvr>
                                        <p:cTn id="22" dur="250" autoRev="1" fill="hold"/>
                                        <p:tgtEl>
                                          <p:spTgt spid="1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3" grpId="1" animBg="1"/>
      <p:bldP spid="2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6332E57-5044-49BE-AFF8-1B76940EC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00586B2C-7754-4833-9CB3-AE55D9BAE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re 1">
            <a:extLst>
              <a:ext uri="{FF2B5EF4-FFF2-40B4-BE49-F238E27FC236}">
                <a16:creationId xmlns:a16="http://schemas.microsoft.com/office/drawing/2014/main" id="{57C82790-5FDD-4CF4-B0FE-0E16FC648C27}"/>
              </a:ext>
            </a:extLst>
          </p:cNvPr>
          <p:cNvSpPr>
            <a:spLocks noGrp="1"/>
          </p:cNvSpPr>
          <p:nvPr>
            <p:ph type="ctrTitle"/>
          </p:nvPr>
        </p:nvSpPr>
        <p:spPr>
          <a:xfrm>
            <a:off x="895467" y="863364"/>
            <a:ext cx="6657476" cy="5126124"/>
          </a:xfrm>
        </p:spPr>
        <p:txBody>
          <a:bodyPr anchor="ctr">
            <a:normAutofit/>
          </a:bodyPr>
          <a:lstStyle/>
          <a:p>
            <a:pPr algn="r"/>
            <a:r>
              <a:rPr lang="fr-FR" sz="6600" dirty="0">
                <a:solidFill>
                  <a:srgbClr val="FFFFFF"/>
                </a:solidFill>
              </a:rPr>
              <a:t>Merci de votre attention</a:t>
            </a:r>
          </a:p>
        </p:txBody>
      </p:sp>
      <p:cxnSp>
        <p:nvCxnSpPr>
          <p:cNvPr id="13" name="Straight Connector 12">
            <a:extLst>
              <a:ext uri="{FF2B5EF4-FFF2-40B4-BE49-F238E27FC236}">
                <a16:creationId xmlns:a16="http://schemas.microsoft.com/office/drawing/2014/main" id="{2A25CD05-7BC4-424D-96DE-541C38A492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961243" y="2054826"/>
            <a:ext cx="0" cy="27432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79841689-BD36-4965-95E9-F327DCC1E28A}"/>
              </a:ext>
            </a:extLst>
          </p:cNvPr>
          <p:cNvSpPr>
            <a:spLocks noGrp="1"/>
          </p:cNvSpPr>
          <p:nvPr>
            <p:ph type="sldNum" sz="quarter" idx="12"/>
          </p:nvPr>
        </p:nvSpPr>
        <p:spPr>
          <a:xfrm>
            <a:off x="10066487" y="6223828"/>
            <a:ext cx="1706217" cy="365125"/>
          </a:xfrm>
        </p:spPr>
        <p:txBody>
          <a:bodyPr>
            <a:normAutofit/>
          </a:bodyPr>
          <a:lstStyle/>
          <a:p>
            <a:pPr>
              <a:spcAft>
                <a:spcPts val="600"/>
              </a:spcAft>
            </a:pPr>
            <a:fld id="{58F2FCE9-68E9-448D-8B8F-6CFB95690F4A}" type="slidenum">
              <a:rPr lang="fr-FR">
                <a:solidFill>
                  <a:schemeClr val="accent3">
                    <a:lumMod val="40000"/>
                    <a:lumOff val="60000"/>
                  </a:schemeClr>
                </a:solidFill>
              </a:rPr>
              <a:pPr>
                <a:spcAft>
                  <a:spcPts val="600"/>
                </a:spcAft>
              </a:pPr>
              <a:t>40</a:t>
            </a:fld>
            <a:endParaRPr lang="fr-FR">
              <a:solidFill>
                <a:schemeClr val="accent3">
                  <a:lumMod val="40000"/>
                  <a:lumOff val="60000"/>
                </a:schemeClr>
              </a:solidFill>
            </a:endParaRPr>
          </a:p>
        </p:txBody>
      </p:sp>
    </p:spTree>
    <p:extLst>
      <p:ext uri="{BB962C8B-B14F-4D97-AF65-F5344CB8AC3E}">
        <p14:creationId xmlns:p14="http://schemas.microsoft.com/office/powerpoint/2010/main" val="1169112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5</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ÉTUDE HYDROLOGIQUE ET HYDRAULIQUE</a:t>
            </a:r>
          </a:p>
        </p:txBody>
      </p:sp>
      <p:sp>
        <p:nvSpPr>
          <p:cNvPr id="5" name="ZoneTexte 4">
            <a:extLst>
              <a:ext uri="{FF2B5EF4-FFF2-40B4-BE49-F238E27FC236}">
                <a16:creationId xmlns:a16="http://schemas.microsoft.com/office/drawing/2014/main" id="{9FC566CE-A658-4888-96FB-30CEBEAB2A09}"/>
              </a:ext>
            </a:extLst>
          </p:cNvPr>
          <p:cNvSpPr txBox="1"/>
          <p:nvPr/>
        </p:nvSpPr>
        <p:spPr>
          <a:xfrm>
            <a:off x="4657760" y="1185123"/>
            <a:ext cx="2876479" cy="461665"/>
          </a:xfrm>
          <a:prstGeom prst="rect">
            <a:avLst/>
          </a:prstGeom>
          <a:noFill/>
        </p:spPr>
        <p:txBody>
          <a:bodyPr wrap="square">
            <a:spAutoFit/>
          </a:bodyPr>
          <a:lstStyle/>
          <a:p>
            <a:pPr algn="ctr"/>
            <a:r>
              <a:rPr lang="fr-FR" sz="2400" b="1" dirty="0">
                <a:solidFill>
                  <a:schemeClr val="tx2"/>
                </a:solidFill>
                <a:latin typeface="+mj-lt"/>
                <a:ea typeface="+mj-ea"/>
                <a:cs typeface="+mj-cs"/>
              </a:rPr>
              <a:t>Étude hydrologique</a:t>
            </a:r>
            <a:endParaRPr lang="fr-FR" sz="2400" dirty="0"/>
          </a:p>
        </p:txBody>
      </p:sp>
      <p:pic>
        <p:nvPicPr>
          <p:cNvPr id="4" name="Image 3" descr="Une image contenant carte&#10;&#10;Description générée automatiquement">
            <a:extLst>
              <a:ext uri="{FF2B5EF4-FFF2-40B4-BE49-F238E27FC236}">
                <a16:creationId xmlns:a16="http://schemas.microsoft.com/office/drawing/2014/main" id="{8A7F3D13-713B-4FED-8A78-0AA00B6A9A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7703" y="1835766"/>
            <a:ext cx="6478049" cy="3316699"/>
          </a:xfrm>
          <a:prstGeom prst="rect">
            <a:avLst/>
          </a:prstGeom>
        </p:spPr>
      </p:pic>
      <p:sp>
        <p:nvSpPr>
          <p:cNvPr id="8" name="Rectangle : coins arrondis 7">
            <a:extLst>
              <a:ext uri="{FF2B5EF4-FFF2-40B4-BE49-F238E27FC236}">
                <a16:creationId xmlns:a16="http://schemas.microsoft.com/office/drawing/2014/main" id="{7569A9E9-50AC-4886-90C8-23AC138BA606}"/>
              </a:ext>
            </a:extLst>
          </p:cNvPr>
          <p:cNvSpPr/>
          <p:nvPr/>
        </p:nvSpPr>
        <p:spPr>
          <a:xfrm>
            <a:off x="8242771" y="3530129"/>
            <a:ext cx="1074656" cy="565608"/>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ln w="0"/>
                <a:solidFill>
                  <a:schemeClr val="accent1"/>
                </a:solidFill>
                <a:effectLst>
                  <a:outerShdw blurRad="38100" dist="25400" dir="5400000" algn="ctr" rotWithShape="0">
                    <a:srgbClr val="6E747A">
                      <a:alpha val="43000"/>
                    </a:srgbClr>
                  </a:outerShdw>
                </a:effectLst>
              </a:rPr>
              <a:t>Pont de </a:t>
            </a:r>
            <a:r>
              <a:rPr lang="fr-FR" dirty="0" err="1">
                <a:ln w="0"/>
                <a:solidFill>
                  <a:schemeClr val="accent1"/>
                </a:solidFill>
                <a:effectLst>
                  <a:outerShdw blurRad="38100" dist="25400" dir="5400000" algn="ctr" rotWithShape="0">
                    <a:srgbClr val="6E747A">
                      <a:alpha val="43000"/>
                    </a:srgbClr>
                  </a:outerShdw>
                </a:effectLst>
              </a:rPr>
              <a:t>Djoué</a:t>
            </a:r>
            <a:endParaRPr lang="fr-FR" dirty="0">
              <a:ln w="0"/>
              <a:solidFill>
                <a:schemeClr val="accent1"/>
              </a:solidFill>
              <a:effectLst>
                <a:outerShdw blurRad="38100" dist="25400" dir="5400000" algn="ctr" rotWithShape="0">
                  <a:srgbClr val="6E747A">
                    <a:alpha val="43000"/>
                  </a:srgbClr>
                </a:outerShdw>
              </a:effectLst>
            </a:endParaRPr>
          </a:p>
        </p:txBody>
      </p:sp>
      <p:sp>
        <p:nvSpPr>
          <p:cNvPr id="9" name="Ellipse 8">
            <a:extLst>
              <a:ext uri="{FF2B5EF4-FFF2-40B4-BE49-F238E27FC236}">
                <a16:creationId xmlns:a16="http://schemas.microsoft.com/office/drawing/2014/main" id="{079F810C-7B8D-4069-B8DC-608CBB1F3A7E}"/>
              </a:ext>
            </a:extLst>
          </p:cNvPr>
          <p:cNvSpPr/>
          <p:nvPr/>
        </p:nvSpPr>
        <p:spPr>
          <a:xfrm rot="1371754">
            <a:off x="7966021" y="3322620"/>
            <a:ext cx="217407" cy="162250"/>
          </a:xfrm>
          <a:prstGeom prst="ellipse">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graphicFrame>
        <p:nvGraphicFramePr>
          <p:cNvPr id="12" name="Tableau 11">
            <a:extLst>
              <a:ext uri="{FF2B5EF4-FFF2-40B4-BE49-F238E27FC236}">
                <a16:creationId xmlns:a16="http://schemas.microsoft.com/office/drawing/2014/main" id="{72C1DA01-2E28-44BF-BE0B-CA0E27B5338F}"/>
              </a:ext>
            </a:extLst>
          </p:cNvPr>
          <p:cNvGraphicFramePr>
            <a:graphicFrameLocks noGrp="1"/>
          </p:cNvGraphicFramePr>
          <p:nvPr>
            <p:extLst>
              <p:ext uri="{D42A27DB-BD31-4B8C-83A1-F6EECF244321}">
                <p14:modId xmlns:p14="http://schemas.microsoft.com/office/powerpoint/2010/main" val="915561203"/>
              </p:ext>
            </p:extLst>
          </p:nvPr>
        </p:nvGraphicFramePr>
        <p:xfrm>
          <a:off x="693148" y="5341443"/>
          <a:ext cx="5844540" cy="1142288"/>
        </p:xfrm>
        <a:graphic>
          <a:graphicData uri="http://schemas.openxmlformats.org/drawingml/2006/table">
            <a:tbl>
              <a:tblPr firstRow="1" firstCol="1" bandRow="1">
                <a:tableStyleId>{B301B821-A1FF-4177-AEE7-76D212191A09}</a:tableStyleId>
              </a:tblPr>
              <a:tblGrid>
                <a:gridCol w="974090">
                  <a:extLst>
                    <a:ext uri="{9D8B030D-6E8A-4147-A177-3AD203B41FA5}">
                      <a16:colId xmlns:a16="http://schemas.microsoft.com/office/drawing/2014/main" val="679011095"/>
                    </a:ext>
                  </a:extLst>
                </a:gridCol>
                <a:gridCol w="974090">
                  <a:extLst>
                    <a:ext uri="{9D8B030D-6E8A-4147-A177-3AD203B41FA5}">
                      <a16:colId xmlns:a16="http://schemas.microsoft.com/office/drawing/2014/main" val="2545171790"/>
                    </a:ext>
                  </a:extLst>
                </a:gridCol>
                <a:gridCol w="974090">
                  <a:extLst>
                    <a:ext uri="{9D8B030D-6E8A-4147-A177-3AD203B41FA5}">
                      <a16:colId xmlns:a16="http://schemas.microsoft.com/office/drawing/2014/main" val="616288139"/>
                    </a:ext>
                  </a:extLst>
                </a:gridCol>
                <a:gridCol w="974090">
                  <a:extLst>
                    <a:ext uri="{9D8B030D-6E8A-4147-A177-3AD203B41FA5}">
                      <a16:colId xmlns:a16="http://schemas.microsoft.com/office/drawing/2014/main" val="1193628987"/>
                    </a:ext>
                  </a:extLst>
                </a:gridCol>
                <a:gridCol w="974090">
                  <a:extLst>
                    <a:ext uri="{9D8B030D-6E8A-4147-A177-3AD203B41FA5}">
                      <a16:colId xmlns:a16="http://schemas.microsoft.com/office/drawing/2014/main" val="2807802879"/>
                    </a:ext>
                  </a:extLst>
                </a:gridCol>
                <a:gridCol w="974090">
                  <a:extLst>
                    <a:ext uri="{9D8B030D-6E8A-4147-A177-3AD203B41FA5}">
                      <a16:colId xmlns:a16="http://schemas.microsoft.com/office/drawing/2014/main" val="3182516208"/>
                    </a:ext>
                  </a:extLst>
                </a:gridCol>
              </a:tblGrid>
              <a:tr h="0">
                <a:tc>
                  <a:txBody>
                    <a:bodyPr/>
                    <a:lstStyle/>
                    <a:p>
                      <a:pPr indent="71755" algn="ctr">
                        <a:lnSpc>
                          <a:spcPts val="1600"/>
                        </a:lnSpc>
                        <a:spcAft>
                          <a:spcPts val="600"/>
                        </a:spcAft>
                      </a:pPr>
                      <a:r>
                        <a:rPr lang="fr-FR" sz="1200">
                          <a:effectLst/>
                        </a:rPr>
                        <a:t>Surface (km</a:t>
                      </a:r>
                      <a:r>
                        <a:rPr lang="fr-FR" sz="1200" baseline="30000">
                          <a:effectLst/>
                        </a:rPr>
                        <a:t>2</a:t>
                      </a:r>
                      <a:r>
                        <a:rPr lang="fr-FR" sz="1200">
                          <a:effectLst/>
                        </a:rPr>
                        <a:t>)</a:t>
                      </a:r>
                      <a:endParaRPr lang="fr-FR"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indent="71755" algn="ctr">
                        <a:lnSpc>
                          <a:spcPts val="1600"/>
                        </a:lnSpc>
                        <a:spcAft>
                          <a:spcPts val="600"/>
                        </a:spcAft>
                      </a:pPr>
                      <a:r>
                        <a:rPr lang="fr-FR" sz="1200">
                          <a:effectLst/>
                        </a:rPr>
                        <a:t>Périmètre (Km)</a:t>
                      </a:r>
                      <a:endParaRPr lang="fr-FR"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indent="71755" algn="ctr">
                        <a:lnSpc>
                          <a:spcPts val="1600"/>
                        </a:lnSpc>
                        <a:spcAft>
                          <a:spcPts val="600"/>
                        </a:spcAft>
                      </a:pPr>
                      <a:r>
                        <a:rPr lang="fr-FR" sz="1200">
                          <a:effectLst/>
                        </a:rPr>
                        <a:t>Altitude minimale (m)</a:t>
                      </a:r>
                      <a:endParaRPr lang="fr-FR"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indent="71755" algn="ctr">
                        <a:lnSpc>
                          <a:spcPts val="1600"/>
                        </a:lnSpc>
                        <a:spcAft>
                          <a:spcPts val="600"/>
                        </a:spcAft>
                      </a:pPr>
                      <a:r>
                        <a:rPr lang="fr-FR" sz="1200">
                          <a:effectLst/>
                        </a:rPr>
                        <a:t>Altitude maximale (m)</a:t>
                      </a:r>
                      <a:endParaRPr lang="fr-FR"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indent="71755" algn="ctr">
                        <a:lnSpc>
                          <a:spcPts val="1600"/>
                        </a:lnSpc>
                        <a:spcAft>
                          <a:spcPts val="600"/>
                        </a:spcAft>
                      </a:pPr>
                      <a:r>
                        <a:rPr lang="fr-FR" sz="1200">
                          <a:effectLst/>
                        </a:rPr>
                        <a:t>Pente moyenne </a:t>
                      </a:r>
                      <a:endParaRPr lang="fr-FR"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15000"/>
                        </a:lnSpc>
                        <a:spcAft>
                          <a:spcPts val="1000"/>
                        </a:spcAft>
                      </a:pPr>
                      <a:r>
                        <a:rPr lang="fr-FR" sz="1200">
                          <a:effectLst/>
                        </a:rPr>
                        <a:t>Longueur</a:t>
                      </a:r>
                      <a:br>
                        <a:rPr lang="fr-FR" sz="1100">
                          <a:effectLst/>
                        </a:rPr>
                      </a:br>
                      <a:r>
                        <a:rPr lang="fr-FR" sz="1200">
                          <a:effectLst/>
                        </a:rPr>
                        <a:t>du cours</a:t>
                      </a:r>
                      <a:br>
                        <a:rPr lang="fr-FR" sz="1100">
                          <a:effectLst/>
                        </a:rPr>
                      </a:br>
                      <a:r>
                        <a:rPr lang="fr-FR" sz="1200">
                          <a:effectLst/>
                        </a:rPr>
                        <a:t>d’eau</a:t>
                      </a:r>
                      <a:br>
                        <a:rPr lang="fr-FR" sz="1100">
                          <a:effectLst/>
                        </a:rPr>
                      </a:br>
                      <a:r>
                        <a:rPr lang="fr-FR" sz="1200">
                          <a:effectLst/>
                        </a:rPr>
                        <a:t>principal (m)</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779434747"/>
                  </a:ext>
                </a:extLst>
              </a:tr>
              <a:tr h="313359">
                <a:tc>
                  <a:txBody>
                    <a:bodyPr/>
                    <a:lstStyle/>
                    <a:p>
                      <a:pPr indent="71755" algn="ctr">
                        <a:lnSpc>
                          <a:spcPts val="1600"/>
                        </a:lnSpc>
                        <a:spcAft>
                          <a:spcPts val="600"/>
                        </a:spcAft>
                      </a:pPr>
                      <a:r>
                        <a:rPr lang="fr-FR" sz="1400" b="0" dirty="0">
                          <a:effectLst/>
                        </a:rPr>
                        <a:t>5199.7</a:t>
                      </a:r>
                      <a:endParaRPr lang="fr-FR" sz="14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indent="71755" algn="ctr">
                        <a:lnSpc>
                          <a:spcPts val="1600"/>
                        </a:lnSpc>
                        <a:spcAft>
                          <a:spcPts val="600"/>
                        </a:spcAft>
                      </a:pPr>
                      <a:r>
                        <a:rPr lang="fr-FR" sz="1400" dirty="0">
                          <a:effectLst/>
                        </a:rPr>
                        <a:t>430.65</a:t>
                      </a:r>
                      <a:endParaRPr lang="fr-FR"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indent="71755" algn="ctr">
                        <a:lnSpc>
                          <a:spcPts val="1600"/>
                        </a:lnSpc>
                        <a:spcAft>
                          <a:spcPts val="600"/>
                        </a:spcAft>
                      </a:pPr>
                      <a:r>
                        <a:rPr lang="fr-FR" sz="1400" dirty="0">
                          <a:effectLst/>
                        </a:rPr>
                        <a:t>232</a:t>
                      </a:r>
                      <a:endParaRPr lang="fr-FR"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indent="71755" algn="ctr">
                        <a:lnSpc>
                          <a:spcPts val="1600"/>
                        </a:lnSpc>
                        <a:spcAft>
                          <a:spcPts val="600"/>
                        </a:spcAft>
                      </a:pPr>
                      <a:r>
                        <a:rPr lang="fr-FR" sz="1400" dirty="0">
                          <a:effectLst/>
                        </a:rPr>
                        <a:t>777</a:t>
                      </a:r>
                      <a:endParaRPr lang="fr-FR"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indent="71755" algn="ctr">
                        <a:lnSpc>
                          <a:spcPts val="1600"/>
                        </a:lnSpc>
                        <a:spcAft>
                          <a:spcPts val="600"/>
                        </a:spcAft>
                      </a:pPr>
                      <a:r>
                        <a:rPr lang="fr-FR" sz="1400" dirty="0">
                          <a:effectLst/>
                        </a:rPr>
                        <a:t>5.92%</a:t>
                      </a:r>
                      <a:endParaRPr lang="fr-FR"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indent="71755" algn="ctr">
                        <a:lnSpc>
                          <a:spcPts val="1600"/>
                        </a:lnSpc>
                        <a:spcAft>
                          <a:spcPts val="600"/>
                        </a:spcAft>
                      </a:pPr>
                      <a:r>
                        <a:rPr lang="fr-FR" sz="1400" dirty="0">
                          <a:effectLst/>
                        </a:rPr>
                        <a:t>121.53</a:t>
                      </a:r>
                      <a:endParaRPr lang="fr-FR"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254020109"/>
                  </a:ext>
                </a:extLst>
              </a:tr>
            </a:tbl>
          </a:graphicData>
        </a:graphic>
      </p:graphicFrame>
      <p:sp>
        <p:nvSpPr>
          <p:cNvPr id="13" name="Flèche : droite rayée 12">
            <a:extLst>
              <a:ext uri="{FF2B5EF4-FFF2-40B4-BE49-F238E27FC236}">
                <a16:creationId xmlns:a16="http://schemas.microsoft.com/office/drawing/2014/main" id="{08FF093F-4CDF-417A-A6FE-BFDB98CDC4E5}"/>
              </a:ext>
            </a:extLst>
          </p:cNvPr>
          <p:cNvSpPr/>
          <p:nvPr/>
        </p:nvSpPr>
        <p:spPr>
          <a:xfrm>
            <a:off x="2746157" y="3014375"/>
            <a:ext cx="2073897" cy="53654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white"/>
                </a:solidFill>
                <a:effectLst/>
                <a:uLnTx/>
                <a:uFillTx/>
                <a:latin typeface="SFRM1095"/>
                <a:ea typeface="+mn-ea"/>
                <a:cs typeface="+mn-cs"/>
              </a:rPr>
              <a:t>modèle numérique SRTM</a:t>
            </a:r>
            <a:r>
              <a:rPr kumimoji="0" lang="fr-FR" sz="1200" b="1" i="0" u="none" strike="noStrike" kern="1200" cap="none" spc="0" normalizeH="0" baseline="0" noProof="0" dirty="0">
                <a:ln>
                  <a:noFill/>
                </a:ln>
                <a:solidFill>
                  <a:prstClr val="white"/>
                </a:solidFill>
                <a:effectLst/>
                <a:uLnTx/>
                <a:uFillTx/>
                <a:latin typeface="Corbel" panose="020B0503020204020204"/>
                <a:ea typeface="+mn-ea"/>
                <a:cs typeface="+mn-cs"/>
              </a:rPr>
              <a:t> </a:t>
            </a:r>
          </a:p>
        </p:txBody>
      </p:sp>
      <p:sp>
        <p:nvSpPr>
          <p:cNvPr id="14" name="Flèche : virage 13">
            <a:extLst>
              <a:ext uri="{FF2B5EF4-FFF2-40B4-BE49-F238E27FC236}">
                <a16:creationId xmlns:a16="http://schemas.microsoft.com/office/drawing/2014/main" id="{8AA8334F-663C-454F-A852-4D7A0F7C1EB6}"/>
              </a:ext>
            </a:extLst>
          </p:cNvPr>
          <p:cNvSpPr/>
          <p:nvPr/>
        </p:nvSpPr>
        <p:spPr>
          <a:xfrm rot="16200000" flipH="1">
            <a:off x="3787542" y="4063423"/>
            <a:ext cx="1037867" cy="970155"/>
          </a:xfrm>
          <a:prstGeom prst="bentArrow">
            <a:avLst>
              <a:gd name="adj1" fmla="val 16255"/>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Flèche : droite à entaille 1">
            <a:extLst>
              <a:ext uri="{FF2B5EF4-FFF2-40B4-BE49-F238E27FC236}">
                <a16:creationId xmlns:a16="http://schemas.microsoft.com/office/drawing/2014/main" id="{0ACF684D-56AC-40E5-900B-2A10209D8E83}"/>
              </a:ext>
            </a:extLst>
          </p:cNvPr>
          <p:cNvSpPr/>
          <p:nvPr/>
        </p:nvSpPr>
        <p:spPr>
          <a:xfrm>
            <a:off x="6806142" y="5341443"/>
            <a:ext cx="1480008" cy="43363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fr-FR" sz="1600" b="1" i="0" u="none" strike="noStrike" kern="1200" cap="none" spc="300" normalizeH="0" baseline="0" noProof="0" dirty="0">
                <a:ln>
                  <a:noFill/>
                </a:ln>
                <a:solidFill>
                  <a:prstClr val="white"/>
                </a:solidFill>
                <a:effectLst/>
                <a:uLnTx/>
                <a:uFillTx/>
                <a:latin typeface="SFRM1095"/>
                <a:ea typeface="+mn-ea"/>
                <a:cs typeface="+mn-cs"/>
              </a:rPr>
              <a:t>débit</a:t>
            </a:r>
            <a:endParaRPr lang="fr-FR" sz="2400" b="1" spc="300" dirty="0"/>
          </a:p>
        </p:txBody>
      </p:sp>
      <mc:AlternateContent xmlns:mc="http://schemas.openxmlformats.org/markup-compatibility/2006" xmlns:a14="http://schemas.microsoft.com/office/drawing/2010/main">
        <mc:Choice Requires="a14">
          <p:sp>
            <p:nvSpPr>
              <p:cNvPr id="15" name="Rectangle : coins arrondis 14">
                <a:extLst>
                  <a:ext uri="{FF2B5EF4-FFF2-40B4-BE49-F238E27FC236}">
                    <a16:creationId xmlns:a16="http://schemas.microsoft.com/office/drawing/2014/main" id="{31B30BC3-FAAC-46A1-9BC0-72013D57EE6E}"/>
                  </a:ext>
                </a:extLst>
              </p:cNvPr>
              <p:cNvSpPr/>
              <p:nvPr/>
            </p:nvSpPr>
            <p:spPr>
              <a:xfrm>
                <a:off x="8554604" y="5525599"/>
                <a:ext cx="1899722" cy="652322"/>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justLow"/>
                <a14:m>
                  <m:oMathPara xmlns:m="http://schemas.openxmlformats.org/officeDocument/2006/math">
                    <m:oMathParaPr>
                      <m:jc m:val="center"/>
                    </m:oMathParaPr>
                    <m:oMath xmlns:m="http://schemas.openxmlformats.org/officeDocument/2006/math">
                      <m:r>
                        <a:rPr lang="fr-FR" b="1" i="1" smtClean="0">
                          <a:solidFill>
                            <a:schemeClr val="tx2"/>
                          </a:solidFill>
                          <a:latin typeface="Cambria Math" panose="02040503050406030204" pitchFamily="18" charset="0"/>
                        </a:rPr>
                        <m:t>𝑸</m:t>
                      </m:r>
                      <m:r>
                        <a:rPr lang="fr-FR" b="1" i="1" smtClean="0">
                          <a:solidFill>
                            <a:schemeClr val="tx2"/>
                          </a:solidFill>
                          <a:latin typeface="Cambria Math" panose="02040503050406030204" pitchFamily="18" charset="0"/>
                        </a:rPr>
                        <m:t>=</m:t>
                      </m:r>
                      <m:r>
                        <a:rPr lang="fr-FR" b="1" i="1" smtClean="0">
                          <a:solidFill>
                            <a:schemeClr val="tx2"/>
                          </a:solidFill>
                          <a:latin typeface="Cambria Math" panose="02040503050406030204" pitchFamily="18" charset="0"/>
                        </a:rPr>
                        <m:t>𝟏𝟒𝟎</m:t>
                      </m:r>
                      <m:r>
                        <a:rPr lang="fr-FR" b="1" i="1" smtClean="0">
                          <a:solidFill>
                            <a:schemeClr val="tx2"/>
                          </a:solidFill>
                          <a:latin typeface="Cambria Math" panose="02040503050406030204" pitchFamily="18" charset="0"/>
                        </a:rPr>
                        <m:t> </m:t>
                      </m:r>
                      <m:sSup>
                        <m:sSupPr>
                          <m:ctrlPr>
                            <a:rPr lang="fr-FR" b="1" i="1">
                              <a:solidFill>
                                <a:schemeClr val="tx2"/>
                              </a:solidFill>
                              <a:latin typeface="Cambria Math" panose="02040503050406030204" pitchFamily="18" charset="0"/>
                            </a:rPr>
                          </m:ctrlPr>
                        </m:sSupPr>
                        <m:e>
                          <m:r>
                            <a:rPr lang="fr-FR" b="1" i="1">
                              <a:solidFill>
                                <a:schemeClr val="tx2"/>
                              </a:solidFill>
                              <a:latin typeface="Cambria Math" panose="02040503050406030204" pitchFamily="18" charset="0"/>
                            </a:rPr>
                            <m:t>𝒎</m:t>
                          </m:r>
                        </m:e>
                        <m:sup>
                          <m:r>
                            <a:rPr lang="fr-FR" b="1" i="1">
                              <a:solidFill>
                                <a:schemeClr val="tx2"/>
                              </a:solidFill>
                              <a:latin typeface="Cambria Math" panose="02040503050406030204" pitchFamily="18" charset="0"/>
                            </a:rPr>
                            <m:t>𝟑</m:t>
                          </m:r>
                        </m:sup>
                      </m:sSup>
                      <m:r>
                        <a:rPr lang="fr-FR" b="1" i="1">
                          <a:solidFill>
                            <a:schemeClr val="tx2"/>
                          </a:solidFill>
                          <a:latin typeface="Cambria Math" panose="02040503050406030204" pitchFamily="18" charset="0"/>
                        </a:rPr>
                        <m:t>/</m:t>
                      </m:r>
                      <m:r>
                        <a:rPr lang="fr-FR" b="1" i="1">
                          <a:solidFill>
                            <a:schemeClr val="tx2"/>
                          </a:solidFill>
                          <a:latin typeface="Cambria Math" panose="02040503050406030204" pitchFamily="18" charset="0"/>
                        </a:rPr>
                        <m:t>𝒔</m:t>
                      </m:r>
                    </m:oMath>
                  </m:oMathPara>
                </a14:m>
                <a:endParaRPr lang="fr-FR" b="1" dirty="0">
                  <a:solidFill>
                    <a:schemeClr val="tx2"/>
                  </a:solidFill>
                </a:endParaRPr>
              </a:p>
            </p:txBody>
          </p:sp>
        </mc:Choice>
        <mc:Fallback xmlns="">
          <p:sp>
            <p:nvSpPr>
              <p:cNvPr id="15" name="Rectangle : coins arrondis 14">
                <a:extLst>
                  <a:ext uri="{FF2B5EF4-FFF2-40B4-BE49-F238E27FC236}">
                    <a16:creationId xmlns:a16="http://schemas.microsoft.com/office/drawing/2014/main" id="{31B30BC3-FAAC-46A1-9BC0-72013D57EE6E}"/>
                  </a:ext>
                </a:extLst>
              </p:cNvPr>
              <p:cNvSpPr>
                <a:spLocks noRot="1" noChangeAspect="1" noMove="1" noResize="1" noEditPoints="1" noAdjustHandles="1" noChangeArrowheads="1" noChangeShapeType="1" noTextEdit="1"/>
              </p:cNvSpPr>
              <p:nvPr/>
            </p:nvSpPr>
            <p:spPr>
              <a:xfrm>
                <a:off x="8554604" y="5525599"/>
                <a:ext cx="1899722" cy="652322"/>
              </a:xfrm>
              <a:prstGeom prst="roundRect">
                <a:avLst/>
              </a:prstGeom>
              <a:blipFill>
                <a:blip r:embed="rId4"/>
                <a:stretch>
                  <a:fillRect/>
                </a:stretch>
              </a:blipFill>
              <a:ln w="38100"/>
            </p:spPr>
            <p:txBody>
              <a:bodyPr/>
              <a:lstStyle/>
              <a:p>
                <a:r>
                  <a:rPr lang="fr-FR">
                    <a:noFill/>
                  </a:rPr>
                  <a:t> </a:t>
                </a:r>
              </a:p>
            </p:txBody>
          </p:sp>
        </mc:Fallback>
      </mc:AlternateContent>
      <p:pic>
        <p:nvPicPr>
          <p:cNvPr id="1026" name="Picture 2" descr="Global Mapper FR - licence sur dongle USB">
            <a:extLst>
              <a:ext uri="{FF2B5EF4-FFF2-40B4-BE49-F238E27FC236}">
                <a16:creationId xmlns:a16="http://schemas.microsoft.com/office/drawing/2014/main" id="{2BB7826E-0A7A-453E-8FE3-486367D1CA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8751" y="2252767"/>
            <a:ext cx="2059757" cy="205975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AA42162B-C38E-4942-AD7D-5D8135F922C3}"/>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18" name="Rectangle 17">
            <a:extLst>
              <a:ext uri="{FF2B5EF4-FFF2-40B4-BE49-F238E27FC236}">
                <a16:creationId xmlns:a16="http://schemas.microsoft.com/office/drawing/2014/main" id="{900697CB-2FAB-4103-AA9A-96ECC5DD2509}"/>
              </a:ext>
            </a:extLst>
          </p:cNvPr>
          <p:cNvSpPr/>
          <p:nvPr/>
        </p:nvSpPr>
        <p:spPr>
          <a:xfrm>
            <a:off x="311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et conception de la route </a:t>
            </a:r>
          </a:p>
        </p:txBody>
      </p:sp>
      <p:sp>
        <p:nvSpPr>
          <p:cNvPr id="19" name="Rectangle 18">
            <a:extLst>
              <a:ext uri="{FF2B5EF4-FFF2-40B4-BE49-F238E27FC236}">
                <a16:creationId xmlns:a16="http://schemas.microsoft.com/office/drawing/2014/main" id="{367832E8-E9AF-455D-9DC0-B12AE7A865FB}"/>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20" name="Rectangle 19">
            <a:extLst>
              <a:ext uri="{FF2B5EF4-FFF2-40B4-BE49-F238E27FC236}">
                <a16:creationId xmlns:a16="http://schemas.microsoft.com/office/drawing/2014/main" id="{FAE33B4E-8EAC-4583-B93E-B4F284310EEE}"/>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21" name="Rectangle 20">
            <a:extLst>
              <a:ext uri="{FF2B5EF4-FFF2-40B4-BE49-F238E27FC236}">
                <a16:creationId xmlns:a16="http://schemas.microsoft.com/office/drawing/2014/main" id="{7D50D67A-7A53-45A1-A538-097C2B55D442}"/>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22" name="Rectangle 21">
            <a:extLst>
              <a:ext uri="{FF2B5EF4-FFF2-40B4-BE49-F238E27FC236}">
                <a16:creationId xmlns:a16="http://schemas.microsoft.com/office/drawing/2014/main" id="{2AD07E94-D459-4D15-8876-E22B89458EC5}"/>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23" name="Rectangle 22">
            <a:extLst>
              <a:ext uri="{FF2B5EF4-FFF2-40B4-BE49-F238E27FC236}">
                <a16:creationId xmlns:a16="http://schemas.microsoft.com/office/drawing/2014/main" id="{F6A0C10B-BF1A-472E-AC6A-AE5355B60D2D}"/>
              </a:ext>
            </a:extLst>
          </p:cNvPr>
          <p:cNvSpPr/>
          <p:nvPr/>
        </p:nvSpPr>
        <p:spPr>
          <a:xfrm>
            <a:off x="1051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de la précontrainte du tablier</a:t>
            </a:r>
          </a:p>
        </p:txBody>
      </p:sp>
      <p:sp>
        <p:nvSpPr>
          <p:cNvPr id="17" name="Rectangle 16">
            <a:extLst>
              <a:ext uri="{FF2B5EF4-FFF2-40B4-BE49-F238E27FC236}">
                <a16:creationId xmlns:a16="http://schemas.microsoft.com/office/drawing/2014/main" id="{B47B7A02-6077-49B2-9C8F-2511A04D1284}"/>
              </a:ext>
            </a:extLst>
          </p:cNvPr>
          <p:cNvSpPr/>
          <p:nvPr/>
        </p:nvSpPr>
        <p:spPr>
          <a:xfrm>
            <a:off x="1670718" y="237318"/>
            <a:ext cx="1440000" cy="756000"/>
          </a:xfrm>
          <a:prstGeom prst="rect">
            <a:avLst/>
          </a:prstGeom>
          <a:ln w="3810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400" b="1" dirty="0">
                <a:solidFill>
                  <a:schemeClr val="tx2"/>
                </a:solidFill>
              </a:rPr>
              <a:t>Etude hydrologique et hydraulique</a:t>
            </a:r>
          </a:p>
        </p:txBody>
      </p:sp>
      <p:sp>
        <p:nvSpPr>
          <p:cNvPr id="3" name="Rectangle : carré corné 2">
            <a:extLst>
              <a:ext uri="{FF2B5EF4-FFF2-40B4-BE49-F238E27FC236}">
                <a16:creationId xmlns:a16="http://schemas.microsoft.com/office/drawing/2014/main" id="{79239AD6-FD03-4480-B482-135E1FF147DB}"/>
              </a:ext>
            </a:extLst>
          </p:cNvPr>
          <p:cNvSpPr/>
          <p:nvPr/>
        </p:nvSpPr>
        <p:spPr>
          <a:xfrm>
            <a:off x="6827831" y="5790195"/>
            <a:ext cx="1436629" cy="693536"/>
          </a:xfrm>
          <a:prstGeom prst="foldedCorner">
            <a:avLst>
              <a:gd name="adj" fmla="val 20295"/>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Méthode rationnelle</a:t>
            </a:r>
          </a:p>
        </p:txBody>
      </p:sp>
      <p:sp>
        <p:nvSpPr>
          <p:cNvPr id="24" name="Rectangle 23">
            <a:extLst>
              <a:ext uri="{FF2B5EF4-FFF2-40B4-BE49-F238E27FC236}">
                <a16:creationId xmlns:a16="http://schemas.microsoft.com/office/drawing/2014/main" id="{2F732056-842F-4AF6-84EC-F2B8F495B91B}"/>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25" name="Rectangle 24">
            <a:extLst>
              <a:ext uri="{FF2B5EF4-FFF2-40B4-BE49-F238E27FC236}">
                <a16:creationId xmlns:a16="http://schemas.microsoft.com/office/drawing/2014/main" id="{31BDF43A-FA69-493E-AACA-72FB668D285A}"/>
              </a:ext>
            </a:extLst>
          </p:cNvPr>
          <p:cNvSpPr/>
          <p:nvPr/>
        </p:nvSpPr>
        <p:spPr>
          <a:xfrm>
            <a:off x="1928391"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hydrologique et hydraulique</a:t>
            </a:r>
          </a:p>
        </p:txBody>
      </p:sp>
      <p:sp>
        <p:nvSpPr>
          <p:cNvPr id="26" name="Rectangle 25">
            <a:extLst>
              <a:ext uri="{FF2B5EF4-FFF2-40B4-BE49-F238E27FC236}">
                <a16:creationId xmlns:a16="http://schemas.microsoft.com/office/drawing/2014/main" id="{428E2FD1-BEA1-403D-8B5D-FAD9E97F76F8}"/>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27" name="Rectangle 26">
            <a:extLst>
              <a:ext uri="{FF2B5EF4-FFF2-40B4-BE49-F238E27FC236}">
                <a16:creationId xmlns:a16="http://schemas.microsoft.com/office/drawing/2014/main" id="{B1FFFCB8-0540-4A71-8583-EC9354708E6F}"/>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28" name="Rectangle 27">
            <a:extLst>
              <a:ext uri="{FF2B5EF4-FFF2-40B4-BE49-F238E27FC236}">
                <a16:creationId xmlns:a16="http://schemas.microsoft.com/office/drawing/2014/main" id="{9FCF699B-715E-449A-BF9F-14B5775E46B9}"/>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29" name="Rectangle 28">
            <a:extLst>
              <a:ext uri="{FF2B5EF4-FFF2-40B4-BE49-F238E27FC236}">
                <a16:creationId xmlns:a16="http://schemas.microsoft.com/office/drawing/2014/main" id="{DFCBBC3F-7C29-4E55-AC25-3586714434AA}"/>
              </a:ext>
            </a:extLst>
          </p:cNvPr>
          <p:cNvSpPr/>
          <p:nvPr/>
        </p:nvSpPr>
        <p:spPr>
          <a:xfrm>
            <a:off x="8623543"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 construction</a:t>
            </a:r>
          </a:p>
        </p:txBody>
      </p:sp>
      <p:sp>
        <p:nvSpPr>
          <p:cNvPr id="30" name="Rectangle 29">
            <a:extLst>
              <a:ext uri="{FF2B5EF4-FFF2-40B4-BE49-F238E27FC236}">
                <a16:creationId xmlns:a16="http://schemas.microsoft.com/office/drawing/2014/main" id="{1945EC47-286A-44C8-97CA-7A18C584EFCD}"/>
              </a:ext>
            </a:extLst>
          </p:cNvPr>
          <p:cNvSpPr/>
          <p:nvPr/>
        </p:nvSpPr>
        <p:spPr>
          <a:xfrm>
            <a:off x="10294205"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spTree>
    <p:extLst>
      <p:ext uri="{BB962C8B-B14F-4D97-AF65-F5344CB8AC3E}">
        <p14:creationId xmlns:p14="http://schemas.microsoft.com/office/powerpoint/2010/main" val="130631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9" grpId="0" animBg="1"/>
      <p:bldP spid="13" grpId="0" animBg="1"/>
      <p:bldP spid="14" grpId="0" animBg="1"/>
      <p:bldP spid="2" grpId="0" animBg="1"/>
      <p:bldP spid="15"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6</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ÉTUDE HYDROLOGIQUE ET HYDRAULIQUE</a:t>
            </a:r>
          </a:p>
        </p:txBody>
      </p:sp>
      <p:sp>
        <p:nvSpPr>
          <p:cNvPr id="5" name="ZoneTexte 4">
            <a:extLst>
              <a:ext uri="{FF2B5EF4-FFF2-40B4-BE49-F238E27FC236}">
                <a16:creationId xmlns:a16="http://schemas.microsoft.com/office/drawing/2014/main" id="{9FC566CE-A658-4888-96FB-30CEBEAB2A09}"/>
              </a:ext>
            </a:extLst>
          </p:cNvPr>
          <p:cNvSpPr txBox="1"/>
          <p:nvPr/>
        </p:nvSpPr>
        <p:spPr>
          <a:xfrm>
            <a:off x="4657760" y="1185123"/>
            <a:ext cx="2968525" cy="461665"/>
          </a:xfrm>
          <a:prstGeom prst="rect">
            <a:avLst/>
          </a:prstGeom>
          <a:noFill/>
        </p:spPr>
        <p:txBody>
          <a:bodyPr wrap="square">
            <a:spAutoFit/>
          </a:bodyPr>
          <a:lstStyle/>
          <a:p>
            <a:pPr algn="ctr"/>
            <a:r>
              <a:rPr lang="fr-FR" sz="2400" b="1" dirty="0">
                <a:solidFill>
                  <a:schemeClr val="tx2"/>
                </a:solidFill>
                <a:latin typeface="+mj-lt"/>
                <a:ea typeface="+mj-ea"/>
                <a:cs typeface="+mj-cs"/>
              </a:rPr>
              <a:t>Étude hydraulique</a:t>
            </a:r>
            <a:endParaRPr lang="fr-FR" sz="2400" dirty="0"/>
          </a:p>
        </p:txBody>
      </p:sp>
      <p:pic>
        <p:nvPicPr>
          <p:cNvPr id="19" name="Image 18">
            <a:extLst>
              <a:ext uri="{FF2B5EF4-FFF2-40B4-BE49-F238E27FC236}">
                <a16:creationId xmlns:a16="http://schemas.microsoft.com/office/drawing/2014/main" id="{B27418E9-4123-4CFF-B9D2-1C30C79A07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1085" y="1646788"/>
            <a:ext cx="5890770" cy="3482642"/>
          </a:xfrm>
          <a:prstGeom prst="rect">
            <a:avLst/>
          </a:prstGeom>
        </p:spPr>
      </p:pic>
      <p:sp>
        <p:nvSpPr>
          <p:cNvPr id="20" name="ZoneTexte 19">
            <a:extLst>
              <a:ext uri="{FF2B5EF4-FFF2-40B4-BE49-F238E27FC236}">
                <a16:creationId xmlns:a16="http://schemas.microsoft.com/office/drawing/2014/main" id="{F3186E63-E19E-421E-9696-4E6D4B01C1B0}"/>
              </a:ext>
            </a:extLst>
          </p:cNvPr>
          <p:cNvSpPr txBox="1"/>
          <p:nvPr/>
        </p:nvSpPr>
        <p:spPr>
          <a:xfrm>
            <a:off x="8226267" y="4138313"/>
            <a:ext cx="1329179" cy="369332"/>
          </a:xfrm>
          <a:prstGeom prst="rect">
            <a:avLst/>
          </a:prstGeom>
          <a:noFill/>
        </p:spPr>
        <p:txBody>
          <a:bodyPr wrap="square" rtlCol="0">
            <a:spAutoFit/>
          </a:bodyPr>
          <a:lstStyle/>
          <a:p>
            <a:r>
              <a:rPr lang="fr-FR" dirty="0">
                <a:solidFill>
                  <a:srgbClr val="FF0000"/>
                </a:solidFill>
                <a:latin typeface="Arial" panose="020B0604020202020204" pitchFamily="34" charset="0"/>
                <a:cs typeface="Arial" panose="020B0604020202020204" pitchFamily="34" charset="0"/>
              </a:rPr>
              <a:t>PHE=4,1m</a:t>
            </a:r>
          </a:p>
        </p:txBody>
      </p:sp>
      <mc:AlternateContent xmlns:mc="http://schemas.openxmlformats.org/markup-compatibility/2006" xmlns:a14="http://schemas.microsoft.com/office/drawing/2010/main">
        <mc:Choice Requires="a14">
          <p:sp>
            <p:nvSpPr>
              <p:cNvPr id="23" name="ZoneTexte 22">
                <a:extLst>
                  <a:ext uri="{FF2B5EF4-FFF2-40B4-BE49-F238E27FC236}">
                    <a16:creationId xmlns:a16="http://schemas.microsoft.com/office/drawing/2014/main" id="{A6159684-5333-4B2B-9474-6CCA80DCF78B}"/>
                  </a:ext>
                </a:extLst>
              </p:cNvPr>
              <p:cNvSpPr txBox="1"/>
              <p:nvPr/>
            </p:nvSpPr>
            <p:spPr>
              <a:xfrm>
                <a:off x="2875393" y="5435683"/>
                <a:ext cx="644121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2400" i="1" smtClean="0">
                          <a:latin typeface="Cambria Math" panose="02040503050406030204" pitchFamily="18" charset="0"/>
                        </a:rPr>
                        <m:t>𝐶𝑎𝑙𝑎𝑔𝑒</m:t>
                      </m:r>
                      <m:r>
                        <a:rPr lang="fr-FR" sz="2400" i="0">
                          <a:latin typeface="Cambria Math" panose="02040503050406030204" pitchFamily="18" charset="0"/>
                        </a:rPr>
                        <m:t> </m:t>
                      </m:r>
                      <m:r>
                        <a:rPr lang="fr-FR" sz="2400" i="1">
                          <a:latin typeface="Cambria Math" panose="02040503050406030204" pitchFamily="18" charset="0"/>
                        </a:rPr>
                        <m:t>𝑑𝑢</m:t>
                      </m:r>
                      <m:r>
                        <a:rPr lang="fr-FR" sz="2400" i="0">
                          <a:latin typeface="Cambria Math" panose="02040503050406030204" pitchFamily="18" charset="0"/>
                        </a:rPr>
                        <m:t> </m:t>
                      </m:r>
                      <m:r>
                        <a:rPr lang="fr-FR" sz="2400" i="1">
                          <a:latin typeface="Cambria Math" panose="02040503050406030204" pitchFamily="18" charset="0"/>
                        </a:rPr>
                        <m:t>𝑝𝑜𝑛𝑡</m:t>
                      </m:r>
                      <m:r>
                        <a:rPr lang="fr-FR" sz="2400" i="0">
                          <a:latin typeface="Cambria Math" panose="02040503050406030204" pitchFamily="18" charset="0"/>
                        </a:rPr>
                        <m:t> = </m:t>
                      </m:r>
                      <m:r>
                        <a:rPr lang="fr-FR" sz="2400" i="1">
                          <a:latin typeface="Cambria Math" panose="02040503050406030204" pitchFamily="18" charset="0"/>
                        </a:rPr>
                        <m:t>𝑃𝐻𝐸</m:t>
                      </m:r>
                      <m:r>
                        <a:rPr lang="fr-FR" sz="2400" i="0">
                          <a:latin typeface="Cambria Math" panose="02040503050406030204" pitchFamily="18" charset="0"/>
                        </a:rPr>
                        <m:t> + </m:t>
                      </m:r>
                      <m:r>
                        <a:rPr lang="fr-FR" sz="2400" i="1">
                          <a:latin typeface="Cambria Math" panose="02040503050406030204" pitchFamily="18" charset="0"/>
                        </a:rPr>
                        <m:t>𝑅𝑒𝑣𝑎𝑛𝑐h𝑒</m:t>
                      </m:r>
                    </m:oMath>
                  </m:oMathPara>
                </a14:m>
                <a:endParaRPr lang="fr-FR" sz="2400" dirty="0"/>
              </a:p>
            </p:txBody>
          </p:sp>
        </mc:Choice>
        <mc:Fallback xmlns="">
          <p:sp>
            <p:nvSpPr>
              <p:cNvPr id="23" name="ZoneTexte 22">
                <a:extLst>
                  <a:ext uri="{FF2B5EF4-FFF2-40B4-BE49-F238E27FC236}">
                    <a16:creationId xmlns:a16="http://schemas.microsoft.com/office/drawing/2014/main" id="{A6159684-5333-4B2B-9474-6CCA80DCF78B}"/>
                  </a:ext>
                </a:extLst>
              </p:cNvPr>
              <p:cNvSpPr txBox="1">
                <a:spLocks noRot="1" noChangeAspect="1" noMove="1" noResize="1" noEditPoints="1" noAdjustHandles="1" noChangeArrowheads="1" noChangeShapeType="1" noTextEdit="1"/>
              </p:cNvSpPr>
              <p:nvPr/>
            </p:nvSpPr>
            <p:spPr>
              <a:xfrm>
                <a:off x="2875393" y="5435683"/>
                <a:ext cx="6441214" cy="461665"/>
              </a:xfrm>
              <a:prstGeom prst="rect">
                <a:avLst/>
              </a:prstGeom>
              <a:blipFill>
                <a:blip r:embed="rId6"/>
                <a:stretch>
                  <a:fillRect b="-18667"/>
                </a:stretch>
              </a:blipFill>
            </p:spPr>
            <p:txBody>
              <a:bodyPr/>
              <a:lstStyle/>
              <a:p>
                <a:r>
                  <a:rPr lang="fr-FR">
                    <a:noFill/>
                  </a:rPr>
                  <a:t> </a:t>
                </a:r>
              </a:p>
            </p:txBody>
          </p:sp>
        </mc:Fallback>
      </mc:AlternateContent>
      <p:pic>
        <p:nvPicPr>
          <p:cNvPr id="3" name="Image 2">
            <a:extLst>
              <a:ext uri="{FF2B5EF4-FFF2-40B4-BE49-F238E27FC236}">
                <a16:creationId xmlns:a16="http://schemas.microsoft.com/office/drawing/2014/main" id="{E5B9C7F6-D179-4765-9594-469FCE8594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199" y="2804964"/>
            <a:ext cx="5404886" cy="1166289"/>
          </a:xfrm>
          <a:prstGeom prst="rect">
            <a:avLst/>
          </a:prstGeom>
        </p:spPr>
      </p:pic>
      <p:sp>
        <p:nvSpPr>
          <p:cNvPr id="10" name="Rectangle 9">
            <a:extLst>
              <a:ext uri="{FF2B5EF4-FFF2-40B4-BE49-F238E27FC236}">
                <a16:creationId xmlns:a16="http://schemas.microsoft.com/office/drawing/2014/main" id="{732E71B8-3154-4B15-9C72-B78618FE485E}"/>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11" name="Rectangle 10">
            <a:extLst>
              <a:ext uri="{FF2B5EF4-FFF2-40B4-BE49-F238E27FC236}">
                <a16:creationId xmlns:a16="http://schemas.microsoft.com/office/drawing/2014/main" id="{CFEB1571-1F0F-4A17-A8F0-01EAD9A7AC06}"/>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13" name="Rectangle 12">
            <a:extLst>
              <a:ext uri="{FF2B5EF4-FFF2-40B4-BE49-F238E27FC236}">
                <a16:creationId xmlns:a16="http://schemas.microsoft.com/office/drawing/2014/main" id="{CE251627-8D5A-49B8-8199-147451386E42}"/>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15" name="Rectangle 14">
            <a:extLst>
              <a:ext uri="{FF2B5EF4-FFF2-40B4-BE49-F238E27FC236}">
                <a16:creationId xmlns:a16="http://schemas.microsoft.com/office/drawing/2014/main" id="{572CF760-40B1-4E6F-AE36-B92278E02186}"/>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16" name="Rectangle 15">
            <a:extLst>
              <a:ext uri="{FF2B5EF4-FFF2-40B4-BE49-F238E27FC236}">
                <a16:creationId xmlns:a16="http://schemas.microsoft.com/office/drawing/2014/main" id="{D3F11B8B-1774-4437-A4A1-8C6EB1B2410A}"/>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17" name="Rectangle 16">
            <a:extLst>
              <a:ext uri="{FF2B5EF4-FFF2-40B4-BE49-F238E27FC236}">
                <a16:creationId xmlns:a16="http://schemas.microsoft.com/office/drawing/2014/main" id="{34E571F4-415E-4DB7-ACA2-6A5226ABC74D}"/>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18" name="Rectangle 17">
            <a:extLst>
              <a:ext uri="{FF2B5EF4-FFF2-40B4-BE49-F238E27FC236}">
                <a16:creationId xmlns:a16="http://schemas.microsoft.com/office/drawing/2014/main" id="{ED3657C5-6030-47C0-A08B-40CCACC6A3AD}"/>
              </a:ext>
            </a:extLst>
          </p:cNvPr>
          <p:cNvSpPr/>
          <p:nvPr/>
        </p:nvSpPr>
        <p:spPr>
          <a:xfrm>
            <a:off x="1051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de la précontrainte du tablier</a:t>
            </a:r>
          </a:p>
        </p:txBody>
      </p:sp>
      <p:sp>
        <p:nvSpPr>
          <p:cNvPr id="12" name="Rectangle 11">
            <a:extLst>
              <a:ext uri="{FF2B5EF4-FFF2-40B4-BE49-F238E27FC236}">
                <a16:creationId xmlns:a16="http://schemas.microsoft.com/office/drawing/2014/main" id="{EA4403B4-151D-4E49-919F-E170D69136B1}"/>
              </a:ext>
            </a:extLst>
          </p:cNvPr>
          <p:cNvSpPr/>
          <p:nvPr/>
        </p:nvSpPr>
        <p:spPr>
          <a:xfrm>
            <a:off x="3110718" y="237318"/>
            <a:ext cx="1440000" cy="756000"/>
          </a:xfrm>
          <a:prstGeom prst="rect">
            <a:avLst/>
          </a:prstGeom>
          <a:ln w="3810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400" b="1" dirty="0">
                <a:solidFill>
                  <a:schemeClr val="tx2"/>
                </a:solidFill>
              </a:rPr>
              <a:t>Etude et conception de la route </a:t>
            </a:r>
          </a:p>
        </p:txBody>
      </p:sp>
      <p:sp>
        <p:nvSpPr>
          <p:cNvPr id="21" name="Rectangle 20">
            <a:extLst>
              <a:ext uri="{FF2B5EF4-FFF2-40B4-BE49-F238E27FC236}">
                <a16:creationId xmlns:a16="http://schemas.microsoft.com/office/drawing/2014/main" id="{AE0C4C50-07AE-415E-BF84-7692521E4560}"/>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22" name="Rectangle 21">
            <a:extLst>
              <a:ext uri="{FF2B5EF4-FFF2-40B4-BE49-F238E27FC236}">
                <a16:creationId xmlns:a16="http://schemas.microsoft.com/office/drawing/2014/main" id="{E938B51B-606D-4D46-B325-35F687D9B4E6}"/>
              </a:ext>
            </a:extLst>
          </p:cNvPr>
          <p:cNvSpPr/>
          <p:nvPr/>
        </p:nvSpPr>
        <p:spPr>
          <a:xfrm>
            <a:off x="1928391"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hydrologique et hydraulique</a:t>
            </a:r>
          </a:p>
        </p:txBody>
      </p:sp>
      <p:sp>
        <p:nvSpPr>
          <p:cNvPr id="24" name="Rectangle 23">
            <a:extLst>
              <a:ext uri="{FF2B5EF4-FFF2-40B4-BE49-F238E27FC236}">
                <a16:creationId xmlns:a16="http://schemas.microsoft.com/office/drawing/2014/main" id="{7D82905D-2417-497F-8D8D-FCE6E21988BD}"/>
              </a:ext>
            </a:extLst>
          </p:cNvPr>
          <p:cNvSpPr/>
          <p:nvPr/>
        </p:nvSpPr>
        <p:spPr>
          <a:xfrm>
            <a:off x="3603400"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et conception de la route de la Corniche</a:t>
            </a:r>
          </a:p>
        </p:txBody>
      </p:sp>
      <p:sp>
        <p:nvSpPr>
          <p:cNvPr id="25" name="Rectangle 24">
            <a:extLst>
              <a:ext uri="{FF2B5EF4-FFF2-40B4-BE49-F238E27FC236}">
                <a16:creationId xmlns:a16="http://schemas.microsoft.com/office/drawing/2014/main" id="{7DDD88AE-9745-41FF-8203-A985D053E0C1}"/>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26" name="Rectangle 25">
            <a:extLst>
              <a:ext uri="{FF2B5EF4-FFF2-40B4-BE49-F238E27FC236}">
                <a16:creationId xmlns:a16="http://schemas.microsoft.com/office/drawing/2014/main" id="{C41046D8-A2DF-4A51-AD36-DAB580675694}"/>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27" name="Rectangle 26">
            <a:extLst>
              <a:ext uri="{FF2B5EF4-FFF2-40B4-BE49-F238E27FC236}">
                <a16:creationId xmlns:a16="http://schemas.microsoft.com/office/drawing/2014/main" id="{7CBFB7E4-E5B9-49B1-8C99-7FD12334373F}"/>
              </a:ext>
            </a:extLst>
          </p:cNvPr>
          <p:cNvSpPr/>
          <p:nvPr/>
        </p:nvSpPr>
        <p:spPr>
          <a:xfrm>
            <a:off x="8623543"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 construction</a:t>
            </a:r>
          </a:p>
        </p:txBody>
      </p:sp>
      <p:sp>
        <p:nvSpPr>
          <p:cNvPr id="28" name="Rectangle 27">
            <a:extLst>
              <a:ext uri="{FF2B5EF4-FFF2-40B4-BE49-F238E27FC236}">
                <a16:creationId xmlns:a16="http://schemas.microsoft.com/office/drawing/2014/main" id="{807966C6-39AF-431F-805F-1A6215D3D459}"/>
              </a:ext>
            </a:extLst>
          </p:cNvPr>
          <p:cNvSpPr/>
          <p:nvPr/>
        </p:nvSpPr>
        <p:spPr>
          <a:xfrm>
            <a:off x="10294205"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pic>
        <p:nvPicPr>
          <p:cNvPr id="29" name="Image 28">
            <a:extLst>
              <a:ext uri="{FF2B5EF4-FFF2-40B4-BE49-F238E27FC236}">
                <a16:creationId xmlns:a16="http://schemas.microsoft.com/office/drawing/2014/main" id="{2C8B87CB-92E8-42C3-8CA9-D43060CA4F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13105" y="2688022"/>
            <a:ext cx="8433707" cy="2210214"/>
          </a:xfrm>
          <a:prstGeom prst="rect">
            <a:avLst/>
          </a:prstGeom>
        </p:spPr>
      </p:pic>
      <p:sp>
        <p:nvSpPr>
          <p:cNvPr id="30" name="Rectangle 29">
            <a:extLst>
              <a:ext uri="{FF2B5EF4-FFF2-40B4-BE49-F238E27FC236}">
                <a16:creationId xmlns:a16="http://schemas.microsoft.com/office/drawing/2014/main" id="{D427A453-1504-433F-9498-EF8AE8118384}"/>
              </a:ext>
            </a:extLst>
          </p:cNvPr>
          <p:cNvSpPr/>
          <p:nvPr/>
        </p:nvSpPr>
        <p:spPr>
          <a:xfrm>
            <a:off x="9271664" y="3378389"/>
            <a:ext cx="1062288" cy="3693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rgbClr val="FF0000"/>
                </a:solidFill>
              </a:rPr>
              <a:t>277,05m</a:t>
            </a:r>
          </a:p>
        </p:txBody>
      </p:sp>
    </p:spTree>
    <p:extLst>
      <p:ext uri="{BB962C8B-B14F-4D97-AF65-F5344CB8AC3E}">
        <p14:creationId xmlns:p14="http://schemas.microsoft.com/office/powerpoint/2010/main" val="113109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xit" presetSubtype="0" fill="hold" nodeType="withEffect">
                                  <p:stCondLst>
                                    <p:cond delay="0"/>
                                  </p:stCondLst>
                                  <p:childTnLst>
                                    <p:animEffect transition="out" filter="fade">
                                      <p:cBhvr>
                                        <p:cTn id="36" dur="500"/>
                                        <p:tgtEl>
                                          <p:spTgt spid="3"/>
                                        </p:tgtEl>
                                      </p:cBhvr>
                                    </p:animEffect>
                                    <p:set>
                                      <p:cBhvr>
                                        <p:cTn id="37" dur="1" fill="hold">
                                          <p:stCondLst>
                                            <p:cond delay="499"/>
                                          </p:stCondLst>
                                        </p:cTn>
                                        <p:tgtEl>
                                          <p:spTgt spid="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9"/>
                                        </p:tgtEl>
                                      </p:cBhvr>
                                    </p:animEffect>
                                    <p:set>
                                      <p:cBhvr>
                                        <p:cTn id="40" dur="1" fill="hold">
                                          <p:stCondLst>
                                            <p:cond delay="499"/>
                                          </p:stCondLst>
                                        </p:cTn>
                                        <p:tgtEl>
                                          <p:spTgt spid="19"/>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p:bldP spid="23" grpId="0"/>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7</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ÉTUDE ET CONCEPTION DU TRONÇON DE LA ROUTE DE LA CORNICHE</a:t>
            </a:r>
          </a:p>
        </p:txBody>
      </p:sp>
      <mc:AlternateContent xmlns:mc="http://schemas.openxmlformats.org/markup-compatibility/2006" xmlns:a14="http://schemas.microsoft.com/office/drawing/2010/main">
        <mc:Choice Requires="a14">
          <p:graphicFrame>
            <p:nvGraphicFramePr>
              <p:cNvPr id="2" name="Diagramme 1">
                <a:extLst>
                  <a:ext uri="{FF2B5EF4-FFF2-40B4-BE49-F238E27FC236}">
                    <a16:creationId xmlns:a16="http://schemas.microsoft.com/office/drawing/2014/main" id="{6D266CE2-133C-497B-8981-03ED83F8EACB}"/>
                  </a:ext>
                </a:extLst>
              </p:cNvPr>
              <p:cNvGraphicFramePr/>
              <p:nvPr>
                <p:extLst>
                  <p:ext uri="{D42A27DB-BD31-4B8C-83A1-F6EECF244321}">
                    <p14:modId xmlns:p14="http://schemas.microsoft.com/office/powerpoint/2010/main" val="3955112625"/>
                  </p:ext>
                </p:extLst>
              </p:nvPr>
            </p:nvGraphicFramePr>
            <p:xfrm>
              <a:off x="411829" y="1605795"/>
              <a:ext cx="6221690" cy="4147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2" name="Diagramme 1">
                <a:extLst>
                  <a:ext uri="{FF2B5EF4-FFF2-40B4-BE49-F238E27FC236}">
                    <a16:creationId xmlns:a16="http://schemas.microsoft.com/office/drawing/2014/main" id="{6D266CE2-133C-497B-8981-03ED83F8EACB}"/>
                  </a:ext>
                </a:extLst>
              </p:cNvPr>
              <p:cNvGraphicFramePr/>
              <p:nvPr>
                <p:extLst>
                  <p:ext uri="{D42A27DB-BD31-4B8C-83A1-F6EECF244321}">
                    <p14:modId xmlns:p14="http://schemas.microsoft.com/office/powerpoint/2010/main" val="3955112625"/>
                  </p:ext>
                </p:extLst>
              </p:nvPr>
            </p:nvGraphicFramePr>
            <p:xfrm>
              <a:off x="411829" y="1605795"/>
              <a:ext cx="6221690" cy="41477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8" name="ZoneTexte 7">
            <a:extLst>
              <a:ext uri="{FF2B5EF4-FFF2-40B4-BE49-F238E27FC236}">
                <a16:creationId xmlns:a16="http://schemas.microsoft.com/office/drawing/2014/main" id="{25872339-9D37-442B-B87B-FB5AAB312417}"/>
              </a:ext>
            </a:extLst>
          </p:cNvPr>
          <p:cNvSpPr txBox="1"/>
          <p:nvPr/>
        </p:nvSpPr>
        <p:spPr>
          <a:xfrm>
            <a:off x="2055962" y="1119134"/>
            <a:ext cx="2968525" cy="461665"/>
          </a:xfrm>
          <a:prstGeom prst="rect">
            <a:avLst/>
          </a:prstGeom>
          <a:noFill/>
        </p:spPr>
        <p:txBody>
          <a:bodyPr wrap="square">
            <a:spAutoFit/>
          </a:bodyPr>
          <a:lstStyle/>
          <a:p>
            <a:pPr algn="ctr"/>
            <a:r>
              <a:rPr lang="fr-FR" sz="2400" b="1" dirty="0">
                <a:solidFill>
                  <a:schemeClr val="tx2"/>
                </a:solidFill>
                <a:latin typeface="+mj-lt"/>
                <a:ea typeface="+mj-ea"/>
                <a:cs typeface="+mj-cs"/>
              </a:rPr>
              <a:t>Étude de trafic</a:t>
            </a:r>
            <a:endParaRPr lang="fr-FR" sz="2400" dirty="0"/>
          </a:p>
        </p:txBody>
      </p:sp>
      <p:sp>
        <p:nvSpPr>
          <p:cNvPr id="4" name="Flèche : droite rayée 3">
            <a:extLst>
              <a:ext uri="{FF2B5EF4-FFF2-40B4-BE49-F238E27FC236}">
                <a16:creationId xmlns:a16="http://schemas.microsoft.com/office/drawing/2014/main" id="{DEC7C1E7-74E2-4BEF-86CE-67F40E3E8DF1}"/>
              </a:ext>
            </a:extLst>
          </p:cNvPr>
          <p:cNvSpPr/>
          <p:nvPr/>
        </p:nvSpPr>
        <p:spPr>
          <a:xfrm>
            <a:off x="2851838" y="5778584"/>
            <a:ext cx="2624252" cy="81192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11513DFA-F03C-4885-847D-AE6DA6F90AB3}"/>
                  </a:ext>
                </a:extLst>
              </p:cNvPr>
              <p:cNvSpPr txBox="1"/>
              <p:nvPr/>
            </p:nvSpPr>
            <p:spPr>
              <a:xfrm>
                <a:off x="1431991" y="5983078"/>
                <a:ext cx="5232336" cy="4029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chemeClr val="bg1"/>
                              </a:solidFill>
                              <a:latin typeface="Cambria Math" panose="02040503050406030204" pitchFamily="18" charset="0"/>
                            </a:rPr>
                          </m:ctrlPr>
                        </m:sSubPr>
                        <m:e>
                          <m:r>
                            <a:rPr lang="fr-FR" i="1">
                              <a:solidFill>
                                <a:schemeClr val="bg1"/>
                              </a:solidFill>
                              <a:latin typeface="Cambria Math" panose="02040503050406030204" pitchFamily="18" charset="0"/>
                            </a:rPr>
                            <m:t>𝑇</m:t>
                          </m:r>
                        </m:e>
                        <m:sub>
                          <m:r>
                            <a:rPr lang="fr-FR" i="1">
                              <a:solidFill>
                                <a:schemeClr val="bg1"/>
                              </a:solidFill>
                              <a:latin typeface="Cambria Math" panose="02040503050406030204" pitchFamily="18" charset="0"/>
                            </a:rPr>
                            <m:t>𝑗</m:t>
                          </m:r>
                          <m:r>
                            <a:rPr lang="fr-FR" i="0">
                              <a:solidFill>
                                <a:schemeClr val="bg1"/>
                              </a:solidFill>
                              <a:latin typeface="Cambria Math" panose="02040503050406030204" pitchFamily="18" charset="0"/>
                            </a:rPr>
                            <m:t>+</m:t>
                          </m:r>
                          <m:r>
                            <a:rPr lang="fr-FR" i="1">
                              <a:solidFill>
                                <a:schemeClr val="bg1"/>
                              </a:solidFill>
                              <a:latin typeface="Cambria Math" panose="02040503050406030204" pitchFamily="18" charset="0"/>
                            </a:rPr>
                            <m:t>𝑘</m:t>
                          </m:r>
                        </m:sub>
                      </m:sSub>
                      <m:r>
                        <a:rPr lang="fr-FR" i="0">
                          <a:solidFill>
                            <a:schemeClr val="bg1"/>
                          </a:solidFill>
                          <a:latin typeface="Cambria Math" panose="02040503050406030204" pitchFamily="18" charset="0"/>
                        </a:rPr>
                        <m:t>=</m:t>
                      </m:r>
                      <m:sSub>
                        <m:sSubPr>
                          <m:ctrlPr>
                            <a:rPr lang="fr-FR" i="1">
                              <a:solidFill>
                                <a:schemeClr val="bg1"/>
                              </a:solidFill>
                              <a:latin typeface="Cambria Math" panose="02040503050406030204" pitchFamily="18" charset="0"/>
                            </a:rPr>
                          </m:ctrlPr>
                        </m:sSubPr>
                        <m:e>
                          <m:r>
                            <a:rPr lang="fr-FR" i="1">
                              <a:solidFill>
                                <a:schemeClr val="bg1"/>
                              </a:solidFill>
                              <a:latin typeface="Cambria Math" panose="02040503050406030204" pitchFamily="18" charset="0"/>
                            </a:rPr>
                            <m:t>𝑇</m:t>
                          </m:r>
                        </m:e>
                        <m:sub>
                          <m:r>
                            <a:rPr lang="fr-FR" i="1">
                              <a:solidFill>
                                <a:schemeClr val="bg1"/>
                              </a:solidFill>
                              <a:latin typeface="Cambria Math" panose="02040503050406030204" pitchFamily="18" charset="0"/>
                            </a:rPr>
                            <m:t>𝑗</m:t>
                          </m:r>
                        </m:sub>
                      </m:sSub>
                      <m:r>
                        <a:rPr lang="fr-FR" i="0">
                          <a:solidFill>
                            <a:schemeClr val="bg1"/>
                          </a:solidFill>
                          <a:latin typeface="Cambria Math" panose="02040503050406030204" pitchFamily="18" charset="0"/>
                        </a:rPr>
                        <m:t>×</m:t>
                      </m:r>
                      <m:r>
                        <a:rPr lang="fr-FR" i="1">
                          <a:solidFill>
                            <a:schemeClr val="bg1"/>
                          </a:solidFill>
                          <a:latin typeface="Cambria Math" panose="02040503050406030204" pitchFamily="18" charset="0"/>
                        </a:rPr>
                        <m:t>(</m:t>
                      </m:r>
                      <m:r>
                        <a:rPr lang="fr-FR">
                          <a:solidFill>
                            <a:schemeClr val="bg1"/>
                          </a:solidFill>
                          <a:latin typeface="Cambria Math" panose="02040503050406030204" pitchFamily="18" charset="0"/>
                        </a:rPr>
                        <m:t>1+</m:t>
                      </m:r>
                      <m:sSup>
                        <m:sSupPr>
                          <m:ctrlPr>
                            <a:rPr lang="fr-FR" i="1">
                              <a:solidFill>
                                <a:schemeClr val="bg1"/>
                              </a:solidFill>
                              <a:latin typeface="Cambria Math" panose="02040503050406030204" pitchFamily="18" charset="0"/>
                            </a:rPr>
                          </m:ctrlPr>
                        </m:sSupPr>
                        <m:e>
                          <m:d>
                            <m:dPr>
                              <m:begChr m:val=""/>
                              <m:ctrlPr>
                                <a:rPr lang="fr-FR" i="1">
                                  <a:solidFill>
                                    <a:schemeClr val="bg1"/>
                                  </a:solidFill>
                                  <a:latin typeface="Cambria Math" panose="02040503050406030204" pitchFamily="18" charset="0"/>
                                </a:rPr>
                              </m:ctrlPr>
                            </m:dPr>
                            <m:e>
                              <m:r>
                                <a:rPr lang="fr-FR" i="1">
                                  <a:solidFill>
                                    <a:schemeClr val="bg1"/>
                                  </a:solidFill>
                                  <a:latin typeface="Cambria Math" panose="02040503050406030204" pitchFamily="18" charset="0"/>
                                </a:rPr>
                                <m:t>𝜏</m:t>
                              </m:r>
                            </m:e>
                          </m:d>
                        </m:e>
                        <m:sup>
                          <m:r>
                            <a:rPr lang="fr-FR" i="1">
                              <a:solidFill>
                                <a:schemeClr val="bg1"/>
                              </a:solidFill>
                              <a:latin typeface="Cambria Math" panose="02040503050406030204" pitchFamily="18" charset="0"/>
                            </a:rPr>
                            <m:t>𝑘</m:t>
                          </m:r>
                        </m:sup>
                      </m:sSup>
                    </m:oMath>
                  </m:oMathPara>
                </a14:m>
                <a:endParaRPr lang="fr-FR" dirty="0">
                  <a:solidFill>
                    <a:schemeClr val="bg1"/>
                  </a:solidFill>
                </a:endParaRPr>
              </a:p>
            </p:txBody>
          </p:sp>
        </mc:Choice>
        <mc:Fallback xmlns="">
          <p:sp>
            <p:nvSpPr>
              <p:cNvPr id="9" name="ZoneTexte 8">
                <a:extLst>
                  <a:ext uri="{FF2B5EF4-FFF2-40B4-BE49-F238E27FC236}">
                    <a16:creationId xmlns:a16="http://schemas.microsoft.com/office/drawing/2014/main" xmlns:a14="http://schemas.microsoft.com/office/drawing/2010/main" xmlns="" id="{11513DFA-F03C-4885-847D-AE6DA6F90AB3}"/>
                  </a:ext>
                </a:extLst>
              </p:cNvPr>
              <p:cNvSpPr txBox="1">
                <a:spLocks noRot="1" noChangeAspect="1" noMove="1" noResize="1" noEditPoints="1" noAdjustHandles="1" noChangeArrowheads="1" noChangeShapeType="1" noTextEdit="1"/>
              </p:cNvSpPr>
              <p:nvPr/>
            </p:nvSpPr>
            <p:spPr>
              <a:xfrm>
                <a:off x="1431991" y="5983078"/>
                <a:ext cx="5232336" cy="402931"/>
              </a:xfrm>
              <a:prstGeom prst="rect">
                <a:avLst/>
              </a:prstGeom>
              <a:blipFill rotWithShape="0">
                <a:blip r:embed="rId12"/>
                <a:stretch>
                  <a:fillRect t="-105970" b="-161194"/>
                </a:stretch>
              </a:blipFill>
            </p:spPr>
            <p:txBody>
              <a:bodyPr/>
              <a:lstStyle/>
              <a:p>
                <a:r>
                  <a:rPr lang="fr-FR">
                    <a:noFill/>
                  </a:rPr>
                  <a:t> </a:t>
                </a:r>
              </a:p>
            </p:txBody>
          </p:sp>
        </mc:Fallback>
      </mc:AlternateContent>
      <p:sp>
        <p:nvSpPr>
          <p:cNvPr id="10" name="Organigramme : Alternative 9">
            <a:extLst>
              <a:ext uri="{FF2B5EF4-FFF2-40B4-BE49-F238E27FC236}">
                <a16:creationId xmlns:a16="http://schemas.microsoft.com/office/drawing/2014/main" id="{D46D203F-697F-4055-B875-5EFE65867480}"/>
              </a:ext>
            </a:extLst>
          </p:cNvPr>
          <p:cNvSpPr/>
          <p:nvPr/>
        </p:nvSpPr>
        <p:spPr>
          <a:xfrm>
            <a:off x="5677388" y="5937199"/>
            <a:ext cx="1819339" cy="494687"/>
          </a:xfrm>
          <a:prstGeom prst="flowChartAlternateProcess">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Route 2x2 voies</a:t>
            </a:r>
          </a:p>
        </p:txBody>
      </p:sp>
      <p:sp>
        <p:nvSpPr>
          <p:cNvPr id="11" name="ZoneTexte 10">
            <a:extLst>
              <a:ext uri="{FF2B5EF4-FFF2-40B4-BE49-F238E27FC236}">
                <a16:creationId xmlns:a16="http://schemas.microsoft.com/office/drawing/2014/main" id="{FB22E50B-991B-4947-BC11-DAA5218F1846}"/>
              </a:ext>
            </a:extLst>
          </p:cNvPr>
          <p:cNvSpPr txBox="1"/>
          <p:nvPr/>
        </p:nvSpPr>
        <p:spPr>
          <a:xfrm>
            <a:off x="7167515" y="1119134"/>
            <a:ext cx="2968525" cy="461665"/>
          </a:xfrm>
          <a:prstGeom prst="rect">
            <a:avLst/>
          </a:prstGeom>
          <a:noFill/>
        </p:spPr>
        <p:txBody>
          <a:bodyPr wrap="square">
            <a:spAutoFit/>
          </a:bodyPr>
          <a:lstStyle/>
          <a:p>
            <a:pPr algn="ctr"/>
            <a:r>
              <a:rPr lang="fr-FR" sz="2400" b="1" dirty="0">
                <a:solidFill>
                  <a:schemeClr val="tx2"/>
                </a:solidFill>
                <a:latin typeface="+mj-lt"/>
                <a:ea typeface="+mj-ea"/>
                <a:cs typeface="+mj-cs"/>
              </a:rPr>
              <a:t>Étude géotechnique</a:t>
            </a:r>
            <a:endParaRPr lang="fr-FR" sz="2400" dirty="0"/>
          </a:p>
        </p:txBody>
      </p:sp>
      <p:graphicFrame>
        <p:nvGraphicFramePr>
          <p:cNvPr id="12" name="Tableau 11">
            <a:extLst>
              <a:ext uri="{FF2B5EF4-FFF2-40B4-BE49-F238E27FC236}">
                <a16:creationId xmlns:a16="http://schemas.microsoft.com/office/drawing/2014/main" id="{D76985F9-2266-4A30-8E1C-9B787BDB8CE2}"/>
              </a:ext>
            </a:extLst>
          </p:cNvPr>
          <p:cNvGraphicFramePr>
            <a:graphicFrameLocks noGrp="1"/>
          </p:cNvGraphicFramePr>
          <p:nvPr>
            <p:extLst>
              <p:ext uri="{D42A27DB-BD31-4B8C-83A1-F6EECF244321}">
                <p14:modId xmlns:p14="http://schemas.microsoft.com/office/powerpoint/2010/main" val="2788082070"/>
              </p:ext>
            </p:extLst>
          </p:nvPr>
        </p:nvGraphicFramePr>
        <p:xfrm>
          <a:off x="7302844" y="1809750"/>
          <a:ext cx="2833196" cy="1619250"/>
        </p:xfrm>
        <a:graphic>
          <a:graphicData uri="http://schemas.openxmlformats.org/drawingml/2006/table">
            <a:tbl>
              <a:tblPr firstRow="1" firstCol="1" bandRow="1">
                <a:tableStyleId>{5C22544A-7EE6-4342-B048-85BDC9FD1C3A}</a:tableStyleId>
              </a:tblPr>
              <a:tblGrid>
                <a:gridCol w="1416598">
                  <a:extLst>
                    <a:ext uri="{9D8B030D-6E8A-4147-A177-3AD203B41FA5}">
                      <a16:colId xmlns:a16="http://schemas.microsoft.com/office/drawing/2014/main" val="2625337392"/>
                    </a:ext>
                  </a:extLst>
                </a:gridCol>
                <a:gridCol w="1416598">
                  <a:extLst>
                    <a:ext uri="{9D8B030D-6E8A-4147-A177-3AD203B41FA5}">
                      <a16:colId xmlns:a16="http://schemas.microsoft.com/office/drawing/2014/main" val="2327437015"/>
                    </a:ext>
                  </a:extLst>
                </a:gridCol>
              </a:tblGrid>
              <a:tr h="323850">
                <a:tc>
                  <a:txBody>
                    <a:bodyPr/>
                    <a:lstStyle/>
                    <a:p>
                      <a:pPr algn="ctr">
                        <a:lnSpc>
                          <a:spcPct val="115000"/>
                        </a:lnSpc>
                        <a:spcAft>
                          <a:spcPts val="1000"/>
                        </a:spcAft>
                      </a:pPr>
                      <a:r>
                        <a:rPr lang="fr-FR" sz="1400" dirty="0">
                          <a:effectLst/>
                        </a:rPr>
                        <a:t>N° SONDAGE</a:t>
                      </a:r>
                      <a:endParaRPr lang="fr-FR" sz="12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tc>
                <a:tc>
                  <a:txBody>
                    <a:bodyPr/>
                    <a:lstStyle/>
                    <a:p>
                      <a:pPr algn="ctr">
                        <a:lnSpc>
                          <a:spcPct val="115000"/>
                        </a:lnSpc>
                        <a:spcAft>
                          <a:spcPts val="1000"/>
                        </a:spcAft>
                      </a:pPr>
                      <a:r>
                        <a:rPr lang="fr-FR" sz="1400" dirty="0">
                          <a:effectLst/>
                        </a:rPr>
                        <a:t>CBR</a:t>
                      </a:r>
                      <a:endParaRPr lang="fr-FR" sz="12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tc>
                <a:extLst>
                  <a:ext uri="{0D108BD9-81ED-4DB2-BD59-A6C34878D82A}">
                    <a16:rowId xmlns:a16="http://schemas.microsoft.com/office/drawing/2014/main" val="3504293902"/>
                  </a:ext>
                </a:extLst>
              </a:tr>
              <a:tr h="323850">
                <a:tc>
                  <a:txBody>
                    <a:bodyPr/>
                    <a:lstStyle/>
                    <a:p>
                      <a:pPr algn="ctr">
                        <a:lnSpc>
                          <a:spcPct val="115000"/>
                        </a:lnSpc>
                        <a:spcAft>
                          <a:spcPts val="1000"/>
                        </a:spcAft>
                      </a:pPr>
                      <a:r>
                        <a:rPr lang="fr-FR" sz="1200">
                          <a:effectLst/>
                        </a:rPr>
                        <a:t>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tc>
                <a:tc>
                  <a:txBody>
                    <a:bodyPr/>
                    <a:lstStyle/>
                    <a:p>
                      <a:pPr algn="ctr">
                        <a:lnSpc>
                          <a:spcPct val="115000"/>
                        </a:lnSpc>
                        <a:spcAft>
                          <a:spcPts val="1000"/>
                        </a:spcAft>
                      </a:pPr>
                      <a:r>
                        <a:rPr lang="fr-FR" sz="1600" dirty="0">
                          <a:effectLst/>
                        </a:rPr>
                        <a:t>15</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tc>
                <a:extLst>
                  <a:ext uri="{0D108BD9-81ED-4DB2-BD59-A6C34878D82A}">
                    <a16:rowId xmlns:a16="http://schemas.microsoft.com/office/drawing/2014/main" val="2272940851"/>
                  </a:ext>
                </a:extLst>
              </a:tr>
              <a:tr h="323850">
                <a:tc>
                  <a:txBody>
                    <a:bodyPr/>
                    <a:lstStyle/>
                    <a:p>
                      <a:pPr algn="ctr">
                        <a:lnSpc>
                          <a:spcPct val="115000"/>
                        </a:lnSpc>
                        <a:spcAft>
                          <a:spcPts val="1000"/>
                        </a:spcAft>
                      </a:pPr>
                      <a:r>
                        <a:rPr lang="fr-FR" sz="1200">
                          <a:effectLst/>
                        </a:rPr>
                        <a:t>2</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tc>
                <a:tc>
                  <a:txBody>
                    <a:bodyPr/>
                    <a:lstStyle/>
                    <a:p>
                      <a:pPr algn="ctr">
                        <a:lnSpc>
                          <a:spcPct val="115000"/>
                        </a:lnSpc>
                        <a:spcAft>
                          <a:spcPts val="1000"/>
                        </a:spcAft>
                      </a:pPr>
                      <a:r>
                        <a:rPr lang="fr-FR" sz="1600" dirty="0">
                          <a:effectLst/>
                        </a:rPr>
                        <a:t>13</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tc>
                <a:extLst>
                  <a:ext uri="{0D108BD9-81ED-4DB2-BD59-A6C34878D82A}">
                    <a16:rowId xmlns:a16="http://schemas.microsoft.com/office/drawing/2014/main" val="2875923190"/>
                  </a:ext>
                </a:extLst>
              </a:tr>
              <a:tr h="323850">
                <a:tc>
                  <a:txBody>
                    <a:bodyPr/>
                    <a:lstStyle/>
                    <a:p>
                      <a:pPr algn="ctr">
                        <a:lnSpc>
                          <a:spcPct val="115000"/>
                        </a:lnSpc>
                        <a:spcAft>
                          <a:spcPts val="1000"/>
                        </a:spcAft>
                      </a:pPr>
                      <a:r>
                        <a:rPr lang="fr-FR" sz="1200">
                          <a:effectLst/>
                        </a:rPr>
                        <a:t>3</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tc>
                <a:tc>
                  <a:txBody>
                    <a:bodyPr/>
                    <a:lstStyle/>
                    <a:p>
                      <a:pPr algn="ctr">
                        <a:lnSpc>
                          <a:spcPct val="115000"/>
                        </a:lnSpc>
                        <a:spcAft>
                          <a:spcPts val="1000"/>
                        </a:spcAft>
                      </a:pPr>
                      <a:r>
                        <a:rPr lang="fr-FR" sz="1600" dirty="0">
                          <a:effectLst/>
                        </a:rPr>
                        <a:t>11</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tc>
                <a:extLst>
                  <a:ext uri="{0D108BD9-81ED-4DB2-BD59-A6C34878D82A}">
                    <a16:rowId xmlns:a16="http://schemas.microsoft.com/office/drawing/2014/main" val="3492152031"/>
                  </a:ext>
                </a:extLst>
              </a:tr>
              <a:tr h="323850">
                <a:tc>
                  <a:txBody>
                    <a:bodyPr/>
                    <a:lstStyle/>
                    <a:p>
                      <a:pPr algn="ctr">
                        <a:lnSpc>
                          <a:spcPct val="115000"/>
                        </a:lnSpc>
                        <a:spcAft>
                          <a:spcPts val="1000"/>
                        </a:spcAft>
                      </a:pPr>
                      <a:r>
                        <a:rPr lang="fr-FR" sz="1200">
                          <a:effectLst/>
                        </a:rPr>
                        <a:t>4</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tc>
                <a:tc>
                  <a:txBody>
                    <a:bodyPr/>
                    <a:lstStyle/>
                    <a:p>
                      <a:pPr algn="ctr">
                        <a:lnSpc>
                          <a:spcPct val="115000"/>
                        </a:lnSpc>
                        <a:spcAft>
                          <a:spcPts val="1000"/>
                        </a:spcAft>
                      </a:pPr>
                      <a:r>
                        <a:rPr lang="fr-FR" sz="1600" dirty="0">
                          <a:effectLst/>
                        </a:rPr>
                        <a:t>13</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ctr"/>
                </a:tc>
                <a:extLst>
                  <a:ext uri="{0D108BD9-81ED-4DB2-BD59-A6C34878D82A}">
                    <a16:rowId xmlns:a16="http://schemas.microsoft.com/office/drawing/2014/main" val="2334430004"/>
                  </a:ext>
                </a:extLst>
              </a:tr>
            </a:tbl>
          </a:graphicData>
        </a:graphic>
      </p:graphicFrame>
      <p:sp>
        <p:nvSpPr>
          <p:cNvPr id="14" name="Organigramme : Alternative 13">
            <a:extLst>
              <a:ext uri="{FF2B5EF4-FFF2-40B4-BE49-F238E27FC236}">
                <a16:creationId xmlns:a16="http://schemas.microsoft.com/office/drawing/2014/main" id="{81F6395A-9540-4684-AD7F-FDD2A455818A}"/>
              </a:ext>
            </a:extLst>
          </p:cNvPr>
          <p:cNvSpPr/>
          <p:nvPr/>
        </p:nvSpPr>
        <p:spPr>
          <a:xfrm>
            <a:off x="8710016" y="2787431"/>
            <a:ext cx="1426024" cy="323416"/>
          </a:xfrm>
          <a:prstGeom prst="flowChartAlternateProcess">
            <a:avLst/>
          </a:prstGeom>
          <a:noFill/>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p>
        </p:txBody>
      </p:sp>
      <p:sp>
        <p:nvSpPr>
          <p:cNvPr id="3" name="Rectangle : carré corné 2">
            <a:extLst>
              <a:ext uri="{FF2B5EF4-FFF2-40B4-BE49-F238E27FC236}">
                <a16:creationId xmlns:a16="http://schemas.microsoft.com/office/drawing/2014/main" id="{CC85CE71-7EAE-4D48-95A2-A513DD3FDAE0}"/>
              </a:ext>
            </a:extLst>
          </p:cNvPr>
          <p:cNvSpPr/>
          <p:nvPr/>
        </p:nvSpPr>
        <p:spPr>
          <a:xfrm>
            <a:off x="7705193" y="3781319"/>
            <a:ext cx="2028497" cy="1762231"/>
          </a:xfrm>
          <a:prstGeom prst="foldedCorner">
            <a:avLst>
              <a:gd name="adj" fmla="val 9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 CBR retenu pour dimensionner la chaussée doit être le plus défavorable</a:t>
            </a:r>
          </a:p>
        </p:txBody>
      </p:sp>
      <p:sp>
        <p:nvSpPr>
          <p:cNvPr id="13" name="Rectangle 12">
            <a:extLst>
              <a:ext uri="{FF2B5EF4-FFF2-40B4-BE49-F238E27FC236}">
                <a16:creationId xmlns:a16="http://schemas.microsoft.com/office/drawing/2014/main" id="{2C587765-1D1E-4AF4-94EE-0D2AA5D5E1A6}"/>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15" name="Rectangle 14">
            <a:extLst>
              <a:ext uri="{FF2B5EF4-FFF2-40B4-BE49-F238E27FC236}">
                <a16:creationId xmlns:a16="http://schemas.microsoft.com/office/drawing/2014/main" id="{299E218E-3BFF-4A0B-A32D-86A2271BA385}"/>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17" name="Rectangle 16">
            <a:extLst>
              <a:ext uri="{FF2B5EF4-FFF2-40B4-BE49-F238E27FC236}">
                <a16:creationId xmlns:a16="http://schemas.microsoft.com/office/drawing/2014/main" id="{6866115C-06F8-48CF-8C10-C5FBE1A6566C}"/>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18" name="Rectangle 17">
            <a:extLst>
              <a:ext uri="{FF2B5EF4-FFF2-40B4-BE49-F238E27FC236}">
                <a16:creationId xmlns:a16="http://schemas.microsoft.com/office/drawing/2014/main" id="{A3E3E7D9-2467-493C-82A0-AB3847829A66}"/>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19" name="Rectangle 18">
            <a:extLst>
              <a:ext uri="{FF2B5EF4-FFF2-40B4-BE49-F238E27FC236}">
                <a16:creationId xmlns:a16="http://schemas.microsoft.com/office/drawing/2014/main" id="{92528577-879A-4B87-8869-8D647AC23C3D}"/>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20" name="Rectangle 19">
            <a:extLst>
              <a:ext uri="{FF2B5EF4-FFF2-40B4-BE49-F238E27FC236}">
                <a16:creationId xmlns:a16="http://schemas.microsoft.com/office/drawing/2014/main" id="{C1BA96F0-DD00-4B05-9551-AA2F3C55AFAC}"/>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21" name="Rectangle 20">
            <a:extLst>
              <a:ext uri="{FF2B5EF4-FFF2-40B4-BE49-F238E27FC236}">
                <a16:creationId xmlns:a16="http://schemas.microsoft.com/office/drawing/2014/main" id="{4EA649E1-7D08-442B-8C52-1605F1F4CDE6}"/>
              </a:ext>
            </a:extLst>
          </p:cNvPr>
          <p:cNvSpPr/>
          <p:nvPr/>
        </p:nvSpPr>
        <p:spPr>
          <a:xfrm>
            <a:off x="1051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de la précontrainte du tablier</a:t>
            </a:r>
          </a:p>
        </p:txBody>
      </p:sp>
      <p:sp>
        <p:nvSpPr>
          <p:cNvPr id="16" name="Rectangle 15">
            <a:extLst>
              <a:ext uri="{FF2B5EF4-FFF2-40B4-BE49-F238E27FC236}">
                <a16:creationId xmlns:a16="http://schemas.microsoft.com/office/drawing/2014/main" id="{62E9C595-1BCD-4C1B-90AC-790A46A68BEB}"/>
              </a:ext>
            </a:extLst>
          </p:cNvPr>
          <p:cNvSpPr/>
          <p:nvPr/>
        </p:nvSpPr>
        <p:spPr>
          <a:xfrm>
            <a:off x="3110718" y="237318"/>
            <a:ext cx="1440000" cy="756000"/>
          </a:xfrm>
          <a:prstGeom prst="rect">
            <a:avLst/>
          </a:prstGeom>
          <a:ln w="3810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400" b="1" dirty="0">
                <a:solidFill>
                  <a:schemeClr val="tx2"/>
                </a:solidFill>
              </a:rPr>
              <a:t>Etude et conception de la route </a:t>
            </a:r>
          </a:p>
        </p:txBody>
      </p:sp>
      <p:sp>
        <p:nvSpPr>
          <p:cNvPr id="22" name="Rectangle : carré corné 2">
            <a:extLst>
              <a:ext uri="{FF2B5EF4-FFF2-40B4-BE49-F238E27FC236}">
                <a16:creationId xmlns:a16="http://schemas.microsoft.com/office/drawing/2014/main" id="{CC85CE71-7EAE-4D48-95A2-A513DD3FDAE0}"/>
              </a:ext>
            </a:extLst>
          </p:cNvPr>
          <p:cNvSpPr/>
          <p:nvPr/>
        </p:nvSpPr>
        <p:spPr>
          <a:xfrm>
            <a:off x="304801" y="5820006"/>
            <a:ext cx="2345740" cy="737281"/>
          </a:xfrm>
          <a:prstGeom prst="foldedCorner">
            <a:avLst>
              <a:gd name="adj" fmla="val 933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Projection du trafic à l’année de fin de service :</a:t>
            </a:r>
          </a:p>
        </p:txBody>
      </p:sp>
      <p:sp>
        <p:nvSpPr>
          <p:cNvPr id="23" name="Rectangle 22">
            <a:extLst>
              <a:ext uri="{FF2B5EF4-FFF2-40B4-BE49-F238E27FC236}">
                <a16:creationId xmlns:a16="http://schemas.microsoft.com/office/drawing/2014/main" id="{5587F4E0-EED5-49D3-A39F-6F284C10D7C0}"/>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24" name="Rectangle 23">
            <a:extLst>
              <a:ext uri="{FF2B5EF4-FFF2-40B4-BE49-F238E27FC236}">
                <a16:creationId xmlns:a16="http://schemas.microsoft.com/office/drawing/2014/main" id="{C5325543-6075-43B6-A030-775E172616CF}"/>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25" name="Rectangle 24">
            <a:extLst>
              <a:ext uri="{FF2B5EF4-FFF2-40B4-BE49-F238E27FC236}">
                <a16:creationId xmlns:a16="http://schemas.microsoft.com/office/drawing/2014/main" id="{060A3EFB-CE62-4A39-88AA-38ABC7101BCD}"/>
              </a:ext>
            </a:extLst>
          </p:cNvPr>
          <p:cNvSpPr/>
          <p:nvPr/>
        </p:nvSpPr>
        <p:spPr>
          <a:xfrm>
            <a:off x="3603400"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et conception de la route de la Corniche</a:t>
            </a:r>
          </a:p>
        </p:txBody>
      </p:sp>
      <p:sp>
        <p:nvSpPr>
          <p:cNvPr id="26" name="Rectangle 25">
            <a:extLst>
              <a:ext uri="{FF2B5EF4-FFF2-40B4-BE49-F238E27FC236}">
                <a16:creationId xmlns:a16="http://schemas.microsoft.com/office/drawing/2014/main" id="{654A0A0A-0867-416F-8A7D-278190D02CC3}"/>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27" name="Rectangle 26">
            <a:extLst>
              <a:ext uri="{FF2B5EF4-FFF2-40B4-BE49-F238E27FC236}">
                <a16:creationId xmlns:a16="http://schemas.microsoft.com/office/drawing/2014/main" id="{01BF69AE-E1CD-4050-9FBD-DFBD0F9F8C38}"/>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28" name="Rectangle 27">
            <a:extLst>
              <a:ext uri="{FF2B5EF4-FFF2-40B4-BE49-F238E27FC236}">
                <a16:creationId xmlns:a16="http://schemas.microsoft.com/office/drawing/2014/main" id="{58E233DF-621E-4857-83F5-2E8F5EF1AE63}"/>
              </a:ext>
            </a:extLst>
          </p:cNvPr>
          <p:cNvSpPr/>
          <p:nvPr/>
        </p:nvSpPr>
        <p:spPr>
          <a:xfrm>
            <a:off x="8623543"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 construction</a:t>
            </a:r>
          </a:p>
        </p:txBody>
      </p:sp>
      <p:sp>
        <p:nvSpPr>
          <p:cNvPr id="29" name="Rectangle 28">
            <a:extLst>
              <a:ext uri="{FF2B5EF4-FFF2-40B4-BE49-F238E27FC236}">
                <a16:creationId xmlns:a16="http://schemas.microsoft.com/office/drawing/2014/main" id="{E6E992CF-A82F-42D8-8187-F66F3B312938}"/>
              </a:ext>
            </a:extLst>
          </p:cNvPr>
          <p:cNvSpPr/>
          <p:nvPr/>
        </p:nvSpPr>
        <p:spPr>
          <a:xfrm>
            <a:off x="10294205"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spTree>
    <p:extLst>
      <p:ext uri="{BB962C8B-B14F-4D97-AF65-F5344CB8AC3E}">
        <p14:creationId xmlns:p14="http://schemas.microsoft.com/office/powerpoint/2010/main" val="528510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8" grpId="0"/>
      <p:bldP spid="4" grpId="0" animBg="1"/>
      <p:bldP spid="9" grpId="0"/>
      <p:bldP spid="10" grpId="0" animBg="1"/>
      <p:bldP spid="11" grpId="0"/>
      <p:bldP spid="14" grpId="0" animBg="1"/>
      <p:bldP spid="3"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8</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ÉTUDE ET CONCEPTION DU TRONÇON DE LA ROUTE DE LA CORNICHE</a:t>
            </a:r>
          </a:p>
        </p:txBody>
      </p:sp>
      <p:sp>
        <p:nvSpPr>
          <p:cNvPr id="15" name="ZoneTexte 14">
            <a:extLst>
              <a:ext uri="{FF2B5EF4-FFF2-40B4-BE49-F238E27FC236}">
                <a16:creationId xmlns:a16="http://schemas.microsoft.com/office/drawing/2014/main" id="{CAE70D83-C99E-4A05-B87C-3095BF0FC688}"/>
              </a:ext>
            </a:extLst>
          </p:cNvPr>
          <p:cNvSpPr txBox="1"/>
          <p:nvPr/>
        </p:nvSpPr>
        <p:spPr>
          <a:xfrm>
            <a:off x="3601135" y="1247615"/>
            <a:ext cx="4989730" cy="461665"/>
          </a:xfrm>
          <a:prstGeom prst="rect">
            <a:avLst/>
          </a:prstGeom>
          <a:noFill/>
        </p:spPr>
        <p:txBody>
          <a:bodyPr wrap="square">
            <a:spAutoFit/>
          </a:bodyPr>
          <a:lstStyle/>
          <a:p>
            <a:pPr algn="ctr"/>
            <a:r>
              <a:rPr lang="fr-FR" sz="2400" b="1" dirty="0">
                <a:solidFill>
                  <a:schemeClr val="tx2"/>
                </a:solidFill>
                <a:latin typeface="+mj-lt"/>
                <a:ea typeface="+mj-ea"/>
                <a:cs typeface="+mj-cs"/>
              </a:rPr>
              <a:t>Structure de la chaussée</a:t>
            </a:r>
            <a:endParaRPr lang="fr-FR" sz="2400" dirty="0"/>
          </a:p>
        </p:txBody>
      </p:sp>
      <p:grpSp>
        <p:nvGrpSpPr>
          <p:cNvPr id="22" name="Groupe 21">
            <a:extLst>
              <a:ext uri="{FF2B5EF4-FFF2-40B4-BE49-F238E27FC236}">
                <a16:creationId xmlns:a16="http://schemas.microsoft.com/office/drawing/2014/main" id="{3B909D53-826C-4AE8-BB1A-1F7A621117FA}"/>
              </a:ext>
            </a:extLst>
          </p:cNvPr>
          <p:cNvGrpSpPr/>
          <p:nvPr/>
        </p:nvGrpSpPr>
        <p:grpSpPr>
          <a:xfrm>
            <a:off x="737170" y="2192984"/>
            <a:ext cx="7702446" cy="3417401"/>
            <a:chOff x="6355397" y="4178652"/>
            <a:chExt cx="4709237" cy="2089382"/>
          </a:xfrm>
        </p:grpSpPr>
        <p:graphicFrame>
          <p:nvGraphicFramePr>
            <p:cNvPr id="16" name="Diagramme 15">
              <a:extLst>
                <a:ext uri="{FF2B5EF4-FFF2-40B4-BE49-F238E27FC236}">
                  <a16:creationId xmlns:a16="http://schemas.microsoft.com/office/drawing/2014/main" id="{A9F2DB04-D61D-4E11-8487-B252E3C8C176}"/>
                </a:ext>
              </a:extLst>
            </p:cNvPr>
            <p:cNvGraphicFramePr/>
            <p:nvPr>
              <p:extLst>
                <p:ext uri="{D42A27DB-BD31-4B8C-83A1-F6EECF244321}">
                  <p14:modId xmlns:p14="http://schemas.microsoft.com/office/powerpoint/2010/main" val="1703666772"/>
                </p:ext>
              </p:extLst>
            </p:nvPr>
          </p:nvGraphicFramePr>
          <p:xfrm>
            <a:off x="6355397" y="4178652"/>
            <a:ext cx="4709237" cy="20893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ZoneTexte 18">
              <a:extLst>
                <a:ext uri="{FF2B5EF4-FFF2-40B4-BE49-F238E27FC236}">
                  <a16:creationId xmlns:a16="http://schemas.microsoft.com/office/drawing/2014/main" id="{13921C33-6D03-4A18-9193-28CF925DD949}"/>
                </a:ext>
              </a:extLst>
            </p:cNvPr>
            <p:cNvSpPr txBox="1"/>
            <p:nvPr/>
          </p:nvSpPr>
          <p:spPr>
            <a:xfrm>
              <a:off x="6534106" y="4505820"/>
              <a:ext cx="277668" cy="194642"/>
            </a:xfrm>
            <a:prstGeom prst="rect">
              <a:avLst/>
            </a:prstGeom>
            <a:noFill/>
          </p:spPr>
          <p:txBody>
            <a:bodyPr wrap="square">
              <a:spAutoFit/>
            </a:bodyPr>
            <a:lstStyle/>
            <a:p>
              <a:pPr lvl="0" algn="just" rtl="0">
                <a:lnSpc>
                  <a:spcPts val="1600"/>
                </a:lnSpc>
                <a:spcAft>
                  <a:spcPts val="600"/>
                </a:spcAft>
              </a:pPr>
              <a:r>
                <a:rPr lang="fr-FR" sz="2400" dirty="0">
                  <a:latin typeface="Times New Roman" panose="02020603050405020304" pitchFamily="18" charset="0"/>
                  <a:ea typeface="Times New Roman" panose="02020603050405020304" pitchFamily="18" charset="0"/>
                  <a:cs typeface="Times New Roman" panose="02020603050405020304" pitchFamily="18" charset="0"/>
                </a:rPr>
                <a:t>1</a:t>
              </a:r>
              <a:endParaRPr lang="fr-FR" sz="2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0" name="ZoneTexte 19">
              <a:extLst>
                <a:ext uri="{FF2B5EF4-FFF2-40B4-BE49-F238E27FC236}">
                  <a16:creationId xmlns:a16="http://schemas.microsoft.com/office/drawing/2014/main" id="{ACA4D7A9-F57A-40B8-A251-FB0583F49CE1}"/>
                </a:ext>
              </a:extLst>
            </p:cNvPr>
            <p:cNvSpPr txBox="1"/>
            <p:nvPr/>
          </p:nvSpPr>
          <p:spPr>
            <a:xfrm>
              <a:off x="6691793" y="5135853"/>
              <a:ext cx="277668" cy="194642"/>
            </a:xfrm>
            <a:prstGeom prst="rect">
              <a:avLst/>
            </a:prstGeom>
            <a:noFill/>
          </p:spPr>
          <p:txBody>
            <a:bodyPr wrap="square">
              <a:spAutoFit/>
            </a:bodyPr>
            <a:lstStyle/>
            <a:p>
              <a:pPr lvl="0" algn="just" rtl="0">
                <a:lnSpc>
                  <a:spcPts val="1600"/>
                </a:lnSpc>
                <a:spcAft>
                  <a:spcPts val="600"/>
                </a:spcAft>
              </a:pPr>
              <a:r>
                <a:rPr lang="fr-FR" sz="2400" dirty="0">
                  <a:latin typeface="Times New Roman" panose="02020603050405020304" pitchFamily="18" charset="0"/>
                  <a:ea typeface="Times New Roman" panose="02020603050405020304" pitchFamily="18" charset="0"/>
                  <a:cs typeface="Times New Roman" panose="02020603050405020304" pitchFamily="18" charset="0"/>
                </a:rPr>
                <a:t>2</a:t>
              </a:r>
              <a:endParaRPr lang="fr-FR" sz="2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1" name="ZoneTexte 20">
              <a:extLst>
                <a:ext uri="{FF2B5EF4-FFF2-40B4-BE49-F238E27FC236}">
                  <a16:creationId xmlns:a16="http://schemas.microsoft.com/office/drawing/2014/main" id="{27DB99F5-7589-4B13-8173-B479AE10099D}"/>
                </a:ext>
              </a:extLst>
            </p:cNvPr>
            <p:cNvSpPr txBox="1"/>
            <p:nvPr/>
          </p:nvSpPr>
          <p:spPr>
            <a:xfrm>
              <a:off x="6538244" y="5770765"/>
              <a:ext cx="277668" cy="194642"/>
            </a:xfrm>
            <a:prstGeom prst="rect">
              <a:avLst/>
            </a:prstGeom>
            <a:noFill/>
          </p:spPr>
          <p:txBody>
            <a:bodyPr wrap="square">
              <a:spAutoFit/>
            </a:bodyPr>
            <a:lstStyle/>
            <a:p>
              <a:pPr lvl="0" algn="just" rtl="0">
                <a:lnSpc>
                  <a:spcPts val="1600"/>
                </a:lnSpc>
                <a:spcAft>
                  <a:spcPts val="600"/>
                </a:spcAft>
              </a:pPr>
              <a:r>
                <a:rPr lang="fr-FR" sz="2400" dirty="0">
                  <a:effectLst/>
                  <a:latin typeface="Times New Roman" panose="02020603050405020304" pitchFamily="18" charset="0"/>
                  <a:ea typeface="Times New Roman" panose="02020603050405020304" pitchFamily="18" charset="0"/>
                  <a:cs typeface="Times New Roman" panose="02020603050405020304" pitchFamily="18" charset="0"/>
                </a:rPr>
                <a:t>3</a:t>
              </a:r>
            </a:p>
          </p:txBody>
        </p:sp>
      </p:grpSp>
      <p:sp>
        <p:nvSpPr>
          <p:cNvPr id="24" name="ZoneTexte 23">
            <a:extLst>
              <a:ext uri="{FF2B5EF4-FFF2-40B4-BE49-F238E27FC236}">
                <a16:creationId xmlns:a16="http://schemas.microsoft.com/office/drawing/2014/main" id="{BA08C8E2-C26D-4667-8AC9-05F7CF9EDD98}"/>
              </a:ext>
            </a:extLst>
          </p:cNvPr>
          <p:cNvSpPr txBox="1"/>
          <p:nvPr/>
        </p:nvSpPr>
        <p:spPr>
          <a:xfrm>
            <a:off x="6702987" y="3689532"/>
            <a:ext cx="1023870" cy="400110"/>
          </a:xfrm>
          <a:prstGeom prst="rect">
            <a:avLst/>
          </a:prstGeom>
          <a:noFill/>
        </p:spPr>
        <p:txBody>
          <a:bodyPr wrap="square">
            <a:spAutoFit/>
          </a:bodyPr>
          <a:lstStyle/>
          <a:p>
            <a:r>
              <a:rPr lang="fr-FR" sz="2000" dirty="0">
                <a:solidFill>
                  <a:schemeClr val="bg1"/>
                </a:solidFill>
              </a:rPr>
              <a:t>16cm.</a:t>
            </a:r>
          </a:p>
        </p:txBody>
      </p:sp>
      <p:sp>
        <p:nvSpPr>
          <p:cNvPr id="25" name="ZoneTexte 24">
            <a:extLst>
              <a:ext uri="{FF2B5EF4-FFF2-40B4-BE49-F238E27FC236}">
                <a16:creationId xmlns:a16="http://schemas.microsoft.com/office/drawing/2014/main" id="{C5F10E19-9A1C-462A-9594-7B8DE6565EF2}"/>
              </a:ext>
            </a:extLst>
          </p:cNvPr>
          <p:cNvSpPr txBox="1"/>
          <p:nvPr/>
        </p:nvSpPr>
        <p:spPr>
          <a:xfrm>
            <a:off x="7181206" y="4682756"/>
            <a:ext cx="1023870" cy="400110"/>
          </a:xfrm>
          <a:prstGeom prst="rect">
            <a:avLst/>
          </a:prstGeom>
          <a:noFill/>
        </p:spPr>
        <p:txBody>
          <a:bodyPr wrap="square">
            <a:spAutoFit/>
          </a:bodyPr>
          <a:lstStyle/>
          <a:p>
            <a:r>
              <a:rPr lang="fr-FR" sz="2000" dirty="0">
                <a:solidFill>
                  <a:schemeClr val="bg1"/>
                </a:solidFill>
              </a:rPr>
              <a:t>30cm.</a:t>
            </a:r>
          </a:p>
        </p:txBody>
      </p:sp>
      <p:sp>
        <p:nvSpPr>
          <p:cNvPr id="26" name="ZoneTexte 25">
            <a:extLst>
              <a:ext uri="{FF2B5EF4-FFF2-40B4-BE49-F238E27FC236}">
                <a16:creationId xmlns:a16="http://schemas.microsoft.com/office/drawing/2014/main" id="{84000DB5-BAF8-47BE-9477-7B9375EB926D}"/>
              </a:ext>
            </a:extLst>
          </p:cNvPr>
          <p:cNvSpPr txBox="1"/>
          <p:nvPr/>
        </p:nvSpPr>
        <p:spPr>
          <a:xfrm>
            <a:off x="7544550" y="2675979"/>
            <a:ext cx="1023870" cy="400110"/>
          </a:xfrm>
          <a:prstGeom prst="rect">
            <a:avLst/>
          </a:prstGeom>
          <a:noFill/>
        </p:spPr>
        <p:txBody>
          <a:bodyPr wrap="square">
            <a:spAutoFit/>
          </a:bodyPr>
          <a:lstStyle/>
          <a:p>
            <a:r>
              <a:rPr lang="fr-FR" sz="2000" dirty="0">
                <a:solidFill>
                  <a:schemeClr val="bg1"/>
                </a:solidFill>
              </a:rPr>
              <a:t>6cm.</a:t>
            </a:r>
          </a:p>
        </p:txBody>
      </p:sp>
      <p:sp>
        <p:nvSpPr>
          <p:cNvPr id="18" name="Organigramme : Procédé prédéfini 17">
            <a:extLst>
              <a:ext uri="{FF2B5EF4-FFF2-40B4-BE49-F238E27FC236}">
                <a16:creationId xmlns:a16="http://schemas.microsoft.com/office/drawing/2014/main" id="{BC444F00-A904-4533-9014-C671B3FEA6B3}"/>
              </a:ext>
            </a:extLst>
          </p:cNvPr>
          <p:cNvSpPr/>
          <p:nvPr/>
        </p:nvSpPr>
        <p:spPr>
          <a:xfrm>
            <a:off x="8975902" y="2556674"/>
            <a:ext cx="2622658" cy="2722180"/>
          </a:xfrm>
          <a:prstGeom prst="flowChartPredefinedProcess">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fr-FR" dirty="0">
                <a:solidFill>
                  <a:schemeClr val="tx2"/>
                </a:solidFill>
              </a:rPr>
              <a:t>Guide pratique de dimensionnement des chaussées pour les pays tropicaux</a:t>
            </a:r>
          </a:p>
        </p:txBody>
      </p:sp>
      <p:sp>
        <p:nvSpPr>
          <p:cNvPr id="27" name="Flèche : en arc 26">
            <a:extLst>
              <a:ext uri="{FF2B5EF4-FFF2-40B4-BE49-F238E27FC236}">
                <a16:creationId xmlns:a16="http://schemas.microsoft.com/office/drawing/2014/main" id="{2FB7EBE5-D5CF-4878-8854-DCDE10D38662}"/>
              </a:ext>
            </a:extLst>
          </p:cNvPr>
          <p:cNvSpPr/>
          <p:nvPr/>
        </p:nvSpPr>
        <p:spPr>
          <a:xfrm rot="13905222" flipV="1">
            <a:off x="7883254" y="2848258"/>
            <a:ext cx="1415222" cy="1161486"/>
          </a:xfrm>
          <a:prstGeom prst="circularArrow">
            <a:avLst>
              <a:gd name="adj1" fmla="val 14409"/>
              <a:gd name="adj2" fmla="val 1142319"/>
              <a:gd name="adj3" fmla="val 19456457"/>
              <a:gd name="adj4" fmla="val 13775226"/>
              <a:gd name="adj5" fmla="val 1397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solidFill>
                <a:schemeClr val="tx1"/>
              </a:solidFill>
            </a:endParaRPr>
          </a:p>
        </p:txBody>
      </p:sp>
      <p:sp>
        <p:nvSpPr>
          <p:cNvPr id="28" name="Flèche : en arc 27">
            <a:extLst>
              <a:ext uri="{FF2B5EF4-FFF2-40B4-BE49-F238E27FC236}">
                <a16:creationId xmlns:a16="http://schemas.microsoft.com/office/drawing/2014/main" id="{AE617597-6000-4C16-9B50-2396641D7FAF}"/>
              </a:ext>
            </a:extLst>
          </p:cNvPr>
          <p:cNvSpPr/>
          <p:nvPr/>
        </p:nvSpPr>
        <p:spPr>
          <a:xfrm rot="7851882">
            <a:off x="7912044" y="3823411"/>
            <a:ext cx="1415222" cy="1161486"/>
          </a:xfrm>
          <a:prstGeom prst="circularArrow">
            <a:avLst>
              <a:gd name="adj1" fmla="val 14409"/>
              <a:gd name="adj2" fmla="val 1142319"/>
              <a:gd name="adj3" fmla="val 19456457"/>
              <a:gd name="adj4" fmla="val 13775226"/>
              <a:gd name="adj5" fmla="val 1397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solidFill>
                <a:schemeClr val="tx1"/>
              </a:solidFill>
            </a:endParaRPr>
          </a:p>
        </p:txBody>
      </p:sp>
      <p:pic>
        <p:nvPicPr>
          <p:cNvPr id="31" name="Image 30">
            <a:extLst>
              <a:ext uri="{FF2B5EF4-FFF2-40B4-BE49-F238E27FC236}">
                <a16:creationId xmlns:a16="http://schemas.microsoft.com/office/drawing/2014/main" id="{89F21F66-CEAA-42B7-A2D7-EEE4D4484B44}"/>
              </a:ext>
            </a:extLst>
          </p:cNvPr>
          <p:cNvPicPr>
            <a:picLocks noChangeAspect="1"/>
          </p:cNvPicPr>
          <p:nvPr/>
        </p:nvPicPr>
        <p:blipFill rotWithShape="1">
          <a:blip r:embed="rId8"/>
          <a:srcRect t="1588" r="5445" b="5246"/>
          <a:stretch/>
        </p:blipFill>
        <p:spPr>
          <a:xfrm>
            <a:off x="7968638" y="3215166"/>
            <a:ext cx="855606" cy="1348842"/>
          </a:xfrm>
          <a:prstGeom prst="rect">
            <a:avLst/>
          </a:prstGeom>
        </p:spPr>
      </p:pic>
      <p:sp>
        <p:nvSpPr>
          <p:cNvPr id="23" name="Rectangle 22">
            <a:extLst>
              <a:ext uri="{FF2B5EF4-FFF2-40B4-BE49-F238E27FC236}">
                <a16:creationId xmlns:a16="http://schemas.microsoft.com/office/drawing/2014/main" id="{703FD871-39E6-4349-BCEA-19B374A79DD6}"/>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30" name="Rectangle 29">
            <a:extLst>
              <a:ext uri="{FF2B5EF4-FFF2-40B4-BE49-F238E27FC236}">
                <a16:creationId xmlns:a16="http://schemas.microsoft.com/office/drawing/2014/main" id="{FB459E36-42B9-4870-AB95-CB608C9A9EA9}"/>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33" name="Rectangle 32">
            <a:extLst>
              <a:ext uri="{FF2B5EF4-FFF2-40B4-BE49-F238E27FC236}">
                <a16:creationId xmlns:a16="http://schemas.microsoft.com/office/drawing/2014/main" id="{AAC11FAF-7433-4D4F-8CB1-45507C4AED56}"/>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34" name="Rectangle 33">
            <a:extLst>
              <a:ext uri="{FF2B5EF4-FFF2-40B4-BE49-F238E27FC236}">
                <a16:creationId xmlns:a16="http://schemas.microsoft.com/office/drawing/2014/main" id="{F0738E81-1FC6-4667-A95F-2A3E191C7D46}"/>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35" name="Rectangle 34">
            <a:extLst>
              <a:ext uri="{FF2B5EF4-FFF2-40B4-BE49-F238E27FC236}">
                <a16:creationId xmlns:a16="http://schemas.microsoft.com/office/drawing/2014/main" id="{DDD60C16-41E5-4D9A-83C1-3BB1BA060103}"/>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36" name="Rectangle 35">
            <a:extLst>
              <a:ext uri="{FF2B5EF4-FFF2-40B4-BE49-F238E27FC236}">
                <a16:creationId xmlns:a16="http://schemas.microsoft.com/office/drawing/2014/main" id="{D862A50C-ABB1-466A-BE5E-33A631CA387B}"/>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37" name="Rectangle 36">
            <a:extLst>
              <a:ext uri="{FF2B5EF4-FFF2-40B4-BE49-F238E27FC236}">
                <a16:creationId xmlns:a16="http://schemas.microsoft.com/office/drawing/2014/main" id="{3DDEF80E-A664-4539-A878-6FEDAF860888}"/>
              </a:ext>
            </a:extLst>
          </p:cNvPr>
          <p:cNvSpPr/>
          <p:nvPr/>
        </p:nvSpPr>
        <p:spPr>
          <a:xfrm>
            <a:off x="1051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de la précontrainte du tablier</a:t>
            </a:r>
          </a:p>
        </p:txBody>
      </p:sp>
      <p:sp>
        <p:nvSpPr>
          <p:cNvPr id="32" name="Rectangle 31">
            <a:extLst>
              <a:ext uri="{FF2B5EF4-FFF2-40B4-BE49-F238E27FC236}">
                <a16:creationId xmlns:a16="http://schemas.microsoft.com/office/drawing/2014/main" id="{78D47CA5-9E53-469B-AA7D-FAF5E7AA8921}"/>
              </a:ext>
            </a:extLst>
          </p:cNvPr>
          <p:cNvSpPr/>
          <p:nvPr/>
        </p:nvSpPr>
        <p:spPr>
          <a:xfrm>
            <a:off x="3110718" y="237318"/>
            <a:ext cx="1440000" cy="756000"/>
          </a:xfrm>
          <a:prstGeom prst="rect">
            <a:avLst/>
          </a:prstGeom>
          <a:ln w="3810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400" b="1" dirty="0">
                <a:solidFill>
                  <a:schemeClr val="tx2"/>
                </a:solidFill>
              </a:rPr>
              <a:t>Etude et conception de la route </a:t>
            </a:r>
          </a:p>
        </p:txBody>
      </p:sp>
      <p:sp>
        <p:nvSpPr>
          <p:cNvPr id="38" name="Rectangle 37">
            <a:extLst>
              <a:ext uri="{FF2B5EF4-FFF2-40B4-BE49-F238E27FC236}">
                <a16:creationId xmlns:a16="http://schemas.microsoft.com/office/drawing/2014/main" id="{078D26F2-6DA4-4954-AA53-8A7D8E633A6D}"/>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39" name="Rectangle 38">
            <a:extLst>
              <a:ext uri="{FF2B5EF4-FFF2-40B4-BE49-F238E27FC236}">
                <a16:creationId xmlns:a16="http://schemas.microsoft.com/office/drawing/2014/main" id="{12F64CA6-517A-4709-AC94-15CE10016CB5}"/>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40" name="Rectangle 39">
            <a:extLst>
              <a:ext uri="{FF2B5EF4-FFF2-40B4-BE49-F238E27FC236}">
                <a16:creationId xmlns:a16="http://schemas.microsoft.com/office/drawing/2014/main" id="{D8F48521-938A-42C6-B635-1867A43C2026}"/>
              </a:ext>
            </a:extLst>
          </p:cNvPr>
          <p:cNvSpPr/>
          <p:nvPr/>
        </p:nvSpPr>
        <p:spPr>
          <a:xfrm>
            <a:off x="3603400"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et conception de la route de la Corniche</a:t>
            </a:r>
          </a:p>
        </p:txBody>
      </p:sp>
      <p:sp>
        <p:nvSpPr>
          <p:cNvPr id="41" name="Rectangle 40">
            <a:extLst>
              <a:ext uri="{FF2B5EF4-FFF2-40B4-BE49-F238E27FC236}">
                <a16:creationId xmlns:a16="http://schemas.microsoft.com/office/drawing/2014/main" id="{4987A96A-AF50-47FE-A84E-1104ED574D3E}"/>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42" name="Rectangle 41">
            <a:extLst>
              <a:ext uri="{FF2B5EF4-FFF2-40B4-BE49-F238E27FC236}">
                <a16:creationId xmlns:a16="http://schemas.microsoft.com/office/drawing/2014/main" id="{3FBD4200-0BE6-4C62-AC19-6E674D0AC2B7}"/>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43" name="Rectangle 42">
            <a:extLst>
              <a:ext uri="{FF2B5EF4-FFF2-40B4-BE49-F238E27FC236}">
                <a16:creationId xmlns:a16="http://schemas.microsoft.com/office/drawing/2014/main" id="{EB2A016D-FDA7-4892-BCFF-378943CEC96B}"/>
              </a:ext>
            </a:extLst>
          </p:cNvPr>
          <p:cNvSpPr/>
          <p:nvPr/>
        </p:nvSpPr>
        <p:spPr>
          <a:xfrm>
            <a:off x="8623543"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 construction</a:t>
            </a:r>
          </a:p>
        </p:txBody>
      </p:sp>
      <p:sp>
        <p:nvSpPr>
          <p:cNvPr id="44" name="Rectangle 43">
            <a:extLst>
              <a:ext uri="{FF2B5EF4-FFF2-40B4-BE49-F238E27FC236}">
                <a16:creationId xmlns:a16="http://schemas.microsoft.com/office/drawing/2014/main" id="{EE525A0F-05E1-4A08-9076-23AF1E8550E3}"/>
              </a:ext>
            </a:extLst>
          </p:cNvPr>
          <p:cNvSpPr/>
          <p:nvPr/>
        </p:nvSpPr>
        <p:spPr>
          <a:xfrm>
            <a:off x="10294205"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spTree>
    <p:extLst>
      <p:ext uri="{BB962C8B-B14F-4D97-AF65-F5344CB8AC3E}">
        <p14:creationId xmlns:p14="http://schemas.microsoft.com/office/powerpoint/2010/main" val="46723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fade">
                                      <p:cBhvr>
                                        <p:cTn id="4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5" grpId="0"/>
      <p:bldP spid="26" grpId="0"/>
      <p:bldP spid="18" grpId="0" animBg="1"/>
      <p:bldP spid="27"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5B7BE93-D86A-401E-85CD-6FEFC55B0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489" y="1549755"/>
            <a:ext cx="9359021" cy="4475668"/>
          </a:xfrm>
          <a:prstGeom prst="rect">
            <a:avLst/>
          </a:prstGeom>
        </p:spPr>
      </p:pic>
      <p:pic>
        <p:nvPicPr>
          <p:cNvPr id="11" name="Image 10">
            <a:extLst>
              <a:ext uri="{FF2B5EF4-FFF2-40B4-BE49-F238E27FC236}">
                <a16:creationId xmlns:a16="http://schemas.microsoft.com/office/drawing/2014/main" id="{703CE279-949F-4770-8E03-F02075746BED}"/>
              </a:ext>
            </a:extLst>
          </p:cNvPr>
          <p:cNvPicPr>
            <a:picLocks noChangeAspect="1"/>
          </p:cNvPicPr>
          <p:nvPr/>
        </p:nvPicPr>
        <p:blipFill>
          <a:blip r:embed="rId4"/>
          <a:stretch>
            <a:fillRect/>
          </a:stretch>
        </p:blipFill>
        <p:spPr>
          <a:xfrm>
            <a:off x="463619" y="2078301"/>
            <a:ext cx="11257200" cy="2066952"/>
          </a:xfrm>
          <a:prstGeom prst="rect">
            <a:avLst/>
          </a:prstGeom>
        </p:spPr>
      </p:pic>
      <p:pic>
        <p:nvPicPr>
          <p:cNvPr id="30" name="Image 29">
            <a:extLst>
              <a:ext uri="{FF2B5EF4-FFF2-40B4-BE49-F238E27FC236}">
                <a16:creationId xmlns:a16="http://schemas.microsoft.com/office/drawing/2014/main" id="{D17CE5A6-FD3C-4A1B-8665-A5BA0585614E}"/>
              </a:ext>
            </a:extLst>
          </p:cNvPr>
          <p:cNvPicPr>
            <a:picLocks noChangeAspect="1"/>
          </p:cNvPicPr>
          <p:nvPr/>
        </p:nvPicPr>
        <p:blipFill>
          <a:blip r:embed="rId5"/>
          <a:stretch>
            <a:fillRect/>
          </a:stretch>
        </p:blipFill>
        <p:spPr>
          <a:xfrm>
            <a:off x="514469" y="4112672"/>
            <a:ext cx="11257200" cy="2062102"/>
          </a:xfrm>
          <a:prstGeom prst="rect">
            <a:avLst/>
          </a:prstGeom>
        </p:spPr>
      </p:pic>
      <p:sp>
        <p:nvSpPr>
          <p:cNvPr id="6" name="Espace réservé du numéro de diapositive 5">
            <a:extLst>
              <a:ext uri="{FF2B5EF4-FFF2-40B4-BE49-F238E27FC236}">
                <a16:creationId xmlns:a16="http://schemas.microsoft.com/office/drawing/2014/main" id="{1B0C827F-FE0A-4220-A31E-FCE097029D40}"/>
              </a:ext>
            </a:extLst>
          </p:cNvPr>
          <p:cNvSpPr>
            <a:spLocks noGrp="1"/>
          </p:cNvSpPr>
          <p:nvPr>
            <p:ph type="sldNum" sz="quarter" idx="12"/>
          </p:nvPr>
        </p:nvSpPr>
        <p:spPr/>
        <p:txBody>
          <a:bodyPr/>
          <a:lstStyle/>
          <a:p>
            <a:fld id="{58F2FCE9-68E9-448D-8B8F-6CFB95690F4A}" type="slidenum">
              <a:rPr lang="fr-FR" sz="2000" smtClean="0"/>
              <a:t>9</a:t>
            </a:fld>
            <a:endParaRPr lang="fr-FR" sz="2000" dirty="0"/>
          </a:p>
        </p:txBody>
      </p:sp>
      <p:sp>
        <p:nvSpPr>
          <p:cNvPr id="7" name="Rectangle 6">
            <a:extLst>
              <a:ext uri="{FF2B5EF4-FFF2-40B4-BE49-F238E27FC236}">
                <a16:creationId xmlns:a16="http://schemas.microsoft.com/office/drawing/2014/main" id="{EBDF021D-92C8-4E88-9AF2-1126EFF1617D}"/>
              </a:ext>
            </a:extLst>
          </p:cNvPr>
          <p:cNvSpPr/>
          <p:nvPr/>
        </p:nvSpPr>
        <p:spPr>
          <a:xfrm>
            <a:off x="221673" y="240145"/>
            <a:ext cx="11730182"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spc="600" dirty="0"/>
              <a:t>ÉTUDE ET CONCEPTION DU TRONÇON DE LA ROUTE DE LA CORNICHE</a:t>
            </a:r>
          </a:p>
        </p:txBody>
      </p:sp>
      <p:pic>
        <p:nvPicPr>
          <p:cNvPr id="5" name="Image 4">
            <a:extLst>
              <a:ext uri="{FF2B5EF4-FFF2-40B4-BE49-F238E27FC236}">
                <a16:creationId xmlns:a16="http://schemas.microsoft.com/office/drawing/2014/main" id="{E184A608-FA4F-4A4C-90BC-B2994D3C5B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7156" y="1854620"/>
            <a:ext cx="9057688" cy="4463335"/>
          </a:xfrm>
          <a:prstGeom prst="rect">
            <a:avLst/>
          </a:prstGeom>
        </p:spPr>
      </p:pic>
      <p:sp>
        <p:nvSpPr>
          <p:cNvPr id="18" name="ZoneTexte 17">
            <a:extLst>
              <a:ext uri="{FF2B5EF4-FFF2-40B4-BE49-F238E27FC236}">
                <a16:creationId xmlns:a16="http://schemas.microsoft.com/office/drawing/2014/main" id="{7CF0FA12-DB6B-4321-8A5A-177899B02493}"/>
              </a:ext>
            </a:extLst>
          </p:cNvPr>
          <p:cNvSpPr txBox="1"/>
          <p:nvPr/>
        </p:nvSpPr>
        <p:spPr>
          <a:xfrm>
            <a:off x="4183009" y="1194550"/>
            <a:ext cx="3807510" cy="461665"/>
          </a:xfrm>
          <a:prstGeom prst="rect">
            <a:avLst/>
          </a:prstGeom>
          <a:noFill/>
        </p:spPr>
        <p:txBody>
          <a:bodyPr wrap="square">
            <a:spAutoFit/>
          </a:bodyPr>
          <a:lstStyle/>
          <a:p>
            <a:pPr algn="ctr"/>
            <a:r>
              <a:rPr lang="fr-FR" sz="2400" b="1" dirty="0">
                <a:solidFill>
                  <a:schemeClr val="tx2"/>
                </a:solidFill>
                <a:latin typeface="+mj-lt"/>
                <a:ea typeface="+mj-ea"/>
                <a:cs typeface="+mj-cs"/>
              </a:rPr>
              <a:t>Tracé en plan</a:t>
            </a:r>
            <a:endParaRPr lang="fr-FR" sz="2400" dirty="0"/>
          </a:p>
        </p:txBody>
      </p:sp>
      <p:sp>
        <p:nvSpPr>
          <p:cNvPr id="8" name="ZoneTexte 7">
            <a:extLst>
              <a:ext uri="{FF2B5EF4-FFF2-40B4-BE49-F238E27FC236}">
                <a16:creationId xmlns:a16="http://schemas.microsoft.com/office/drawing/2014/main" id="{C81980D0-3544-4012-86FE-8F84C3AEFB1E}"/>
              </a:ext>
            </a:extLst>
          </p:cNvPr>
          <p:cNvSpPr txBox="1"/>
          <p:nvPr/>
        </p:nvSpPr>
        <p:spPr>
          <a:xfrm>
            <a:off x="4184577" y="1196121"/>
            <a:ext cx="3807510" cy="461665"/>
          </a:xfrm>
          <a:prstGeom prst="rect">
            <a:avLst/>
          </a:prstGeom>
          <a:noFill/>
        </p:spPr>
        <p:txBody>
          <a:bodyPr wrap="square">
            <a:spAutoFit/>
          </a:bodyPr>
          <a:lstStyle/>
          <a:p>
            <a:pPr algn="ctr"/>
            <a:r>
              <a:rPr lang="fr-FR" sz="2400" b="1" dirty="0">
                <a:solidFill>
                  <a:schemeClr val="tx2"/>
                </a:solidFill>
                <a:latin typeface="+mj-lt"/>
                <a:ea typeface="+mj-ea"/>
                <a:cs typeface="+mj-cs"/>
              </a:rPr>
              <a:t>Profil en long</a:t>
            </a:r>
            <a:endParaRPr lang="fr-FR" sz="2400" dirty="0"/>
          </a:p>
        </p:txBody>
      </p:sp>
      <p:sp>
        <p:nvSpPr>
          <p:cNvPr id="10" name="ZoneTexte 9">
            <a:extLst>
              <a:ext uri="{FF2B5EF4-FFF2-40B4-BE49-F238E27FC236}">
                <a16:creationId xmlns:a16="http://schemas.microsoft.com/office/drawing/2014/main" id="{727D4D03-DEAB-456A-8864-600ED77625E7}"/>
              </a:ext>
            </a:extLst>
          </p:cNvPr>
          <p:cNvSpPr txBox="1"/>
          <p:nvPr/>
        </p:nvSpPr>
        <p:spPr>
          <a:xfrm>
            <a:off x="4181441" y="1192979"/>
            <a:ext cx="3807510" cy="461665"/>
          </a:xfrm>
          <a:prstGeom prst="rect">
            <a:avLst/>
          </a:prstGeom>
          <a:noFill/>
        </p:spPr>
        <p:txBody>
          <a:bodyPr wrap="square">
            <a:spAutoFit/>
          </a:bodyPr>
          <a:lstStyle/>
          <a:p>
            <a:pPr algn="ctr"/>
            <a:r>
              <a:rPr lang="fr-FR" sz="2400" b="1" dirty="0">
                <a:solidFill>
                  <a:schemeClr val="tx2"/>
                </a:solidFill>
                <a:latin typeface="+mj-lt"/>
                <a:ea typeface="+mj-ea"/>
                <a:cs typeface="+mj-cs"/>
              </a:rPr>
              <a:t>Profils en travers</a:t>
            </a:r>
            <a:endParaRPr lang="fr-FR" sz="2400" dirty="0"/>
          </a:p>
        </p:txBody>
      </p:sp>
      <p:pic>
        <p:nvPicPr>
          <p:cNvPr id="9" name="Image 8">
            <a:extLst>
              <a:ext uri="{FF2B5EF4-FFF2-40B4-BE49-F238E27FC236}">
                <a16:creationId xmlns:a16="http://schemas.microsoft.com/office/drawing/2014/main" id="{466D18E8-57ED-4AE9-9919-4554EE8CF2D7}"/>
              </a:ext>
            </a:extLst>
          </p:cNvPr>
          <p:cNvPicPr>
            <a:picLocks noChangeAspect="1"/>
          </p:cNvPicPr>
          <p:nvPr/>
        </p:nvPicPr>
        <p:blipFill>
          <a:blip r:embed="rId7"/>
          <a:stretch>
            <a:fillRect/>
          </a:stretch>
        </p:blipFill>
        <p:spPr>
          <a:xfrm>
            <a:off x="514469" y="1192979"/>
            <a:ext cx="1283568" cy="1283568"/>
          </a:xfrm>
          <a:prstGeom prst="rect">
            <a:avLst/>
          </a:prstGeom>
        </p:spPr>
      </p:pic>
      <p:sp>
        <p:nvSpPr>
          <p:cNvPr id="14" name="Rectangle 13">
            <a:extLst>
              <a:ext uri="{FF2B5EF4-FFF2-40B4-BE49-F238E27FC236}">
                <a16:creationId xmlns:a16="http://schemas.microsoft.com/office/drawing/2014/main" id="{25408568-4610-4F84-8B4C-F214038A0A91}"/>
              </a:ext>
            </a:extLst>
          </p:cNvPr>
          <p:cNvSpPr/>
          <p:nvPr/>
        </p:nvSpPr>
        <p:spPr>
          <a:xfrm>
            <a:off x="23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Présentation du projet</a:t>
            </a:r>
          </a:p>
        </p:txBody>
      </p:sp>
      <p:sp>
        <p:nvSpPr>
          <p:cNvPr id="15" name="Rectangle 14">
            <a:extLst>
              <a:ext uri="{FF2B5EF4-FFF2-40B4-BE49-F238E27FC236}">
                <a16:creationId xmlns:a16="http://schemas.microsoft.com/office/drawing/2014/main" id="{9EAEC435-CD80-41B6-A610-60969BCFD9B4}"/>
              </a:ext>
            </a:extLst>
          </p:cNvPr>
          <p:cNvSpPr/>
          <p:nvPr/>
        </p:nvSpPr>
        <p:spPr>
          <a:xfrm>
            <a:off x="1670718" y="237318"/>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hydrologique et hydraulique</a:t>
            </a:r>
          </a:p>
        </p:txBody>
      </p:sp>
      <p:sp>
        <p:nvSpPr>
          <p:cNvPr id="17" name="Rectangle 16">
            <a:extLst>
              <a:ext uri="{FF2B5EF4-FFF2-40B4-BE49-F238E27FC236}">
                <a16:creationId xmlns:a16="http://schemas.microsoft.com/office/drawing/2014/main" id="{173D9919-73B7-4E72-9A06-0E792C78B03F}"/>
              </a:ext>
            </a:extLst>
          </p:cNvPr>
          <p:cNvSpPr/>
          <p:nvPr/>
        </p:nvSpPr>
        <p:spPr>
          <a:xfrm>
            <a:off x="4550717" y="237318"/>
            <a:ext cx="1641137"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50" b="1" dirty="0"/>
              <a:t>Analyse multicritères et justification de la variante retenue</a:t>
            </a:r>
          </a:p>
        </p:txBody>
      </p:sp>
      <p:sp>
        <p:nvSpPr>
          <p:cNvPr id="19" name="Rectangle 18">
            <a:extLst>
              <a:ext uri="{FF2B5EF4-FFF2-40B4-BE49-F238E27FC236}">
                <a16:creationId xmlns:a16="http://schemas.microsoft.com/office/drawing/2014/main" id="{C27B5D17-AF6E-4459-84A6-6B37DBABA16F}"/>
              </a:ext>
            </a:extLst>
          </p:cNvPr>
          <p:cNvSpPr/>
          <p:nvPr/>
        </p:nvSpPr>
        <p:spPr>
          <a:xfrm>
            <a:off x="619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Conception de l’ouvrage</a:t>
            </a:r>
          </a:p>
        </p:txBody>
      </p:sp>
      <p:sp>
        <p:nvSpPr>
          <p:cNvPr id="20" name="Rectangle 19">
            <a:extLst>
              <a:ext uri="{FF2B5EF4-FFF2-40B4-BE49-F238E27FC236}">
                <a16:creationId xmlns:a16="http://schemas.microsoft.com/office/drawing/2014/main" id="{4D96EF0A-A322-42FE-A2BF-1652F6EED413}"/>
              </a:ext>
            </a:extLst>
          </p:cNvPr>
          <p:cNvSpPr/>
          <p:nvPr/>
        </p:nvSpPr>
        <p:spPr>
          <a:xfrm>
            <a:off x="763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Les hypothèses de calcul </a:t>
            </a:r>
          </a:p>
        </p:txBody>
      </p:sp>
      <p:sp>
        <p:nvSpPr>
          <p:cNvPr id="21" name="Rectangle 20">
            <a:extLst>
              <a:ext uri="{FF2B5EF4-FFF2-40B4-BE49-F238E27FC236}">
                <a16:creationId xmlns:a16="http://schemas.microsoft.com/office/drawing/2014/main" id="{7B32ED3B-BFC2-4D39-97A3-1F59CB6F3CC0}"/>
              </a:ext>
            </a:extLst>
          </p:cNvPr>
          <p:cNvSpPr/>
          <p:nvPr/>
        </p:nvSpPr>
        <p:spPr>
          <a:xfrm>
            <a:off x="907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Modélisation du tablier</a:t>
            </a:r>
          </a:p>
        </p:txBody>
      </p:sp>
      <p:sp>
        <p:nvSpPr>
          <p:cNvPr id="22" name="Rectangle 21">
            <a:extLst>
              <a:ext uri="{FF2B5EF4-FFF2-40B4-BE49-F238E27FC236}">
                <a16:creationId xmlns:a16="http://schemas.microsoft.com/office/drawing/2014/main" id="{E9E257E3-2FE4-46E2-9A09-13776AABA4E6}"/>
              </a:ext>
            </a:extLst>
          </p:cNvPr>
          <p:cNvSpPr/>
          <p:nvPr/>
        </p:nvSpPr>
        <p:spPr>
          <a:xfrm>
            <a:off x="10511855" y="234344"/>
            <a:ext cx="1440000" cy="75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Etude de la précontrainte du tablier</a:t>
            </a:r>
          </a:p>
        </p:txBody>
      </p:sp>
      <p:sp>
        <p:nvSpPr>
          <p:cNvPr id="16" name="Rectangle 15">
            <a:extLst>
              <a:ext uri="{FF2B5EF4-FFF2-40B4-BE49-F238E27FC236}">
                <a16:creationId xmlns:a16="http://schemas.microsoft.com/office/drawing/2014/main" id="{D056E915-D12F-4EEE-B5AB-C30CC99CE4BC}"/>
              </a:ext>
            </a:extLst>
          </p:cNvPr>
          <p:cNvSpPr/>
          <p:nvPr/>
        </p:nvSpPr>
        <p:spPr>
          <a:xfrm>
            <a:off x="3110718" y="237318"/>
            <a:ext cx="1440000" cy="756000"/>
          </a:xfrm>
          <a:prstGeom prst="rect">
            <a:avLst/>
          </a:prstGeom>
          <a:ln w="3810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400" b="1" dirty="0">
                <a:solidFill>
                  <a:schemeClr val="tx2"/>
                </a:solidFill>
              </a:rPr>
              <a:t>Etude et conception de la route </a:t>
            </a:r>
          </a:p>
        </p:txBody>
      </p:sp>
      <p:sp>
        <p:nvSpPr>
          <p:cNvPr id="23" name="Rectangle 22">
            <a:extLst>
              <a:ext uri="{FF2B5EF4-FFF2-40B4-BE49-F238E27FC236}">
                <a16:creationId xmlns:a16="http://schemas.microsoft.com/office/drawing/2014/main" id="{83CED4E0-ACB0-4D4C-AF7E-8B8A286F9261}"/>
              </a:ext>
            </a:extLst>
          </p:cNvPr>
          <p:cNvSpPr/>
          <p:nvPr/>
        </p:nvSpPr>
        <p:spPr>
          <a:xfrm>
            <a:off x="25899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Présentation du projet</a:t>
            </a:r>
          </a:p>
        </p:txBody>
      </p:sp>
      <p:sp>
        <p:nvSpPr>
          <p:cNvPr id="24" name="Rectangle 23">
            <a:extLst>
              <a:ext uri="{FF2B5EF4-FFF2-40B4-BE49-F238E27FC236}">
                <a16:creationId xmlns:a16="http://schemas.microsoft.com/office/drawing/2014/main" id="{33DDFB9A-1873-4BB1-A8A5-7AA706A081F2}"/>
              </a:ext>
            </a:extLst>
          </p:cNvPr>
          <p:cNvSpPr/>
          <p:nvPr/>
        </p:nvSpPr>
        <p:spPr>
          <a:xfrm>
            <a:off x="192839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hydrologique et hydraulique</a:t>
            </a:r>
          </a:p>
        </p:txBody>
      </p:sp>
      <p:sp>
        <p:nvSpPr>
          <p:cNvPr id="25" name="Rectangle 24">
            <a:extLst>
              <a:ext uri="{FF2B5EF4-FFF2-40B4-BE49-F238E27FC236}">
                <a16:creationId xmlns:a16="http://schemas.microsoft.com/office/drawing/2014/main" id="{50FDD92D-3BDB-4F4C-BAA1-CBE83107F50E}"/>
              </a:ext>
            </a:extLst>
          </p:cNvPr>
          <p:cNvSpPr/>
          <p:nvPr/>
        </p:nvSpPr>
        <p:spPr>
          <a:xfrm>
            <a:off x="3603400" y="237318"/>
            <a:ext cx="1620000" cy="756000"/>
          </a:xfrm>
          <a:prstGeom prst="rect">
            <a:avLst/>
          </a:prstGeom>
          <a:ln w="5715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300" b="1" dirty="0">
                <a:solidFill>
                  <a:schemeClr val="tx2"/>
                </a:solidFill>
              </a:rPr>
              <a:t>Étude et conception de la route de la Corniche</a:t>
            </a:r>
          </a:p>
        </p:txBody>
      </p:sp>
      <p:sp>
        <p:nvSpPr>
          <p:cNvPr id="26" name="Rectangle 25">
            <a:extLst>
              <a:ext uri="{FF2B5EF4-FFF2-40B4-BE49-F238E27FC236}">
                <a16:creationId xmlns:a16="http://schemas.microsoft.com/office/drawing/2014/main" id="{E79C9F9C-A76C-4EB0-9A60-64846EA101AC}"/>
              </a:ext>
            </a:extLst>
          </p:cNvPr>
          <p:cNvSpPr/>
          <p:nvPr/>
        </p:nvSpPr>
        <p:spPr>
          <a:xfrm>
            <a:off x="5282219"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Justification de la variante retenue</a:t>
            </a:r>
          </a:p>
        </p:txBody>
      </p:sp>
      <p:sp>
        <p:nvSpPr>
          <p:cNvPr id="27" name="Rectangle 26">
            <a:extLst>
              <a:ext uri="{FF2B5EF4-FFF2-40B4-BE49-F238E27FC236}">
                <a16:creationId xmlns:a16="http://schemas.microsoft.com/office/drawing/2014/main" id="{6F028B56-7825-4534-AA71-BAB79D8EF05B}"/>
              </a:ext>
            </a:extLst>
          </p:cNvPr>
          <p:cNvSpPr/>
          <p:nvPr/>
        </p:nvSpPr>
        <p:spPr>
          <a:xfrm>
            <a:off x="6952881"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Conception de l’ouvrage et modélisation du tablier</a:t>
            </a:r>
          </a:p>
        </p:txBody>
      </p:sp>
      <p:sp>
        <p:nvSpPr>
          <p:cNvPr id="28" name="Rectangle 27">
            <a:extLst>
              <a:ext uri="{FF2B5EF4-FFF2-40B4-BE49-F238E27FC236}">
                <a16:creationId xmlns:a16="http://schemas.microsoft.com/office/drawing/2014/main" id="{98602944-046E-4B5B-A28C-D44A08945E54}"/>
              </a:ext>
            </a:extLst>
          </p:cNvPr>
          <p:cNvSpPr/>
          <p:nvPr/>
        </p:nvSpPr>
        <p:spPr>
          <a:xfrm>
            <a:off x="8623543"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 construction</a:t>
            </a:r>
          </a:p>
        </p:txBody>
      </p:sp>
      <p:sp>
        <p:nvSpPr>
          <p:cNvPr id="29" name="Rectangle 28">
            <a:extLst>
              <a:ext uri="{FF2B5EF4-FFF2-40B4-BE49-F238E27FC236}">
                <a16:creationId xmlns:a16="http://schemas.microsoft.com/office/drawing/2014/main" id="{D3A2619D-0DAC-4A29-96FF-DA22869ADABB}"/>
              </a:ext>
            </a:extLst>
          </p:cNvPr>
          <p:cNvSpPr/>
          <p:nvPr/>
        </p:nvSpPr>
        <p:spPr>
          <a:xfrm>
            <a:off x="10294205" y="237318"/>
            <a:ext cx="1620000" cy="756000"/>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solidFill>
              </a:rPr>
              <a:t>Étude de l’ouvrage en phase d’exploitation</a:t>
            </a:r>
          </a:p>
        </p:txBody>
      </p:sp>
      <p:sp>
        <p:nvSpPr>
          <p:cNvPr id="31" name="Flèche : droite 30">
            <a:extLst>
              <a:ext uri="{FF2B5EF4-FFF2-40B4-BE49-F238E27FC236}">
                <a16:creationId xmlns:a16="http://schemas.microsoft.com/office/drawing/2014/main" id="{213E2774-1C3D-4FD7-B4B6-E4121725D8CC}"/>
              </a:ext>
            </a:extLst>
          </p:cNvPr>
          <p:cNvSpPr/>
          <p:nvPr/>
        </p:nvSpPr>
        <p:spPr>
          <a:xfrm rot="18331433">
            <a:off x="1876957" y="4200574"/>
            <a:ext cx="1027522"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16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xit" presetSubtype="0" fill="hold" grpId="1" nodeType="withEffect">
                                  <p:stCondLst>
                                    <p:cond delay="0"/>
                                  </p:stCondLst>
                                  <p:childTnLst>
                                    <p:animEffect transition="out" filter="fade">
                                      <p:cBhvr>
                                        <p:cTn id="27" dur="500"/>
                                        <p:tgtEl>
                                          <p:spTgt spid="31"/>
                                        </p:tgtEl>
                                      </p:cBhvr>
                                    </p:animEffect>
                                    <p:set>
                                      <p:cBhvr>
                                        <p:cTn id="28" dur="1" fill="hold">
                                          <p:stCondLst>
                                            <p:cond delay="499"/>
                                          </p:stCondLst>
                                        </p:cTn>
                                        <p:tgtEl>
                                          <p:spTgt spid="31"/>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10" presetClass="exit" presetSubtype="0" fill="hold" grpId="1" nodeType="with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3"/>
                                        </p:tgtEl>
                                      </p:cBhvr>
                                    </p:animEffect>
                                    <p:set>
                                      <p:cBhvr>
                                        <p:cTn id="48" dur="1" fill="hold">
                                          <p:stCondLst>
                                            <p:cond delay="499"/>
                                          </p:stCondLst>
                                        </p:cTn>
                                        <p:tgtEl>
                                          <p:spTgt spid="3"/>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8" grpId="0"/>
      <p:bldP spid="8" grpId="1"/>
      <p:bldP spid="10" grpId="0"/>
      <p:bldP spid="31" grpId="0" animBg="1"/>
      <p:bldP spid="31" grpId="1" animBg="1"/>
    </p:bldLst>
  </p:timing>
</p:sld>
</file>

<file path=ppt/theme/theme1.xml><?xml version="1.0" encoding="utf-8"?>
<a:theme xmlns:a="http://schemas.openxmlformats.org/drawingml/2006/main" name="Base">
  <a:themeElements>
    <a:clrScheme name="Bleu">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Base">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e">
      <a:fillStyleLst>
        <a:solidFill>
          <a:schemeClr val="phClr"/>
        </a:solidFill>
        <a:solidFill>
          <a:schemeClr val="phClr">
            <a:tint val="63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446C221D-F63F-4DD8-B509-CFE168687BF2}"/>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Base</Template>
  <TotalTime>10899</TotalTime>
  <Words>7518</Words>
  <Application>Microsoft Office PowerPoint</Application>
  <PresentationFormat>Grand écran</PresentationFormat>
  <Paragraphs>1030</Paragraphs>
  <Slides>40</Slides>
  <Notes>40</Notes>
  <HiddenSlides>0</HiddenSlides>
  <MMClips>0</MMClips>
  <ScaleCrop>false</ScaleCrop>
  <HeadingPairs>
    <vt:vector size="8" baseType="variant">
      <vt:variant>
        <vt:lpstr>Polices utilisées</vt:lpstr>
      </vt:variant>
      <vt:variant>
        <vt:i4>8</vt:i4>
      </vt:variant>
      <vt:variant>
        <vt:lpstr>Thème</vt:lpstr>
      </vt:variant>
      <vt:variant>
        <vt:i4>1</vt:i4>
      </vt:variant>
      <vt:variant>
        <vt:lpstr>Serveurs OLE incorporés</vt:lpstr>
      </vt:variant>
      <vt:variant>
        <vt:i4>1</vt:i4>
      </vt:variant>
      <vt:variant>
        <vt:lpstr>Titres des diapositives</vt:lpstr>
      </vt:variant>
      <vt:variant>
        <vt:i4>40</vt:i4>
      </vt:variant>
    </vt:vector>
  </HeadingPairs>
  <TitlesOfParts>
    <vt:vector size="50" baseType="lpstr">
      <vt:lpstr>Segoe-UI</vt:lpstr>
      <vt:lpstr>SFRM1095</vt:lpstr>
      <vt:lpstr>Arial</vt:lpstr>
      <vt:lpstr>Calibri</vt:lpstr>
      <vt:lpstr>Cambria Math</vt:lpstr>
      <vt:lpstr>Corbel</vt:lpstr>
      <vt:lpstr>Lucida Fax</vt:lpstr>
      <vt:lpstr>Times New Roman</vt:lpstr>
      <vt:lpstr>Base</vt:lpstr>
      <vt:lpstr>Équation</vt:lpstr>
      <vt:lpstr>Étude d’un pont caisson précontraint construit par encorbellements successifs à Brazzaville-Congo</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Merci de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fares frikha</dc:creator>
  <cp:lastModifiedBy>fares frikha</cp:lastModifiedBy>
  <cp:revision>446</cp:revision>
  <cp:lastPrinted>2021-07-14T19:59:52Z</cp:lastPrinted>
  <dcterms:created xsi:type="dcterms:W3CDTF">2021-07-03T14:46:03Z</dcterms:created>
  <dcterms:modified xsi:type="dcterms:W3CDTF">2021-07-14T22:55:25Z</dcterms:modified>
</cp:coreProperties>
</file>